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3"/>
  </p:notesMasterIdLst>
  <p:sldIdLst>
    <p:sldId id="257" r:id="rId2"/>
    <p:sldId id="258" r:id="rId3"/>
    <p:sldId id="259" r:id="rId4"/>
    <p:sldId id="260" r:id="rId5"/>
    <p:sldId id="332" r:id="rId6"/>
    <p:sldId id="261" r:id="rId7"/>
    <p:sldId id="262" r:id="rId8"/>
    <p:sldId id="333" r:id="rId9"/>
    <p:sldId id="263" r:id="rId10"/>
    <p:sldId id="298" r:id="rId11"/>
    <p:sldId id="299" r:id="rId12"/>
    <p:sldId id="300" r:id="rId13"/>
    <p:sldId id="265" r:id="rId14"/>
    <p:sldId id="301" r:id="rId15"/>
    <p:sldId id="303" r:id="rId16"/>
    <p:sldId id="302" r:id="rId17"/>
    <p:sldId id="268" r:id="rId18"/>
    <p:sldId id="304" r:id="rId19"/>
    <p:sldId id="269" r:id="rId20"/>
    <p:sldId id="270" r:id="rId21"/>
    <p:sldId id="306" r:id="rId22"/>
    <p:sldId id="272" r:id="rId23"/>
    <p:sldId id="307" r:id="rId24"/>
    <p:sldId id="271" r:id="rId25"/>
    <p:sldId id="276" r:id="rId26"/>
    <p:sldId id="309" r:id="rId27"/>
    <p:sldId id="310" r:id="rId28"/>
    <p:sldId id="279" r:id="rId29"/>
    <p:sldId id="311" r:id="rId30"/>
    <p:sldId id="281" r:id="rId31"/>
    <p:sldId id="312" r:id="rId32"/>
    <p:sldId id="282" r:id="rId33"/>
    <p:sldId id="284" r:id="rId34"/>
    <p:sldId id="285" r:id="rId35"/>
    <p:sldId id="313" r:id="rId36"/>
    <p:sldId id="314" r:id="rId37"/>
    <p:sldId id="315" r:id="rId38"/>
    <p:sldId id="316" r:id="rId39"/>
    <p:sldId id="317" r:id="rId40"/>
    <p:sldId id="287" r:id="rId41"/>
    <p:sldId id="288" r:id="rId42"/>
    <p:sldId id="319" r:id="rId43"/>
    <p:sldId id="320" r:id="rId44"/>
    <p:sldId id="322" r:id="rId45"/>
    <p:sldId id="324" r:id="rId46"/>
    <p:sldId id="291" r:id="rId47"/>
    <p:sldId id="325" r:id="rId48"/>
    <p:sldId id="293" r:id="rId49"/>
    <p:sldId id="327" r:id="rId50"/>
    <p:sldId id="295" r:id="rId51"/>
    <p:sldId id="328" r:id="rId52"/>
    <p:sldId id="330" r:id="rId53"/>
    <p:sldId id="331" r:id="rId54"/>
    <p:sldId id="338" r:id="rId55"/>
    <p:sldId id="334" r:id="rId56"/>
    <p:sldId id="335" r:id="rId57"/>
    <p:sldId id="336" r:id="rId58"/>
    <p:sldId id="337" r:id="rId59"/>
    <p:sldId id="297" r:id="rId60"/>
    <p:sldId id="321" r:id="rId61"/>
    <p:sldId id="329" r:id="rId62"/>
  </p:sldIdLst>
  <p:sldSz cx="9144000" cy="6858000" type="screen4x3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78" autoAdjust="0"/>
    <p:restoredTop sz="93288"/>
  </p:normalViewPr>
  <p:slideViewPr>
    <p:cSldViewPr>
      <p:cViewPr varScale="1">
        <p:scale>
          <a:sx n="150" d="100"/>
          <a:sy n="150" d="100"/>
        </p:scale>
        <p:origin x="234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>
            <a:extLst>
              <a:ext uri="{FF2B5EF4-FFF2-40B4-BE49-F238E27FC236}">
                <a16:creationId xmlns:a16="http://schemas.microsoft.com/office/drawing/2014/main" id="{038DE425-0A52-8247-AE8F-F2B6FAE026C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CE5B184B-72EB-864B-8DFC-52561AEBA23D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6EB17CEA-C941-3E42-88A7-00DC0FBB73CC}" type="datetimeFigureOut">
              <a:rPr lang="zh-CN" altLang="en-US"/>
              <a:pPr>
                <a:defRPr/>
              </a:pPr>
              <a:t>2025/10/1</a:t>
            </a:fld>
            <a:endParaRPr lang="zh-CN" altLang="en-US"/>
          </a:p>
        </p:txBody>
      </p:sp>
      <p:sp>
        <p:nvSpPr>
          <p:cNvPr id="4" name="幻灯片图像占位符 3">
            <a:extLst>
              <a:ext uri="{FF2B5EF4-FFF2-40B4-BE49-F238E27FC236}">
                <a16:creationId xmlns:a16="http://schemas.microsoft.com/office/drawing/2014/main" id="{6F66A5EB-83F0-1449-8C12-48E5CCDC3F2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>
            <a:extLst>
              <a:ext uri="{FF2B5EF4-FFF2-40B4-BE49-F238E27FC236}">
                <a16:creationId xmlns:a16="http://schemas.microsoft.com/office/drawing/2014/main" id="{C0C63289-73D6-4341-A69F-E3575BC13F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C395F9F-485E-6749-8B84-19F89B389C0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B1B35FB-F240-E443-AF30-251EC96F0F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142364BE-2C3C-7B43-9B2F-9A3C88BC60A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7">
            <a:extLst>
              <a:ext uri="{FF2B5EF4-FFF2-40B4-BE49-F238E27FC236}">
                <a16:creationId xmlns:a16="http://schemas.microsoft.com/office/drawing/2014/main" id="{7EAA0746-1009-5643-A9C1-292CAB66AAB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84A55265-B52F-F544-BB4C-D96D29E420AF}" type="slidenum">
              <a:rPr lang="en-US" altLang="zh-CN" smtClean="0"/>
              <a:pPr/>
              <a:t>3</a:t>
            </a:fld>
            <a:endParaRPr lang="en-US" altLang="zh-CN"/>
          </a:p>
        </p:txBody>
      </p:sp>
      <p:sp>
        <p:nvSpPr>
          <p:cNvPr id="20482" name="Rectangle 2">
            <a:extLst>
              <a:ext uri="{FF2B5EF4-FFF2-40B4-BE49-F238E27FC236}">
                <a16:creationId xmlns:a16="http://schemas.microsoft.com/office/drawing/2014/main" id="{D365ED0D-7FC2-8A40-988C-699509FA74E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6E78CF67-9E57-4D46-BFDE-C43009FF71C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zh-CN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7">
            <a:extLst>
              <a:ext uri="{FF2B5EF4-FFF2-40B4-BE49-F238E27FC236}">
                <a16:creationId xmlns:a16="http://schemas.microsoft.com/office/drawing/2014/main" id="{EE5FF654-76C5-A842-8581-796D9507FC9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AD0FE5DF-89EB-D04C-86B4-F3D6D4D2FE0F}" type="slidenum">
              <a:rPr lang="en-US" altLang="zh-CN" smtClean="0"/>
              <a:pPr/>
              <a:t>20</a:t>
            </a:fld>
            <a:endParaRPr lang="en-US" altLang="zh-CN"/>
          </a:p>
        </p:txBody>
      </p:sp>
      <p:sp>
        <p:nvSpPr>
          <p:cNvPr id="46082" name="Rectangle 2">
            <a:extLst>
              <a:ext uri="{FF2B5EF4-FFF2-40B4-BE49-F238E27FC236}">
                <a16:creationId xmlns:a16="http://schemas.microsoft.com/office/drawing/2014/main" id="{CA5E1A22-2015-D247-AD7F-71A90F5E7F4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Rectangle 3">
            <a:extLst>
              <a:ext uri="{FF2B5EF4-FFF2-40B4-BE49-F238E27FC236}">
                <a16:creationId xmlns:a16="http://schemas.microsoft.com/office/drawing/2014/main" id="{ACDA7928-48CB-8245-B7BB-B64788AF0DA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zh-CN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7">
            <a:extLst>
              <a:ext uri="{FF2B5EF4-FFF2-40B4-BE49-F238E27FC236}">
                <a16:creationId xmlns:a16="http://schemas.microsoft.com/office/drawing/2014/main" id="{1D448C9D-C7E0-BD45-806F-D96821384EF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983BFA67-9299-1546-918C-EF4C821A93A9}" type="slidenum">
              <a:rPr lang="en-US" altLang="zh-CN" smtClean="0"/>
              <a:pPr/>
              <a:t>22</a:t>
            </a:fld>
            <a:endParaRPr lang="en-US" altLang="zh-CN"/>
          </a:p>
        </p:txBody>
      </p:sp>
      <p:sp>
        <p:nvSpPr>
          <p:cNvPr id="49154" name="Rectangle 2">
            <a:extLst>
              <a:ext uri="{FF2B5EF4-FFF2-40B4-BE49-F238E27FC236}">
                <a16:creationId xmlns:a16="http://schemas.microsoft.com/office/drawing/2014/main" id="{100B972A-DC5A-1E4B-82B9-2362A30B28B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Rectangle 3">
            <a:extLst>
              <a:ext uri="{FF2B5EF4-FFF2-40B4-BE49-F238E27FC236}">
                <a16:creationId xmlns:a16="http://schemas.microsoft.com/office/drawing/2014/main" id="{2CA9009D-1068-6A44-90B6-2346466522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zh-CN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7">
            <a:extLst>
              <a:ext uri="{FF2B5EF4-FFF2-40B4-BE49-F238E27FC236}">
                <a16:creationId xmlns:a16="http://schemas.microsoft.com/office/drawing/2014/main" id="{E7F9279A-3558-344F-887E-50B362E4FB3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8CCA09D7-FE1E-9741-8995-4361224D90AC}" type="slidenum">
              <a:rPr lang="en-US" altLang="zh-CN" smtClean="0"/>
              <a:pPr/>
              <a:t>24</a:t>
            </a:fld>
            <a:endParaRPr lang="en-US" altLang="zh-CN"/>
          </a:p>
        </p:txBody>
      </p:sp>
      <p:sp>
        <p:nvSpPr>
          <p:cNvPr id="52226" name="Rectangle 2">
            <a:extLst>
              <a:ext uri="{FF2B5EF4-FFF2-40B4-BE49-F238E27FC236}">
                <a16:creationId xmlns:a16="http://schemas.microsoft.com/office/drawing/2014/main" id="{FDE994E2-AC0B-9E48-823B-3F1B8AFB4C4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Rectangle 3">
            <a:extLst>
              <a:ext uri="{FF2B5EF4-FFF2-40B4-BE49-F238E27FC236}">
                <a16:creationId xmlns:a16="http://schemas.microsoft.com/office/drawing/2014/main" id="{2BD8A28C-4CA4-5045-ADCB-D9C5BB201D7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zh-CN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7">
            <a:extLst>
              <a:ext uri="{FF2B5EF4-FFF2-40B4-BE49-F238E27FC236}">
                <a16:creationId xmlns:a16="http://schemas.microsoft.com/office/drawing/2014/main" id="{72B3C651-D376-6447-AB61-59C8FCDF225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11E56168-7D3C-EE4D-BA71-F54D34974A1C}" type="slidenum">
              <a:rPr lang="en-US" altLang="zh-CN" smtClean="0"/>
              <a:pPr/>
              <a:t>25</a:t>
            </a:fld>
            <a:endParaRPr lang="en-US" altLang="zh-CN"/>
          </a:p>
        </p:txBody>
      </p:sp>
      <p:sp>
        <p:nvSpPr>
          <p:cNvPr id="54274" name="Rectangle 2">
            <a:extLst>
              <a:ext uri="{FF2B5EF4-FFF2-40B4-BE49-F238E27FC236}">
                <a16:creationId xmlns:a16="http://schemas.microsoft.com/office/drawing/2014/main" id="{00FCE096-1EC7-4846-ACF1-60BDC60281B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Rectangle 3">
            <a:extLst>
              <a:ext uri="{FF2B5EF4-FFF2-40B4-BE49-F238E27FC236}">
                <a16:creationId xmlns:a16="http://schemas.microsoft.com/office/drawing/2014/main" id="{1518E9E6-FB3A-BA46-B127-D9BC63AB298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zh-CN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7">
            <a:extLst>
              <a:ext uri="{FF2B5EF4-FFF2-40B4-BE49-F238E27FC236}">
                <a16:creationId xmlns:a16="http://schemas.microsoft.com/office/drawing/2014/main" id="{0664D148-6AC2-8745-8F1A-9C28F326F3D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18420243-520E-DC4E-ACE8-0D5D9EFBE240}" type="slidenum">
              <a:rPr lang="en-US" altLang="zh-CN" smtClean="0"/>
              <a:pPr/>
              <a:t>28</a:t>
            </a:fld>
            <a:endParaRPr lang="en-US" altLang="zh-CN"/>
          </a:p>
        </p:txBody>
      </p:sp>
      <p:sp>
        <p:nvSpPr>
          <p:cNvPr id="58370" name="Rectangle 2">
            <a:extLst>
              <a:ext uri="{FF2B5EF4-FFF2-40B4-BE49-F238E27FC236}">
                <a16:creationId xmlns:a16="http://schemas.microsoft.com/office/drawing/2014/main" id="{7B985FB8-C272-1D4D-88E1-76062729FB4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1" name="Rectangle 3">
            <a:extLst>
              <a:ext uri="{FF2B5EF4-FFF2-40B4-BE49-F238E27FC236}">
                <a16:creationId xmlns:a16="http://schemas.microsoft.com/office/drawing/2014/main" id="{2916052E-097B-774A-98C6-A839D7C4EFE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zh-CN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7">
            <a:extLst>
              <a:ext uri="{FF2B5EF4-FFF2-40B4-BE49-F238E27FC236}">
                <a16:creationId xmlns:a16="http://schemas.microsoft.com/office/drawing/2014/main" id="{48C37C8E-3035-2846-850B-F7C272AAA7A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657DEC73-E7CA-9649-97E4-8D5D9565E9A1}" type="slidenum">
              <a:rPr lang="en-US" altLang="zh-CN" smtClean="0"/>
              <a:pPr/>
              <a:t>30</a:t>
            </a:fld>
            <a:endParaRPr lang="en-US" altLang="zh-CN"/>
          </a:p>
        </p:txBody>
      </p:sp>
      <p:sp>
        <p:nvSpPr>
          <p:cNvPr id="61442" name="Rectangle 2">
            <a:extLst>
              <a:ext uri="{FF2B5EF4-FFF2-40B4-BE49-F238E27FC236}">
                <a16:creationId xmlns:a16="http://schemas.microsoft.com/office/drawing/2014/main" id="{FEE730A2-EFFF-764E-9465-51D19047512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Rectangle 3">
            <a:extLst>
              <a:ext uri="{FF2B5EF4-FFF2-40B4-BE49-F238E27FC236}">
                <a16:creationId xmlns:a16="http://schemas.microsoft.com/office/drawing/2014/main" id="{DDCE6052-7248-E84C-8454-7E9F9C5C4A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zh-CN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7">
            <a:extLst>
              <a:ext uri="{FF2B5EF4-FFF2-40B4-BE49-F238E27FC236}">
                <a16:creationId xmlns:a16="http://schemas.microsoft.com/office/drawing/2014/main" id="{2D04D805-9FB4-DF45-AC94-677F3E22511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0182BEC1-12D1-264F-AFE5-FA7CE35D53FE}" type="slidenum">
              <a:rPr lang="en-US" altLang="zh-CN" smtClean="0"/>
              <a:pPr/>
              <a:t>32</a:t>
            </a:fld>
            <a:endParaRPr lang="en-US" altLang="zh-CN"/>
          </a:p>
        </p:txBody>
      </p:sp>
      <p:sp>
        <p:nvSpPr>
          <p:cNvPr id="64514" name="Rectangle 2">
            <a:extLst>
              <a:ext uri="{FF2B5EF4-FFF2-40B4-BE49-F238E27FC236}">
                <a16:creationId xmlns:a16="http://schemas.microsoft.com/office/drawing/2014/main" id="{FCC3712C-0D65-F94F-96CC-B5E654C33CB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5" name="Rectangle 3">
            <a:extLst>
              <a:ext uri="{FF2B5EF4-FFF2-40B4-BE49-F238E27FC236}">
                <a16:creationId xmlns:a16="http://schemas.microsoft.com/office/drawing/2014/main" id="{875E472F-10A8-CD44-9437-F0520F0C4EE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zh-CN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7">
            <a:extLst>
              <a:ext uri="{FF2B5EF4-FFF2-40B4-BE49-F238E27FC236}">
                <a16:creationId xmlns:a16="http://schemas.microsoft.com/office/drawing/2014/main" id="{29F0B5A2-5808-1248-8BDE-98176C70001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B8D5930A-F123-0C42-8672-F9D3C853DB3D}" type="slidenum">
              <a:rPr lang="en-US" altLang="zh-CN" smtClean="0"/>
              <a:pPr/>
              <a:t>33</a:t>
            </a:fld>
            <a:endParaRPr lang="en-US" altLang="zh-CN"/>
          </a:p>
        </p:txBody>
      </p:sp>
      <p:sp>
        <p:nvSpPr>
          <p:cNvPr id="66562" name="Rectangle 2">
            <a:extLst>
              <a:ext uri="{FF2B5EF4-FFF2-40B4-BE49-F238E27FC236}">
                <a16:creationId xmlns:a16="http://schemas.microsoft.com/office/drawing/2014/main" id="{24F75374-97AA-1148-84B7-4C68E0269A5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3" name="Rectangle 3">
            <a:extLst>
              <a:ext uri="{FF2B5EF4-FFF2-40B4-BE49-F238E27FC236}">
                <a16:creationId xmlns:a16="http://schemas.microsoft.com/office/drawing/2014/main" id="{3024AD5D-D7C9-0740-AC0E-5FE7247EC8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zh-CN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7">
            <a:extLst>
              <a:ext uri="{FF2B5EF4-FFF2-40B4-BE49-F238E27FC236}">
                <a16:creationId xmlns:a16="http://schemas.microsoft.com/office/drawing/2014/main" id="{3E534248-5780-B04F-A29C-21C55A69BD6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167EE041-77AE-094E-BED5-61BC0A6DC088}" type="slidenum">
              <a:rPr lang="en-US" altLang="zh-CN" smtClean="0"/>
              <a:pPr/>
              <a:t>34</a:t>
            </a:fld>
            <a:endParaRPr lang="en-US" altLang="zh-CN"/>
          </a:p>
        </p:txBody>
      </p:sp>
      <p:sp>
        <p:nvSpPr>
          <p:cNvPr id="68610" name="Rectangle 2">
            <a:extLst>
              <a:ext uri="{FF2B5EF4-FFF2-40B4-BE49-F238E27FC236}">
                <a16:creationId xmlns:a16="http://schemas.microsoft.com/office/drawing/2014/main" id="{FB0D63A7-6314-484A-85C7-7F4EDA8423C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1" name="Rectangle 3">
            <a:extLst>
              <a:ext uri="{FF2B5EF4-FFF2-40B4-BE49-F238E27FC236}">
                <a16:creationId xmlns:a16="http://schemas.microsoft.com/office/drawing/2014/main" id="{22CFBD2B-8088-6141-BB15-89CD586738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zh-CN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7">
            <a:extLst>
              <a:ext uri="{FF2B5EF4-FFF2-40B4-BE49-F238E27FC236}">
                <a16:creationId xmlns:a16="http://schemas.microsoft.com/office/drawing/2014/main" id="{6C6391DB-42B7-E041-91B7-72326D263C1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89501AAF-D353-B04C-B787-8D076FE6EED9}" type="slidenum">
              <a:rPr lang="en-US" altLang="zh-CN" smtClean="0"/>
              <a:pPr/>
              <a:t>40</a:t>
            </a:fld>
            <a:endParaRPr lang="en-US" altLang="zh-CN"/>
          </a:p>
        </p:txBody>
      </p:sp>
      <p:sp>
        <p:nvSpPr>
          <p:cNvPr id="75778" name="Rectangle 2">
            <a:extLst>
              <a:ext uri="{FF2B5EF4-FFF2-40B4-BE49-F238E27FC236}">
                <a16:creationId xmlns:a16="http://schemas.microsoft.com/office/drawing/2014/main" id="{D21E60DB-60B3-5D42-A2DB-00AFD72469C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Rectangle 3">
            <a:extLst>
              <a:ext uri="{FF2B5EF4-FFF2-40B4-BE49-F238E27FC236}">
                <a16:creationId xmlns:a16="http://schemas.microsoft.com/office/drawing/2014/main" id="{3DD26EE4-2AF1-A744-B550-23A522A9C82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>
            <a:extLst>
              <a:ext uri="{FF2B5EF4-FFF2-40B4-BE49-F238E27FC236}">
                <a16:creationId xmlns:a16="http://schemas.microsoft.com/office/drawing/2014/main" id="{F3744B1E-1750-8844-9A05-21083A1129E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89470B41-82D3-3843-AE28-DBCBBF9C9CED}" type="slidenum">
              <a:rPr lang="en-US" altLang="zh-CN" smtClean="0"/>
              <a:pPr/>
              <a:t>4</a:t>
            </a:fld>
            <a:endParaRPr lang="en-US" altLang="zh-CN"/>
          </a:p>
        </p:txBody>
      </p:sp>
      <p:sp>
        <p:nvSpPr>
          <p:cNvPr id="22530" name="Rectangle 2">
            <a:extLst>
              <a:ext uri="{FF2B5EF4-FFF2-40B4-BE49-F238E27FC236}">
                <a16:creationId xmlns:a16="http://schemas.microsoft.com/office/drawing/2014/main" id="{03339884-3046-FD44-987E-3417301FE63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86E8F6F1-0E47-B34E-A70A-2A035949CA3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zh-CN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7">
            <a:extLst>
              <a:ext uri="{FF2B5EF4-FFF2-40B4-BE49-F238E27FC236}">
                <a16:creationId xmlns:a16="http://schemas.microsoft.com/office/drawing/2014/main" id="{8ACD6F07-3EFB-BE4B-A4EF-C52A19F819F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B94CD1E3-62FA-D94F-B85A-E309B4B2CCF6}" type="slidenum">
              <a:rPr lang="en-US" altLang="zh-CN" smtClean="0"/>
              <a:pPr/>
              <a:t>41</a:t>
            </a:fld>
            <a:endParaRPr lang="en-US" altLang="zh-CN"/>
          </a:p>
        </p:txBody>
      </p:sp>
      <p:sp>
        <p:nvSpPr>
          <p:cNvPr id="77826" name="Rectangle 2">
            <a:extLst>
              <a:ext uri="{FF2B5EF4-FFF2-40B4-BE49-F238E27FC236}">
                <a16:creationId xmlns:a16="http://schemas.microsoft.com/office/drawing/2014/main" id="{C7E29220-0EF5-9147-B72B-7CCC18F715A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7827" name="Rectangle 3">
            <a:extLst>
              <a:ext uri="{FF2B5EF4-FFF2-40B4-BE49-F238E27FC236}">
                <a16:creationId xmlns:a16="http://schemas.microsoft.com/office/drawing/2014/main" id="{709A56DC-8CD2-3342-9EE4-C1BC9544CC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zh-CN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Rectangle 7">
            <a:extLst>
              <a:ext uri="{FF2B5EF4-FFF2-40B4-BE49-F238E27FC236}">
                <a16:creationId xmlns:a16="http://schemas.microsoft.com/office/drawing/2014/main" id="{EDB9D93E-FE75-D04A-85E0-190D5F67124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46C8495D-94B2-144A-A4EF-CA8119D3E063}" type="slidenum">
              <a:rPr lang="en-US" altLang="zh-CN" smtClean="0"/>
              <a:pPr/>
              <a:t>46</a:t>
            </a:fld>
            <a:endParaRPr lang="en-US" altLang="zh-CN"/>
          </a:p>
        </p:txBody>
      </p:sp>
      <p:sp>
        <p:nvSpPr>
          <p:cNvPr id="83970" name="Rectangle 2">
            <a:extLst>
              <a:ext uri="{FF2B5EF4-FFF2-40B4-BE49-F238E27FC236}">
                <a16:creationId xmlns:a16="http://schemas.microsoft.com/office/drawing/2014/main" id="{1DA25A9F-8D3D-7646-9998-CACEB6159A6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3971" name="Rectangle 3">
            <a:extLst>
              <a:ext uri="{FF2B5EF4-FFF2-40B4-BE49-F238E27FC236}">
                <a16:creationId xmlns:a16="http://schemas.microsoft.com/office/drawing/2014/main" id="{A52DB980-5E86-1940-BFA1-013326C9D1E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zh-CN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Rectangle 7">
            <a:extLst>
              <a:ext uri="{FF2B5EF4-FFF2-40B4-BE49-F238E27FC236}">
                <a16:creationId xmlns:a16="http://schemas.microsoft.com/office/drawing/2014/main" id="{82C98A3F-A2EE-EE4D-84FD-FAE64F04616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86DCA2CE-9C44-7B40-ADF3-8274AF1D6234}" type="slidenum">
              <a:rPr lang="en-US" altLang="zh-CN" smtClean="0"/>
              <a:pPr/>
              <a:t>48</a:t>
            </a:fld>
            <a:endParaRPr lang="en-US" altLang="zh-CN"/>
          </a:p>
        </p:txBody>
      </p:sp>
      <p:sp>
        <p:nvSpPr>
          <p:cNvPr id="87042" name="Rectangle 2">
            <a:extLst>
              <a:ext uri="{FF2B5EF4-FFF2-40B4-BE49-F238E27FC236}">
                <a16:creationId xmlns:a16="http://schemas.microsoft.com/office/drawing/2014/main" id="{CC81BE0B-89EB-7142-9715-0837E1A95C0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7043" name="Rectangle 3">
            <a:extLst>
              <a:ext uri="{FF2B5EF4-FFF2-40B4-BE49-F238E27FC236}">
                <a16:creationId xmlns:a16="http://schemas.microsoft.com/office/drawing/2014/main" id="{A7C043A4-503D-0F4D-993C-A3A34EA7ED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zh-CN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Rectangle 7">
            <a:extLst>
              <a:ext uri="{FF2B5EF4-FFF2-40B4-BE49-F238E27FC236}">
                <a16:creationId xmlns:a16="http://schemas.microsoft.com/office/drawing/2014/main" id="{171A7234-AD4C-C04A-A975-620CE7DF5DC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B6282ECF-8993-F244-8A3E-5B65E4C95473}" type="slidenum">
              <a:rPr lang="en-US" altLang="zh-CN" smtClean="0"/>
              <a:pPr/>
              <a:t>50</a:t>
            </a:fld>
            <a:endParaRPr lang="en-US" altLang="zh-CN"/>
          </a:p>
        </p:txBody>
      </p:sp>
      <p:sp>
        <p:nvSpPr>
          <p:cNvPr id="90114" name="Rectangle 2">
            <a:extLst>
              <a:ext uri="{FF2B5EF4-FFF2-40B4-BE49-F238E27FC236}">
                <a16:creationId xmlns:a16="http://schemas.microsoft.com/office/drawing/2014/main" id="{2581757B-8E5F-3C40-9EA7-1EDDA6077F6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0115" name="Rectangle 3">
            <a:extLst>
              <a:ext uri="{FF2B5EF4-FFF2-40B4-BE49-F238E27FC236}">
                <a16:creationId xmlns:a16="http://schemas.microsoft.com/office/drawing/2014/main" id="{69421F5E-3313-7043-8253-DEF32D1F0C9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zh-CN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7">
            <a:extLst>
              <a:ext uri="{FF2B5EF4-FFF2-40B4-BE49-F238E27FC236}">
                <a16:creationId xmlns:a16="http://schemas.microsoft.com/office/drawing/2014/main" id="{CD0F34F9-0FA9-DD49-AAFF-DA656A807B3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507B7F17-5F89-FC42-850A-A84E63528327}" type="slidenum">
              <a:rPr lang="en-US" altLang="zh-CN" smtClean="0"/>
              <a:pPr/>
              <a:t>6</a:t>
            </a:fld>
            <a:endParaRPr lang="en-US" altLang="zh-CN"/>
          </a:p>
        </p:txBody>
      </p:sp>
      <p:sp>
        <p:nvSpPr>
          <p:cNvPr id="25602" name="Rectangle 2">
            <a:extLst>
              <a:ext uri="{FF2B5EF4-FFF2-40B4-BE49-F238E27FC236}">
                <a16:creationId xmlns:a16="http://schemas.microsoft.com/office/drawing/2014/main" id="{0F6286C8-8F06-F542-9A6B-6C4B423EC06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9C3E327C-E317-CC49-BD32-7DA4479820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zh-CN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7">
            <a:extLst>
              <a:ext uri="{FF2B5EF4-FFF2-40B4-BE49-F238E27FC236}">
                <a16:creationId xmlns:a16="http://schemas.microsoft.com/office/drawing/2014/main" id="{9E80954B-B96F-C144-95E6-6D4D5075215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8C49C486-7664-434F-900F-71BB6256A9DE}" type="slidenum">
              <a:rPr lang="en-US" altLang="zh-CN" smtClean="0"/>
              <a:pPr/>
              <a:t>7</a:t>
            </a:fld>
            <a:endParaRPr lang="en-US" altLang="zh-CN"/>
          </a:p>
        </p:txBody>
      </p:sp>
      <p:sp>
        <p:nvSpPr>
          <p:cNvPr id="27650" name="Rectangle 2">
            <a:extLst>
              <a:ext uri="{FF2B5EF4-FFF2-40B4-BE49-F238E27FC236}">
                <a16:creationId xmlns:a16="http://schemas.microsoft.com/office/drawing/2014/main" id="{BDDF27EE-55AF-4C4A-BF52-50C75EA4313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138A71F6-3990-0E4D-A9FD-0B9B456E0D5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zh-CN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7">
            <a:extLst>
              <a:ext uri="{FF2B5EF4-FFF2-40B4-BE49-F238E27FC236}">
                <a16:creationId xmlns:a16="http://schemas.microsoft.com/office/drawing/2014/main" id="{03AAF494-62FD-904F-A39E-FECCEBED387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5C7A01EE-4626-5149-B65E-7540BBB3A330}" type="slidenum">
              <a:rPr lang="en-US" altLang="zh-CN" smtClean="0"/>
              <a:pPr/>
              <a:t>9</a:t>
            </a:fld>
            <a:endParaRPr lang="en-US" altLang="zh-CN"/>
          </a:p>
        </p:txBody>
      </p:sp>
      <p:sp>
        <p:nvSpPr>
          <p:cNvPr id="30722" name="Rectangle 2">
            <a:extLst>
              <a:ext uri="{FF2B5EF4-FFF2-40B4-BE49-F238E27FC236}">
                <a16:creationId xmlns:a16="http://schemas.microsoft.com/office/drawing/2014/main" id="{32BD35B6-F235-DF43-BD38-BE7EBFADA35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0FBF2F64-4C01-F34A-A192-31E7FFB39C6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zh-CN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42364BE-2C3C-7B43-9B2F-9A3C88BC60A8}" type="slidenum">
              <a:rPr lang="zh-CN" altLang="en-US" smtClean="0"/>
              <a:pPr>
                <a:defRPr/>
              </a:pPr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26783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7">
            <a:extLst>
              <a:ext uri="{FF2B5EF4-FFF2-40B4-BE49-F238E27FC236}">
                <a16:creationId xmlns:a16="http://schemas.microsoft.com/office/drawing/2014/main" id="{1CD62FF2-C3E9-124F-A0F9-FAF63FD41CC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56DAC600-A2CA-4140-8276-D7E1B95E1455}" type="slidenum">
              <a:rPr lang="en-US" altLang="zh-CN" smtClean="0"/>
              <a:pPr/>
              <a:t>13</a:t>
            </a:fld>
            <a:endParaRPr lang="en-US" altLang="zh-CN"/>
          </a:p>
        </p:txBody>
      </p:sp>
      <p:sp>
        <p:nvSpPr>
          <p:cNvPr id="35842" name="Rectangle 2">
            <a:extLst>
              <a:ext uri="{FF2B5EF4-FFF2-40B4-BE49-F238E27FC236}">
                <a16:creationId xmlns:a16="http://schemas.microsoft.com/office/drawing/2014/main" id="{4D209641-4192-3C49-863B-1B4E47E5F12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id="{E40DE994-5E9B-724E-9103-6365A4C362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zh-CN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7">
            <a:extLst>
              <a:ext uri="{FF2B5EF4-FFF2-40B4-BE49-F238E27FC236}">
                <a16:creationId xmlns:a16="http://schemas.microsoft.com/office/drawing/2014/main" id="{41DFFFB7-5CA8-014A-961F-ADE2478AC95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57C1F91A-71AE-2B42-95D4-CCFC6E501E62}" type="slidenum">
              <a:rPr lang="en-US" altLang="zh-CN" smtClean="0"/>
              <a:pPr/>
              <a:t>17</a:t>
            </a:fld>
            <a:endParaRPr lang="en-US" altLang="zh-CN"/>
          </a:p>
        </p:txBody>
      </p:sp>
      <p:sp>
        <p:nvSpPr>
          <p:cNvPr id="40962" name="Rectangle 2">
            <a:extLst>
              <a:ext uri="{FF2B5EF4-FFF2-40B4-BE49-F238E27FC236}">
                <a16:creationId xmlns:a16="http://schemas.microsoft.com/office/drawing/2014/main" id="{FBCF6D99-FBCD-B542-B26E-65D4B9DC6B7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Rectangle 3">
            <a:extLst>
              <a:ext uri="{FF2B5EF4-FFF2-40B4-BE49-F238E27FC236}">
                <a16:creationId xmlns:a16="http://schemas.microsoft.com/office/drawing/2014/main" id="{BDF414EB-A1FF-B642-BD14-D88B180956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zh-CN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7">
            <a:extLst>
              <a:ext uri="{FF2B5EF4-FFF2-40B4-BE49-F238E27FC236}">
                <a16:creationId xmlns:a16="http://schemas.microsoft.com/office/drawing/2014/main" id="{CC95BD75-53F9-E240-8A0A-CED3737DED1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390DAAB3-E766-2749-A1A8-D567A1B66DE9}" type="slidenum">
              <a:rPr lang="en-US" altLang="zh-CN" smtClean="0"/>
              <a:pPr/>
              <a:t>19</a:t>
            </a:fld>
            <a:endParaRPr lang="en-US" altLang="zh-CN"/>
          </a:p>
        </p:txBody>
      </p:sp>
      <p:sp>
        <p:nvSpPr>
          <p:cNvPr id="44034" name="Rectangle 2">
            <a:extLst>
              <a:ext uri="{FF2B5EF4-FFF2-40B4-BE49-F238E27FC236}">
                <a16:creationId xmlns:a16="http://schemas.microsoft.com/office/drawing/2014/main" id="{AADEE7A3-A78D-9A43-83E9-E912BCD9234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21644FBF-D282-C840-9767-3AFA017CA85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1A5789C-007D-6945-80F8-D9AFC5892E6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C436469-5429-3C47-911B-0C0315EA6AF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A7EE66F-2997-864F-9FE6-24CE791FFD9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36A66A-7E62-C14C-BB39-1ABABC3B824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395722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B155BCE-8D9E-6D4E-A718-A54DF4582D9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29F4E1B-8787-B048-8445-00CBFDFD650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3B2F3D4-FDD2-1248-93B4-0DBDA183938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15A99D-1BD7-F34C-8245-3236D3282A6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640788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602C442-5B3E-4947-AE22-370ED084B3E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98077FD-424B-9F4D-8773-D4BF0EE5CC2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CDEA927-E69F-0F40-9BD7-FC061AB8E75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303D1B-9972-5345-9743-1077FF3A69B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003783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42913" y="103188"/>
            <a:ext cx="8243887" cy="131445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45611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5611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E758FA8-3D53-D54C-B47A-FDFE4191E5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429FF28-A66D-C14C-8E45-2E1B7534B5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48AD790-EB80-F24F-94A8-54C27147BD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B5D97B-7A56-984E-9264-D3A6A603C7A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640116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标题，文本与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42913" y="103188"/>
            <a:ext cx="8243887" cy="131445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45611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5106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4648200" y="3903663"/>
            <a:ext cx="4038600" cy="215265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日期占位符 5">
            <a:extLst>
              <a:ext uri="{FF2B5EF4-FFF2-40B4-BE49-F238E27FC236}">
                <a16:creationId xmlns:a16="http://schemas.microsoft.com/office/drawing/2014/main" id="{4EB83E68-C33A-5844-ADBE-FE1267357ED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页脚占位符 6">
            <a:extLst>
              <a:ext uri="{FF2B5EF4-FFF2-40B4-BE49-F238E27FC236}">
                <a16:creationId xmlns:a16="http://schemas.microsoft.com/office/drawing/2014/main" id="{0BB6D3C4-32F0-144D-9766-EF67285269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灯片编号占位符 7">
            <a:extLst>
              <a:ext uri="{FF2B5EF4-FFF2-40B4-BE49-F238E27FC236}">
                <a16:creationId xmlns:a16="http://schemas.microsoft.com/office/drawing/2014/main" id="{3CA243FA-2CDC-E246-B246-1901A93346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1F65E7-6D67-E549-8EDB-EC8CC8D74EE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619314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标题和四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sz="quarter"/>
          </p:nvPr>
        </p:nvSpPr>
        <p:spPr>
          <a:xfrm>
            <a:off x="442913" y="103188"/>
            <a:ext cx="8243887" cy="131445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5106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5106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457200" y="3903663"/>
            <a:ext cx="4038600" cy="215265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8200" y="3903663"/>
            <a:ext cx="4038600" cy="215265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B0AF84AD-1DD3-CE4D-BC43-3AB9B84B201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07F91E02-F0BD-5042-9A76-C4CF1FE31D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1E544D2D-6169-3844-BEE3-D336049AA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E4411E-84CB-1E42-987C-8A9E4F5665C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50618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0EF260D-8228-BC40-9FCA-289EA93D889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7B5961A-84C0-3846-9BA1-5D0D0D8A620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87E180F-415A-F342-B8BC-266987662EC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3208BB-495B-544D-B410-87871E546D8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92687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0C0EDBF-9EBF-0848-970E-79ABA9E4E44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3E5152A-0E27-8641-B1EC-6AA340C52A7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8361B14-4015-6F41-AEFB-2ABB532AA1A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F62A03-6566-4E40-A02B-3A68962EA23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704425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3EB0E8F-06FA-C443-A3E2-2C1EB6ED151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9E2178A-0BC7-7343-ABD9-1CE00422074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0C255E3-1DEB-F64C-9884-1EE51851C9B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B891DC-F8BE-A14B-AC4B-A1AED5D450D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130217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52259254-D671-114C-BCA8-A0B733B1F73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D2ACFB1C-0565-2546-8CD3-D474C5CA114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99CB4097-3FD3-564F-BEB2-A24F52B5814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FF30E3-01DF-E249-900E-13E6242619E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229442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BDEF44AE-16B3-914C-80CA-0A878D5644A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7258C58-AB65-3448-84F7-1168CE1C99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18A9C03A-CA9A-B949-A7C6-F7AC8961A28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9BE903-605E-FD4A-813B-9BA24417AAE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837180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E57DA35E-E2C8-1542-B8AE-13C8201B394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A144110-09D4-934C-ABBD-9AB80F13651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70DA77B-AA8E-F542-9E06-7681E0F207A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49462D-0711-D540-9AB4-9F08E3F9388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815828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ED88C5D-5FF0-2543-B12D-614CFD908AB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D7A53B8-79A5-4F44-AD24-AE6A1FFF5EE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816B94C-5534-A146-8E04-8F0FD0B9DAC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7D0CD7-AF4B-A94B-AE88-D4BEDBF8850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84114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272AA5D-7EB1-F34B-8A4A-3F24A83741E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FD564EE-02B8-574A-9293-A35F87D661B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BAB0112-F11D-7D45-8B35-84304463BB8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CAFE22-CEB9-B14C-8AE7-803831F63BC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92616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3EDFA9F1-98C3-744F-998C-DF31CBD4E6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8C93319A-8C57-2241-9249-CF5CFB7C8D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550510E6-00F2-8A4E-8509-FFDCEEAB981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ea typeface="宋体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490DBDA9-CCCC-DA4E-8885-8C7602880C9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ea typeface="宋体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7C438FB2-6650-6242-BBDE-D1E7DCCF899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27F1548F-57BD-334E-97D7-E48DDD61CF6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  <p:pic>
        <p:nvPicPr>
          <p:cNvPr id="1031" name="图片 2">
            <a:extLst>
              <a:ext uri="{FF2B5EF4-FFF2-40B4-BE49-F238E27FC236}">
                <a16:creationId xmlns:a16="http://schemas.microsoft.com/office/drawing/2014/main" id="{0D2ECA57-BA26-5348-A64D-8FF4DC3194C4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" y="6308725"/>
            <a:ext cx="9110663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7">
            <a:extLst>
              <a:ext uri="{FF2B5EF4-FFF2-40B4-BE49-F238E27FC236}">
                <a16:creationId xmlns:a16="http://schemas.microsoft.com/office/drawing/2014/main" id="{9EA896B3-820D-9B41-A44A-C50A3C0A7A1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" t="671" r="217" b="51665"/>
          <a:stretch>
            <a:fillRect/>
          </a:stretch>
        </p:blipFill>
        <p:spPr bwMode="auto">
          <a:xfrm>
            <a:off x="0" y="0"/>
            <a:ext cx="9142413" cy="328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2" r:id="rId5"/>
    <p:sldLayoutId id="2147483773" r:id="rId6"/>
    <p:sldLayoutId id="2147483774" r:id="rId7"/>
    <p:sldLayoutId id="2147483775" r:id="rId8"/>
    <p:sldLayoutId id="2147483776" r:id="rId9"/>
    <p:sldLayoutId id="2147483777" r:id="rId10"/>
    <p:sldLayoutId id="2147483778" r:id="rId11"/>
    <p:sldLayoutId id="2147483779" r:id="rId12"/>
    <p:sldLayoutId id="2147483780" r:id="rId13"/>
    <p:sldLayoutId id="2147483781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13" Type="http://schemas.openxmlformats.org/officeDocument/2006/relationships/oleObject" Target="../embeddings/oleObject8.bin"/><Relationship Id="rId3" Type="http://schemas.openxmlformats.org/officeDocument/2006/relationships/image" Target="../media/image35.jpeg"/><Relationship Id="rId7" Type="http://schemas.openxmlformats.org/officeDocument/2006/relationships/image" Target="../media/image37.emf"/><Relationship Id="rId12" Type="http://schemas.openxmlformats.org/officeDocument/2006/relationships/image" Target="../media/image40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oleObject" Target="../embeddings/oleObject5.bin"/><Relationship Id="rId11" Type="http://schemas.openxmlformats.org/officeDocument/2006/relationships/oleObject" Target="../embeddings/oleObject7.bin"/><Relationship Id="rId5" Type="http://schemas.openxmlformats.org/officeDocument/2006/relationships/image" Target="../media/image36.emf"/><Relationship Id="rId15" Type="http://schemas.openxmlformats.org/officeDocument/2006/relationships/image" Target="../media/image7.png"/><Relationship Id="rId10" Type="http://schemas.openxmlformats.org/officeDocument/2006/relationships/image" Target="../media/image39.png"/><Relationship Id="rId4" Type="http://schemas.openxmlformats.org/officeDocument/2006/relationships/oleObject" Target="../embeddings/oleObject4.bin"/><Relationship Id="rId9" Type="http://schemas.openxmlformats.org/officeDocument/2006/relationships/image" Target="../media/image38.emf"/><Relationship Id="rId14" Type="http://schemas.openxmlformats.org/officeDocument/2006/relationships/image" Target="../media/image41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5.e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54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jpeg"/><Relationship Id="rId3" Type="http://schemas.openxmlformats.org/officeDocument/2006/relationships/image" Target="../media/image66.jpeg"/><Relationship Id="rId7" Type="http://schemas.openxmlformats.org/officeDocument/2006/relationships/image" Target="../media/image7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74.png"/><Relationship Id="rId7" Type="http://schemas.openxmlformats.org/officeDocument/2006/relationships/image" Target="../media/image7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.bin"/><Relationship Id="rId3" Type="http://schemas.openxmlformats.org/officeDocument/2006/relationships/image" Target="../media/image81.jpeg"/><Relationship Id="rId7" Type="http://schemas.openxmlformats.org/officeDocument/2006/relationships/image" Target="../media/image83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Relationship Id="rId6" Type="http://schemas.openxmlformats.org/officeDocument/2006/relationships/oleObject" Target="../embeddings/oleObject12.bin"/><Relationship Id="rId11" Type="http://schemas.openxmlformats.org/officeDocument/2006/relationships/image" Target="../media/image85.emf"/><Relationship Id="rId5" Type="http://schemas.openxmlformats.org/officeDocument/2006/relationships/image" Target="../media/image82.emf"/><Relationship Id="rId10" Type="http://schemas.openxmlformats.org/officeDocument/2006/relationships/oleObject" Target="../embeddings/oleObject14.bin"/><Relationship Id="rId4" Type="http://schemas.openxmlformats.org/officeDocument/2006/relationships/oleObject" Target="../embeddings/oleObject11.bin"/><Relationship Id="rId9" Type="http://schemas.openxmlformats.org/officeDocument/2006/relationships/image" Target="../media/image84.emf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3" Type="http://schemas.openxmlformats.org/officeDocument/2006/relationships/image" Target="../media/image88.png"/><Relationship Id="rId7" Type="http://schemas.openxmlformats.org/officeDocument/2006/relationships/image" Target="../media/image92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.png"/><Relationship Id="rId5" Type="http://schemas.openxmlformats.org/officeDocument/2006/relationships/image" Target="../media/image90.png"/><Relationship Id="rId4" Type="http://schemas.openxmlformats.org/officeDocument/2006/relationships/image" Target="../media/image89.png"/><Relationship Id="rId9" Type="http://schemas.openxmlformats.org/officeDocument/2006/relationships/image" Target="../media/image9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4.png"/><Relationship Id="rId4" Type="http://schemas.openxmlformats.org/officeDocument/2006/relationships/image" Target="../media/image10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8.png"/><Relationship Id="rId4" Type="http://schemas.openxmlformats.org/officeDocument/2006/relationships/image" Target="../media/image107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2.png"/><Relationship Id="rId4" Type="http://schemas.openxmlformats.org/officeDocument/2006/relationships/image" Target="../media/image111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7.png"/><Relationship Id="rId5" Type="http://schemas.openxmlformats.org/officeDocument/2006/relationships/image" Target="../media/image116.png"/><Relationship Id="rId4" Type="http://schemas.openxmlformats.org/officeDocument/2006/relationships/image" Target="../media/image11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1.png"/><Relationship Id="rId4" Type="http://schemas.openxmlformats.org/officeDocument/2006/relationships/image" Target="../media/image120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png"/><Relationship Id="rId3" Type="http://schemas.openxmlformats.org/officeDocument/2006/relationships/image" Target="../media/image123.png"/><Relationship Id="rId7" Type="http://schemas.openxmlformats.org/officeDocument/2006/relationships/image" Target="../media/image127.pn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6.png"/><Relationship Id="rId5" Type="http://schemas.openxmlformats.org/officeDocument/2006/relationships/image" Target="../media/image125.png"/><Relationship Id="rId4" Type="http://schemas.openxmlformats.org/officeDocument/2006/relationships/image" Target="../media/image124.png"/><Relationship Id="rId9" Type="http://schemas.openxmlformats.org/officeDocument/2006/relationships/image" Target="../media/image129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6.png"/><Relationship Id="rId4" Type="http://schemas.openxmlformats.org/officeDocument/2006/relationships/image" Target="../media/image135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png"/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6.png"/><Relationship Id="rId4" Type="http://schemas.openxmlformats.org/officeDocument/2006/relationships/image" Target="../media/image145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png"/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1.png"/><Relationship Id="rId5" Type="http://schemas.openxmlformats.org/officeDocument/2006/relationships/image" Target="../media/image150.png"/><Relationship Id="rId4" Type="http://schemas.openxmlformats.org/officeDocument/2006/relationships/image" Target="../media/image149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png"/><Relationship Id="rId2" Type="http://schemas.openxmlformats.org/officeDocument/2006/relationships/image" Target="../media/image15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5.png"/><Relationship Id="rId4" Type="http://schemas.openxmlformats.org/officeDocument/2006/relationships/image" Target="../media/image154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png"/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0.png"/><Relationship Id="rId5" Type="http://schemas.openxmlformats.org/officeDocument/2006/relationships/image" Target="../media/image159.png"/><Relationship Id="rId4" Type="http://schemas.openxmlformats.org/officeDocument/2006/relationships/image" Target="../media/image158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emf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1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1.emf"/><Relationship Id="rId4" Type="http://schemas.openxmlformats.org/officeDocument/2006/relationships/oleObject" Target="../embeddings/oleObject2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标题 1">
            <a:extLst>
              <a:ext uri="{FF2B5EF4-FFF2-40B4-BE49-F238E27FC236}">
                <a16:creationId xmlns:a16="http://schemas.microsoft.com/office/drawing/2014/main" id="{85A90164-A135-FA43-8A15-8A1EFD8530B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zh-CN" altLang="en-US"/>
              <a:t>电子电路基础</a:t>
            </a:r>
          </a:p>
        </p:txBody>
      </p:sp>
      <p:sp>
        <p:nvSpPr>
          <p:cNvPr id="17410" name="副标题 2">
            <a:extLst>
              <a:ext uri="{FF2B5EF4-FFF2-40B4-BE49-F238E27FC236}">
                <a16:creationId xmlns:a16="http://schemas.microsoft.com/office/drawing/2014/main" id="{896CA99C-7898-3B42-85C3-7CC4592718A0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CN" altLang="en-US" dirty="0"/>
              <a:t>第七讲</a:t>
            </a:r>
            <a:r>
              <a:rPr lang="en-US" altLang="zh-CN" dirty="0"/>
              <a:t>~</a:t>
            </a:r>
            <a:r>
              <a:rPr lang="zh-CN" altLang="en-US" dirty="0"/>
              <a:t>正弦稳态电路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标题 1">
            <a:extLst>
              <a:ext uri="{FF2B5EF4-FFF2-40B4-BE49-F238E27FC236}">
                <a16:creationId xmlns:a16="http://schemas.microsoft.com/office/drawing/2014/main" id="{E78FBB05-D513-F249-AA97-73B0F0CB4BC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三角函数关系式</a:t>
            </a:r>
          </a:p>
        </p:txBody>
      </p:sp>
      <p:pic>
        <p:nvPicPr>
          <p:cNvPr id="31746" name="图片 4">
            <a:extLst>
              <a:ext uri="{FF2B5EF4-FFF2-40B4-BE49-F238E27FC236}">
                <a16:creationId xmlns:a16="http://schemas.microsoft.com/office/drawing/2014/main" id="{FF8AB5BC-4B89-9443-9205-396C1E4839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1844675"/>
            <a:ext cx="5207000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7" name="图片 5">
            <a:extLst>
              <a:ext uri="{FF2B5EF4-FFF2-40B4-BE49-F238E27FC236}">
                <a16:creationId xmlns:a16="http://schemas.microsoft.com/office/drawing/2014/main" id="{E7DB2302-2094-D747-8308-10D8E71562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2997200"/>
            <a:ext cx="3494087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AE16004F-B3CF-044A-8FD9-ECA571AAFB75}"/>
              </a:ext>
            </a:extLst>
          </p:cNvPr>
          <p:cNvSpPr/>
          <p:nvPr/>
        </p:nvSpPr>
        <p:spPr>
          <a:xfrm>
            <a:off x="3635375" y="1844675"/>
            <a:ext cx="3816350" cy="28670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6" name="灯片编号占位符 1">
            <a:extLst>
              <a:ext uri="{FF2B5EF4-FFF2-40B4-BE49-F238E27FC236}">
                <a16:creationId xmlns:a16="http://schemas.microsoft.com/office/drawing/2014/main" id="{E6D421A9-1560-914B-8756-A341D57CBDFC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10</a:t>
            </a:fld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图片 4">
            <a:extLst>
              <a:ext uri="{FF2B5EF4-FFF2-40B4-BE49-F238E27FC236}">
                <a16:creationId xmlns:a16="http://schemas.microsoft.com/office/drawing/2014/main" id="{49F9EC55-DF95-7243-A0F2-4E6DF5C123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132138" cy="688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2" name="文本框 7">
            <a:extLst>
              <a:ext uri="{FF2B5EF4-FFF2-40B4-BE49-F238E27FC236}">
                <a16:creationId xmlns:a16="http://schemas.microsoft.com/office/drawing/2014/main" id="{0325E850-4A8D-4144-B4AF-AE940EDD3B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3768" y="621537"/>
            <a:ext cx="3791423" cy="150810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800" b="1" dirty="0">
              <a:solidFill>
                <a:srgbClr val="FF0000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zh-CN" altLang="en-US" sz="2000" b="1" dirty="0">
                <a:solidFill>
                  <a:srgbClr val="FF0000"/>
                </a:solidFill>
              </a:rPr>
              <a:t>三角函数关系的图示记忆法</a:t>
            </a:r>
            <a:endParaRPr lang="en-US" altLang="zh-CN" sz="2000" b="1" dirty="0">
              <a:solidFill>
                <a:srgbClr val="FF0000"/>
              </a:solidFill>
            </a:endParaRPr>
          </a:p>
          <a:p>
            <a:pPr>
              <a:spcBef>
                <a:spcPct val="0"/>
              </a:spcBef>
            </a:pPr>
            <a:r>
              <a:rPr lang="zh-CN" altLang="en-US" sz="1800" dirty="0"/>
              <a:t>横坐标为</a:t>
            </a:r>
            <a:r>
              <a:rPr lang="en-US" altLang="zh-CN" sz="1800" dirty="0"/>
              <a:t>cos</a:t>
            </a:r>
            <a:r>
              <a:rPr lang="zh-CN" altLang="en-US" sz="1800" dirty="0"/>
              <a:t>（与复平面一致）</a:t>
            </a:r>
            <a:endParaRPr lang="en-US" altLang="zh-CN" sz="1800" dirty="0"/>
          </a:p>
          <a:p>
            <a:pPr>
              <a:spcBef>
                <a:spcPct val="0"/>
              </a:spcBef>
            </a:pPr>
            <a:r>
              <a:rPr lang="zh-CN" altLang="en-US" sz="1800" dirty="0"/>
              <a:t>纵坐标向下为</a:t>
            </a:r>
            <a:r>
              <a:rPr lang="en-US" altLang="zh-CN" sz="1800" dirty="0"/>
              <a:t>sin</a:t>
            </a:r>
            <a:r>
              <a:rPr lang="zh-CN" altLang="en-US" sz="1800" dirty="0"/>
              <a:t>（</a:t>
            </a:r>
            <a:r>
              <a:rPr lang="zh-CN" altLang="en-US" sz="1800" dirty="0">
                <a:solidFill>
                  <a:srgbClr val="0432FF"/>
                </a:solidFill>
              </a:rPr>
              <a:t>与复平面相反）</a:t>
            </a:r>
            <a:endParaRPr lang="en-US" altLang="zh-CN" sz="1800" dirty="0"/>
          </a:p>
          <a:p>
            <a:pPr>
              <a:spcBef>
                <a:spcPct val="0"/>
              </a:spcBef>
            </a:pPr>
            <a:r>
              <a:rPr lang="zh-CN" altLang="en-US" sz="1800" dirty="0"/>
              <a:t>逆时针相位增加（与复平面一致）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EC687E0D-7F0F-DD49-8268-EBB3A79DFC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2250" y="3860800"/>
            <a:ext cx="5111750" cy="302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直接连接符 10">
            <a:extLst>
              <a:ext uri="{FF2B5EF4-FFF2-40B4-BE49-F238E27FC236}">
                <a16:creationId xmlns:a16="http://schemas.microsoft.com/office/drawing/2014/main" id="{C122476B-FB01-3F44-8C74-D80D94FE5CBA}"/>
              </a:ext>
            </a:extLst>
          </p:cNvPr>
          <p:cNvCxnSpPr/>
          <p:nvPr/>
        </p:nvCxnSpPr>
        <p:spPr>
          <a:xfrm>
            <a:off x="3189288" y="2420938"/>
            <a:ext cx="5832475" cy="0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图片 11">
            <a:extLst>
              <a:ext uri="{FF2B5EF4-FFF2-40B4-BE49-F238E27FC236}">
                <a16:creationId xmlns:a16="http://schemas.microsoft.com/office/drawing/2014/main" id="{077AE7EC-F4E9-6C40-9405-0BAAB57BA34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2525713"/>
            <a:ext cx="366077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164D0018-893C-FB40-AC77-6E20AF23499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8013" y="2927350"/>
            <a:ext cx="30480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837AD1CA-55CE-D743-926F-CE29AEAFEFE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8013" y="3509963"/>
            <a:ext cx="4016375" cy="354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1" name="图片 6">
            <a:extLst>
              <a:ext uri="{FF2B5EF4-FFF2-40B4-BE49-F238E27FC236}">
                <a16:creationId xmlns:a16="http://schemas.microsoft.com/office/drawing/2014/main" id="{C834251E-447B-1C4F-AFA1-3350DBA8405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0110" y="824532"/>
            <a:ext cx="2738438" cy="1344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灯片编号占位符 1">
            <a:extLst>
              <a:ext uri="{FF2B5EF4-FFF2-40B4-BE49-F238E27FC236}">
                <a16:creationId xmlns:a16="http://schemas.microsoft.com/office/drawing/2014/main" id="{5FB52BAC-6C64-5042-A745-9378FE3BB990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11</a:t>
            </a:fld>
            <a:endParaRPr lang="en-US" altLang="zh-CN" dirty="0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2BCC1EBB-BE9B-4946-8F5A-CB1D98C3E763}"/>
              </a:ext>
            </a:extLst>
          </p:cNvPr>
          <p:cNvSpPr txBox="1"/>
          <p:nvPr/>
        </p:nvSpPr>
        <p:spPr>
          <a:xfrm>
            <a:off x="3132138" y="255570"/>
            <a:ext cx="4288353" cy="36933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Step</a:t>
            </a:r>
            <a:r>
              <a:rPr kumimoji="1" lang="zh-CN" altLang="en-US" dirty="0"/>
              <a:t> </a:t>
            </a:r>
            <a:r>
              <a:rPr kumimoji="1" lang="en-US" altLang="zh-CN" dirty="0"/>
              <a:t>1</a:t>
            </a:r>
            <a:r>
              <a:rPr kumimoji="1" lang="zh-CN" altLang="en-US" dirty="0"/>
              <a:t>：看起点；</a:t>
            </a:r>
            <a:r>
              <a:rPr kumimoji="1" lang="en-US" altLang="zh-CN" dirty="0"/>
              <a:t>Step</a:t>
            </a:r>
            <a:r>
              <a:rPr kumimoji="1" lang="zh-CN" altLang="en-US" dirty="0"/>
              <a:t> </a:t>
            </a:r>
            <a:r>
              <a:rPr kumimoji="1" lang="en-US" altLang="zh-CN" dirty="0"/>
              <a:t>2</a:t>
            </a:r>
            <a:r>
              <a:rPr kumimoji="1" lang="zh-CN" altLang="en-US" dirty="0"/>
              <a:t>：看变化的角度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图片 4">
            <a:extLst>
              <a:ext uri="{FF2B5EF4-FFF2-40B4-BE49-F238E27FC236}">
                <a16:creationId xmlns:a16="http://schemas.microsoft.com/office/drawing/2014/main" id="{005F90A8-0B14-A34E-BD2B-D77AFFC624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2" y="487930"/>
            <a:ext cx="8856663" cy="60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F09DC47F-3443-AD44-8496-2848221AD7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2" y="1252538"/>
            <a:ext cx="17526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860BC9FE-5CA4-6546-822A-619BBB0D51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2" y="1612900"/>
            <a:ext cx="59467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8ACC6672-2914-154B-BF0A-B292BC4117B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2187" y="1566863"/>
            <a:ext cx="25796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51791014-F3C2-5C40-B8DE-FA5594A4F04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003425"/>
            <a:ext cx="5470525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80FD9752-C971-5347-833F-E8FFEE4CDF7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8950" y="2003425"/>
            <a:ext cx="26035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A1C03A3E-AAAA-0042-86D6-72F75F4D680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1650" y="2438400"/>
            <a:ext cx="21844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右箭头 13">
            <a:extLst>
              <a:ext uri="{FF2B5EF4-FFF2-40B4-BE49-F238E27FC236}">
                <a16:creationId xmlns:a16="http://schemas.microsoft.com/office/drawing/2014/main" id="{8DA224D6-A631-6247-8E5E-4A41DF8F32AD}"/>
              </a:ext>
            </a:extLst>
          </p:cNvPr>
          <p:cNvSpPr/>
          <p:nvPr/>
        </p:nvSpPr>
        <p:spPr>
          <a:xfrm>
            <a:off x="6313487" y="2511425"/>
            <a:ext cx="503238" cy="2159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A4E3631C-06D9-2548-A10E-B2D8B826013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781300"/>
            <a:ext cx="1824038" cy="32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B163F22A-4202-7B4E-93AA-47A95698175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3101975"/>
            <a:ext cx="3371850" cy="3541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灯片编号占位符 1">
            <a:extLst>
              <a:ext uri="{FF2B5EF4-FFF2-40B4-BE49-F238E27FC236}">
                <a16:creationId xmlns:a16="http://schemas.microsoft.com/office/drawing/2014/main" id="{5AEF5F9B-1310-AD45-A860-96B2762D363E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12</a:t>
            </a:fld>
            <a:endParaRPr lang="en-US" altLang="zh-CN" dirty="0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2137DAC3-6FA4-6644-AF44-A423C67AB7F6}"/>
              </a:ext>
            </a:extLst>
          </p:cNvPr>
          <p:cNvSpPr txBox="1"/>
          <p:nvPr/>
        </p:nvSpPr>
        <p:spPr>
          <a:xfrm>
            <a:off x="1942529" y="1223497"/>
            <a:ext cx="5519460" cy="369332"/>
          </a:xfrm>
          <a:prstGeom prst="rect">
            <a:avLst/>
          </a:prstGeom>
          <a:noFill/>
          <a:ln>
            <a:solidFill>
              <a:srgbClr val="0432FF"/>
            </a:solidFill>
          </a:ln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比较两个三角函数，要先化简成相同形式的</a:t>
            </a:r>
            <a:r>
              <a:rPr kumimoji="1" lang="en-US" altLang="zh-CN" dirty="0">
                <a:solidFill>
                  <a:srgbClr val="0432FF"/>
                </a:solidFill>
              </a:rPr>
              <a:t>cos</a:t>
            </a:r>
            <a:r>
              <a:rPr kumimoji="1" lang="zh-CN" altLang="en-US" dirty="0">
                <a:solidFill>
                  <a:srgbClr val="0432FF"/>
                </a:solidFill>
              </a:rPr>
              <a:t>或</a:t>
            </a:r>
            <a:r>
              <a:rPr kumimoji="1" lang="en-US" altLang="zh-CN" dirty="0">
                <a:solidFill>
                  <a:srgbClr val="0432FF"/>
                </a:solidFill>
              </a:rPr>
              <a:t>sin</a:t>
            </a:r>
            <a:endParaRPr kumimoji="1" lang="zh-CN" altLang="en-US" dirty="0">
              <a:solidFill>
                <a:srgbClr val="0432FF"/>
              </a:solidFill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066D9015-F09A-E94E-BFCB-235A0E5FC0AB}"/>
              </a:ext>
            </a:extLst>
          </p:cNvPr>
          <p:cNvSpPr txBox="1"/>
          <p:nvPr/>
        </p:nvSpPr>
        <p:spPr>
          <a:xfrm>
            <a:off x="4966561" y="4486276"/>
            <a:ext cx="1338828" cy="36933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kumimoji="1" lang="zh-CN" altLang="en-US"/>
              <a:t>逆时针超前</a:t>
            </a:r>
            <a:endParaRPr kumimoji="1"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>
            <a:extLst>
              <a:ext uri="{FF2B5EF4-FFF2-40B4-BE49-F238E27FC236}">
                <a16:creationId xmlns:a16="http://schemas.microsoft.com/office/drawing/2014/main" id="{52626756-27D4-0F43-BA69-F549743990E0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77988"/>
            <a:ext cx="4953000" cy="258921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zh-CN" sz="2400" dirty="0"/>
              <a:t>A </a:t>
            </a:r>
            <a:r>
              <a:rPr lang="en-US" altLang="zh-CN" sz="2400" b="1" dirty="0">
                <a:solidFill>
                  <a:srgbClr val="0070C0"/>
                </a:solidFill>
              </a:rPr>
              <a:t>phasor</a:t>
            </a:r>
            <a:r>
              <a:rPr lang="en-US" altLang="zh-CN" sz="2400" dirty="0"/>
              <a:t> is a </a:t>
            </a:r>
            <a:r>
              <a:rPr lang="en-US" altLang="zh-CN" sz="2400" b="1" dirty="0">
                <a:solidFill>
                  <a:srgbClr val="0432FF"/>
                </a:solidFill>
              </a:rPr>
              <a:t>complex number </a:t>
            </a:r>
            <a:r>
              <a:rPr lang="en-US" altLang="zh-CN" sz="2400" dirty="0"/>
              <a:t>that represents the amplitude and phase of a sinusoid. </a:t>
            </a:r>
            <a:r>
              <a:rPr lang="zh-CN" altLang="en-US" sz="2400" dirty="0"/>
              <a:t>相量是由正弦信号的</a:t>
            </a:r>
            <a:r>
              <a:rPr lang="zh-CN" altLang="en-US" sz="2400" b="1" dirty="0">
                <a:solidFill>
                  <a:srgbClr val="00B0F0"/>
                </a:solidFill>
              </a:rPr>
              <a:t>振幅</a:t>
            </a:r>
            <a:r>
              <a:rPr lang="zh-CN" altLang="en-US" sz="2400" dirty="0"/>
              <a:t>和</a:t>
            </a:r>
            <a:r>
              <a:rPr lang="zh-CN" altLang="en-US" sz="2400" b="1" dirty="0">
                <a:solidFill>
                  <a:srgbClr val="00B0F0"/>
                </a:solidFill>
              </a:rPr>
              <a:t>相位</a:t>
            </a:r>
            <a:r>
              <a:rPr lang="zh-CN" altLang="en-US" sz="2400" dirty="0"/>
              <a:t>构成的一个</a:t>
            </a:r>
            <a:r>
              <a:rPr lang="zh-CN" altLang="en-US" sz="2400" b="1" dirty="0">
                <a:solidFill>
                  <a:srgbClr val="FF0000"/>
                </a:solidFill>
              </a:rPr>
              <a:t>复数</a:t>
            </a:r>
            <a:endParaRPr lang="en-US" altLang="zh-CN" sz="2400" b="1" dirty="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endParaRPr lang="en-US" altLang="zh-CN" sz="2400" dirty="0"/>
          </a:p>
          <a:p>
            <a:pPr>
              <a:lnSpc>
                <a:spcPct val="90000"/>
              </a:lnSpc>
            </a:pPr>
            <a:endParaRPr lang="en-US" altLang="zh-CN" sz="2400" dirty="0"/>
          </a:p>
          <a:p>
            <a:pPr>
              <a:lnSpc>
                <a:spcPct val="90000"/>
              </a:lnSpc>
            </a:pPr>
            <a:r>
              <a:rPr lang="zh-CN" altLang="en-US" sz="2400" dirty="0"/>
              <a:t>复数的三种表述形式</a:t>
            </a:r>
            <a:r>
              <a:rPr lang="en-US" altLang="zh-CN" sz="2400" dirty="0"/>
              <a:t>:</a:t>
            </a:r>
          </a:p>
        </p:txBody>
      </p:sp>
      <p:sp>
        <p:nvSpPr>
          <p:cNvPr id="34818" name="Rectangle 3">
            <a:extLst>
              <a:ext uri="{FF2B5EF4-FFF2-40B4-BE49-F238E27FC236}">
                <a16:creationId xmlns:a16="http://schemas.microsoft.com/office/drawing/2014/main" id="{47005EF0-8510-2C48-B5E2-A22B697775B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4000"/>
              <a:t>9.3 Phasor </a:t>
            </a:r>
            <a:r>
              <a:rPr lang="zh-CN" altLang="en-US" sz="4000"/>
              <a:t>相量</a:t>
            </a:r>
            <a:endParaRPr lang="en-US" altLang="zh-CN" sz="4000"/>
          </a:p>
        </p:txBody>
      </p:sp>
      <p:sp>
        <p:nvSpPr>
          <p:cNvPr id="34819" name="Rectangle 4">
            <a:extLst>
              <a:ext uri="{FF2B5EF4-FFF2-40B4-BE49-F238E27FC236}">
                <a16:creationId xmlns:a16="http://schemas.microsoft.com/office/drawing/2014/main" id="{DCA3A8FF-2591-214D-83EC-F78ACACA99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34820" name="Rectangle 5">
            <a:extLst>
              <a:ext uri="{FF2B5EF4-FFF2-40B4-BE49-F238E27FC236}">
                <a16:creationId xmlns:a16="http://schemas.microsoft.com/office/drawing/2014/main" id="{C696C160-4168-3646-B133-15BB0A90EF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813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pic>
        <p:nvPicPr>
          <p:cNvPr id="34821" name="Picture 9" descr="09-006">
            <a:extLst>
              <a:ext uri="{FF2B5EF4-FFF2-40B4-BE49-F238E27FC236}">
                <a16:creationId xmlns:a16="http://schemas.microsoft.com/office/drawing/2014/main" id="{A6F82772-9C82-6748-A00D-97CE14A5BFF6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91200" y="1677988"/>
            <a:ext cx="2819400" cy="2757487"/>
          </a:xfrm>
          <a:noFill/>
          <a:ln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</a:extLst>
        </p:spPr>
      </p:pic>
      <p:sp>
        <p:nvSpPr>
          <p:cNvPr id="34822" name="Rectangle 12">
            <a:extLst>
              <a:ext uri="{FF2B5EF4-FFF2-40B4-BE49-F238E27FC236}">
                <a16:creationId xmlns:a16="http://schemas.microsoft.com/office/drawing/2014/main" id="{338F0DB0-4CE8-894E-A6DC-6332F7B09B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385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34823" name="Rectangle 14">
            <a:extLst>
              <a:ext uri="{FF2B5EF4-FFF2-40B4-BE49-F238E27FC236}">
                <a16:creationId xmlns:a16="http://schemas.microsoft.com/office/drawing/2014/main" id="{37DA918A-19EC-5642-959F-3B0778A0C0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385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34824" name="Rectangle 16">
            <a:extLst>
              <a:ext uri="{FF2B5EF4-FFF2-40B4-BE49-F238E27FC236}">
                <a16:creationId xmlns:a16="http://schemas.microsoft.com/office/drawing/2014/main" id="{56D44DF8-53D3-BE43-A7CB-76FFA1F492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-609600" y="3200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34825" name="Rectangle 18">
            <a:extLst>
              <a:ext uri="{FF2B5EF4-FFF2-40B4-BE49-F238E27FC236}">
                <a16:creationId xmlns:a16="http://schemas.microsoft.com/office/drawing/2014/main" id="{C365C0D6-98FC-E342-BE93-02B4D7964B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385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graphicFrame>
        <p:nvGraphicFramePr>
          <p:cNvPr id="34826" name="Object 13">
            <a:extLst>
              <a:ext uri="{FF2B5EF4-FFF2-40B4-BE49-F238E27FC236}">
                <a16:creationId xmlns:a16="http://schemas.microsoft.com/office/drawing/2014/main" id="{D348208F-C151-3745-B68B-CE1F7756683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87663" y="4953000"/>
          <a:ext cx="1074737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3169900" imgH="4686300" progId="Equation.3">
                  <p:embed/>
                </p:oleObj>
              </mc:Choice>
              <mc:Fallback>
                <p:oleObj name="Equation" r:id="rId4" imgW="13169900" imgH="46863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87663" y="4953000"/>
                        <a:ext cx="1074737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27" name="Object 15">
            <a:extLst>
              <a:ext uri="{FF2B5EF4-FFF2-40B4-BE49-F238E27FC236}">
                <a16:creationId xmlns:a16="http://schemas.microsoft.com/office/drawing/2014/main" id="{B29B842D-D6CD-0541-B4A0-61D9B523988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97188" y="5324475"/>
          <a:ext cx="989012" cy="39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1696700" imgH="4686300" progId="Equation.3">
                  <p:embed/>
                </p:oleObj>
              </mc:Choice>
              <mc:Fallback>
                <p:oleObj name="Equation" r:id="rId6" imgW="11696700" imgH="46863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7188" y="5324475"/>
                        <a:ext cx="989012" cy="390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28" name="Object 17">
            <a:extLst>
              <a:ext uri="{FF2B5EF4-FFF2-40B4-BE49-F238E27FC236}">
                <a16:creationId xmlns:a16="http://schemas.microsoft.com/office/drawing/2014/main" id="{272537B3-7EA2-E148-BFE4-B32589C0C71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903538" y="4511675"/>
          <a:ext cx="3344862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40957500" imgH="4686300" progId="Equation.3">
                  <p:embed/>
                </p:oleObj>
              </mc:Choice>
              <mc:Fallback>
                <p:oleObj name="Equation" r:id="rId8" imgW="40957500" imgH="468630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03538" y="4511675"/>
                        <a:ext cx="3344862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29" name="Text Box 19">
            <a:extLst>
              <a:ext uri="{FF2B5EF4-FFF2-40B4-BE49-F238E27FC236}">
                <a16:creationId xmlns:a16="http://schemas.microsoft.com/office/drawing/2014/main" id="{DB2AFD1F-0329-6C42-BEB1-78DECB14FB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4495800"/>
            <a:ext cx="21336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338138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8509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 typeface="Wingdings" pitchFamily="2" charset="2"/>
              <a:buAutoNum type="alphaLcPeriod"/>
            </a:pPr>
            <a:r>
              <a:rPr lang="en-US" altLang="zh-CN" sz="2000">
                <a:latin typeface="Verdana" panose="020B0604030504040204" pitchFamily="34" charset="0"/>
              </a:rPr>
              <a:t>Rectangular</a:t>
            </a:r>
          </a:p>
          <a:p>
            <a:pPr>
              <a:spcBef>
                <a:spcPct val="50000"/>
              </a:spcBef>
              <a:buFont typeface="Wingdings" pitchFamily="2" charset="2"/>
              <a:buAutoNum type="alphaLcPeriod"/>
            </a:pPr>
            <a:r>
              <a:rPr lang="en-US" altLang="zh-CN" sz="2000">
                <a:latin typeface="Verdana" panose="020B0604030504040204" pitchFamily="34" charset="0"/>
              </a:rPr>
              <a:t>Polar</a:t>
            </a:r>
          </a:p>
          <a:p>
            <a:pPr>
              <a:spcBef>
                <a:spcPct val="50000"/>
              </a:spcBef>
              <a:buFont typeface="Wingdings" pitchFamily="2" charset="2"/>
              <a:buAutoNum type="alphaLcPeriod"/>
            </a:pPr>
            <a:r>
              <a:rPr lang="en-US" altLang="zh-CN" sz="2000">
                <a:latin typeface="Verdana" panose="020B0604030504040204" pitchFamily="34" charset="0"/>
              </a:rPr>
              <a:t>Exponential</a:t>
            </a:r>
          </a:p>
        </p:txBody>
      </p:sp>
      <p:sp>
        <p:nvSpPr>
          <p:cNvPr id="34830" name="Rectangle 21">
            <a:extLst>
              <a:ext uri="{FF2B5EF4-FFF2-40B4-BE49-F238E27FC236}">
                <a16:creationId xmlns:a16="http://schemas.microsoft.com/office/drawing/2014/main" id="{7F2DF748-D884-2948-98AF-C2141D1E5E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099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34831" name="Rectangle 25">
            <a:extLst>
              <a:ext uri="{FF2B5EF4-FFF2-40B4-BE49-F238E27FC236}">
                <a16:creationId xmlns:a16="http://schemas.microsoft.com/office/drawing/2014/main" id="{0EB74DFD-A947-5343-B118-2E40D0689C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24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pic>
        <p:nvPicPr>
          <p:cNvPr id="34832" name="图片 1">
            <a:extLst>
              <a:ext uri="{FF2B5EF4-FFF2-40B4-BE49-F238E27FC236}">
                <a16:creationId xmlns:a16="http://schemas.microsoft.com/office/drawing/2014/main" id="{C7DDA0B2-088C-DD49-8338-5B2BFDFEE2F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625" y="5891213"/>
            <a:ext cx="4187825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33" name="文本框 2">
            <a:extLst>
              <a:ext uri="{FF2B5EF4-FFF2-40B4-BE49-F238E27FC236}">
                <a16:creationId xmlns:a16="http://schemas.microsoft.com/office/drawing/2014/main" id="{4BE1F25D-063C-2D45-8FA7-2B4BB09CDE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6813" y="4511675"/>
            <a:ext cx="22621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800"/>
              <a:t>适合于复数的＋、－</a:t>
            </a:r>
          </a:p>
        </p:txBody>
      </p:sp>
      <p:sp>
        <p:nvSpPr>
          <p:cNvPr id="34834" name="文本框 25">
            <a:extLst>
              <a:ext uri="{FF2B5EF4-FFF2-40B4-BE49-F238E27FC236}">
                <a16:creationId xmlns:a16="http://schemas.microsoft.com/office/drawing/2014/main" id="{4AE3B38D-F961-BA4B-B370-EEEA91B164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4625" y="4972050"/>
            <a:ext cx="22621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800"/>
              <a:t>适合于复数的</a:t>
            </a:r>
            <a:r>
              <a:rPr lang="en-US" altLang="zh-CN" sz="1800"/>
              <a:t>×</a:t>
            </a:r>
            <a:r>
              <a:rPr lang="zh-CN" altLang="en-US" sz="1800"/>
              <a:t>、</a:t>
            </a:r>
            <a:r>
              <a:rPr lang="en-US" altLang="zh-CN" sz="1800"/>
              <a:t>÷</a:t>
            </a:r>
            <a:endParaRPr lang="zh-CN" altLang="en-US" sz="1800"/>
          </a:p>
        </p:txBody>
      </p:sp>
      <p:sp>
        <p:nvSpPr>
          <p:cNvPr id="34835" name="灯片编号占位符 6">
            <a:extLst>
              <a:ext uri="{FF2B5EF4-FFF2-40B4-BE49-F238E27FC236}">
                <a16:creationId xmlns:a16="http://schemas.microsoft.com/office/drawing/2014/main" id="{41BF8983-2EA4-7F42-818A-4292230FF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D66E00E-211A-064E-87A1-5D75648CAF7D}" type="slidenum">
              <a:rPr lang="en-US" altLang="zh-CN" sz="1400" smtClean="0"/>
              <a:pPr>
                <a:spcBef>
                  <a:spcPct val="0"/>
                </a:spcBef>
                <a:buFontTx/>
                <a:buNone/>
              </a:pPr>
              <a:t>13</a:t>
            </a:fld>
            <a:endParaRPr lang="en-US" altLang="zh-CN" sz="1400"/>
          </a:p>
        </p:txBody>
      </p:sp>
      <p:sp>
        <p:nvSpPr>
          <p:cNvPr id="34836" name="Rectangle 27">
            <a:extLst>
              <a:ext uri="{FF2B5EF4-FFF2-40B4-BE49-F238E27FC236}">
                <a16:creationId xmlns:a16="http://schemas.microsoft.com/office/drawing/2014/main" id="{16F34214-AC25-254D-9F6F-A31745CFB8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21388" y="5329238"/>
            <a:ext cx="2971800" cy="1371600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graphicFrame>
        <p:nvGraphicFramePr>
          <p:cNvPr id="34837" name="Object 20">
            <a:extLst>
              <a:ext uri="{FF2B5EF4-FFF2-40B4-BE49-F238E27FC236}">
                <a16:creationId xmlns:a16="http://schemas.microsoft.com/office/drawing/2014/main" id="{3A670E25-14C0-A649-BC43-2DFB2A0F7A0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240588" y="5481638"/>
          <a:ext cx="1371600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19900900" imgH="6438900" progId="Equation.3">
                  <p:embed/>
                </p:oleObj>
              </mc:Choice>
              <mc:Fallback>
                <p:oleObj name="Equation" r:id="rId11" imgW="19900900" imgH="643890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40588" y="5481638"/>
                        <a:ext cx="1371600" cy="438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38" name="Object 24">
            <a:extLst>
              <a:ext uri="{FF2B5EF4-FFF2-40B4-BE49-F238E27FC236}">
                <a16:creationId xmlns:a16="http://schemas.microsoft.com/office/drawing/2014/main" id="{E3523B65-396F-3243-82A7-A9C9A819390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316788" y="5938838"/>
          <a:ext cx="11430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16967200" imgH="9067800" progId="Equation.3">
                  <p:embed/>
                </p:oleObj>
              </mc:Choice>
              <mc:Fallback>
                <p:oleObj name="Equation" r:id="rId13" imgW="16967200" imgH="9067800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16788" y="5938838"/>
                        <a:ext cx="11430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39" name="Text Box 26">
            <a:extLst>
              <a:ext uri="{FF2B5EF4-FFF2-40B4-BE49-F238E27FC236}">
                <a16:creationId xmlns:a16="http://schemas.microsoft.com/office/drawing/2014/main" id="{55277088-EA66-3241-9A94-22A92879BB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3788" y="5800725"/>
            <a:ext cx="990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zh-CN" sz="1800">
                <a:latin typeface="Verdana" panose="020B0604030504040204" pitchFamily="34" charset="0"/>
              </a:rPr>
              <a:t>where </a:t>
            </a:r>
          </a:p>
        </p:txBody>
      </p:sp>
      <p:pic>
        <p:nvPicPr>
          <p:cNvPr id="34840" name="Picture 24">
            <a:extLst>
              <a:ext uri="{FF2B5EF4-FFF2-40B4-BE49-F238E27FC236}">
                <a16:creationId xmlns:a16="http://schemas.microsoft.com/office/drawing/2014/main" id="{B47E7EF2-D310-5042-BAE8-D49813950F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000" y="3074988"/>
            <a:ext cx="2946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8C8FD80-1AC5-DB45-8FA0-A49C9EAD7450}"/>
              </a:ext>
            </a:extLst>
          </p:cNvPr>
          <p:cNvCxnSpPr/>
          <p:nvPr/>
        </p:nvCxnSpPr>
        <p:spPr>
          <a:xfrm>
            <a:off x="3424238" y="3592513"/>
            <a:ext cx="28416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8FC78BB1-59FC-804D-B46E-030980BDFA1C}"/>
              </a:ext>
            </a:extLst>
          </p:cNvPr>
          <p:cNvCxnSpPr/>
          <p:nvPr/>
        </p:nvCxnSpPr>
        <p:spPr>
          <a:xfrm>
            <a:off x="4856163" y="3582988"/>
            <a:ext cx="28257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843" name="TextBox 3">
            <a:extLst>
              <a:ext uri="{FF2B5EF4-FFF2-40B4-BE49-F238E27FC236}">
                <a16:creationId xmlns:a16="http://schemas.microsoft.com/office/drawing/2014/main" id="{C223CE79-2C45-5940-98B8-76151FAF3B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5350" y="3582988"/>
            <a:ext cx="2619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i="1" dirty="0">
                <a:solidFill>
                  <a:srgbClr val="FF0000"/>
                </a:solidFill>
              </a:rPr>
              <a:t>r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E8FC64B8-2228-3B42-B2C4-9F7AB52F8EAB}"/>
              </a:ext>
            </a:extLst>
          </p:cNvPr>
          <p:cNvCxnSpPr>
            <a:cxnSpLocks/>
          </p:cNvCxnSpPr>
          <p:nvPr/>
        </p:nvCxnSpPr>
        <p:spPr>
          <a:xfrm>
            <a:off x="2413000" y="6472238"/>
            <a:ext cx="35877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灯片编号占位符 1">
            <a:extLst>
              <a:ext uri="{FF2B5EF4-FFF2-40B4-BE49-F238E27FC236}">
                <a16:creationId xmlns:a16="http://schemas.microsoft.com/office/drawing/2014/main" id="{6B1C1BF7-2063-0342-8C71-C1762ED27159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13</a:t>
            </a:fld>
            <a:endParaRPr lang="en-US" altLang="zh-CN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图片 6">
            <a:extLst>
              <a:ext uri="{FF2B5EF4-FFF2-40B4-BE49-F238E27FC236}">
                <a16:creationId xmlns:a16="http://schemas.microsoft.com/office/drawing/2014/main" id="{6748DEC1-A975-7847-A137-59E6BB3711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6338" y="1697038"/>
            <a:ext cx="6359525" cy="518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2CE1E97E-81B1-5D49-BF4E-76A0EF136F86}"/>
              </a:ext>
            </a:extLst>
          </p:cNvPr>
          <p:cNvCxnSpPr/>
          <p:nvPr/>
        </p:nvCxnSpPr>
        <p:spPr>
          <a:xfrm>
            <a:off x="684213" y="833438"/>
            <a:ext cx="7704137" cy="0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867" name="图片 9">
            <a:extLst>
              <a:ext uri="{FF2B5EF4-FFF2-40B4-BE49-F238E27FC236}">
                <a16:creationId xmlns:a16="http://schemas.microsoft.com/office/drawing/2014/main" id="{F42F48BB-8E64-2341-95A2-29320E731B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947738"/>
            <a:ext cx="6086475" cy="71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8" name="文本框 10">
            <a:extLst>
              <a:ext uri="{FF2B5EF4-FFF2-40B4-BE49-F238E27FC236}">
                <a16:creationId xmlns:a16="http://schemas.microsoft.com/office/drawing/2014/main" id="{A88D2245-7529-274E-8E61-39EEB4E744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72450" y="1193800"/>
            <a:ext cx="431800" cy="14763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800"/>
              <a:t>复数的运算</a:t>
            </a:r>
          </a:p>
        </p:txBody>
      </p:sp>
      <p:pic>
        <p:nvPicPr>
          <p:cNvPr id="36869" name="图片 11">
            <a:extLst>
              <a:ext uri="{FF2B5EF4-FFF2-40B4-BE49-F238E27FC236}">
                <a16:creationId xmlns:a16="http://schemas.microsoft.com/office/drawing/2014/main" id="{99C11258-B9AA-D54D-81C2-D3C6753328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9450" y="47625"/>
            <a:ext cx="4813300" cy="72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C1592354-98AC-6C4C-A76E-04F86FD500C8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14</a:t>
            </a:fld>
            <a:endParaRPr lang="en-US" altLang="zh-CN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图片 4">
            <a:extLst>
              <a:ext uri="{FF2B5EF4-FFF2-40B4-BE49-F238E27FC236}">
                <a16:creationId xmlns:a16="http://schemas.microsoft.com/office/drawing/2014/main" id="{670AC063-4B48-384A-A255-8847361350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09550"/>
            <a:ext cx="8676456" cy="138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0" name="图片 5">
            <a:extLst>
              <a:ext uri="{FF2B5EF4-FFF2-40B4-BE49-F238E27FC236}">
                <a16:creationId xmlns:a16="http://schemas.microsoft.com/office/drawing/2014/main" id="{FE685864-EF7F-744B-A21F-8258325DF1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597025"/>
            <a:ext cx="5370513" cy="2135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1" name="图片 6">
            <a:extLst>
              <a:ext uri="{FF2B5EF4-FFF2-40B4-BE49-F238E27FC236}">
                <a16:creationId xmlns:a16="http://schemas.microsoft.com/office/drawing/2014/main" id="{ADED3647-75B7-C442-B5AC-030FC3DD45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3732213"/>
            <a:ext cx="6132513" cy="312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灯片编号占位符 1">
            <a:extLst>
              <a:ext uri="{FF2B5EF4-FFF2-40B4-BE49-F238E27FC236}">
                <a16:creationId xmlns:a16="http://schemas.microsoft.com/office/drawing/2014/main" id="{9880E1F1-34EE-1A4A-837B-F3EDEF3027C0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15</a:t>
            </a:fld>
            <a:endParaRPr lang="en-US" altLang="zh-CN" dirty="0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DB19A579-7DB3-2045-BDE0-95C9960500BE}"/>
              </a:ext>
            </a:extLst>
          </p:cNvPr>
          <p:cNvSpPr txBox="1"/>
          <p:nvPr/>
        </p:nvSpPr>
        <p:spPr>
          <a:xfrm>
            <a:off x="2507987" y="885096"/>
            <a:ext cx="6391493" cy="369332"/>
          </a:xfrm>
          <a:prstGeom prst="rect">
            <a:avLst/>
          </a:prstGeom>
          <a:noFill/>
          <a:ln>
            <a:solidFill>
              <a:srgbClr val="0432FF"/>
            </a:solidFill>
          </a:ln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复数的运算：加减用直角坐标形式；乘除及其他用极坐标形式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文本框 4">
            <a:extLst>
              <a:ext uri="{FF2B5EF4-FFF2-40B4-BE49-F238E27FC236}">
                <a16:creationId xmlns:a16="http://schemas.microsoft.com/office/drawing/2014/main" id="{84E0607B-D9D6-1144-A1A6-A7DE85125D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7550" y="707231"/>
            <a:ext cx="4141787" cy="4619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400" dirty="0"/>
              <a:t>欧拉等式（</a:t>
            </a:r>
            <a:r>
              <a:rPr lang="en-US" altLang="zh-CN" sz="2400" dirty="0"/>
              <a:t>Euler’s Identity</a:t>
            </a:r>
            <a:r>
              <a:rPr lang="zh-CN" altLang="en-US" sz="2400" dirty="0"/>
              <a:t>）</a:t>
            </a:r>
            <a:r>
              <a:rPr lang="en-US" altLang="zh-CN" sz="2400" dirty="0"/>
              <a:t>:</a:t>
            </a:r>
            <a:endParaRPr lang="zh-CN" altLang="en-US" sz="2400" dirty="0"/>
          </a:p>
        </p:txBody>
      </p:sp>
      <p:pic>
        <p:nvPicPr>
          <p:cNvPr id="38914" name="图片 5">
            <a:extLst>
              <a:ext uri="{FF2B5EF4-FFF2-40B4-BE49-F238E27FC236}">
                <a16:creationId xmlns:a16="http://schemas.microsoft.com/office/drawing/2014/main" id="{6661ED41-A466-EB46-97E6-1F36583345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5375" y="436563"/>
            <a:ext cx="3581400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5" name="图片 6">
            <a:extLst>
              <a:ext uri="{FF2B5EF4-FFF2-40B4-BE49-F238E27FC236}">
                <a16:creationId xmlns:a16="http://schemas.microsoft.com/office/drawing/2014/main" id="{98DB2C68-BF4E-D84A-8B18-5FC25132EE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213" y="1557338"/>
            <a:ext cx="6632575" cy="511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A90B596B-E64E-A54B-A868-240B604A9DFF}"/>
              </a:ext>
            </a:extLst>
          </p:cNvPr>
          <p:cNvCxnSpPr/>
          <p:nvPr/>
        </p:nvCxnSpPr>
        <p:spPr>
          <a:xfrm>
            <a:off x="3851275" y="2997200"/>
            <a:ext cx="201612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917" name="文本框 9">
            <a:extLst>
              <a:ext uri="{FF2B5EF4-FFF2-40B4-BE49-F238E27FC236}">
                <a16:creationId xmlns:a16="http://schemas.microsoft.com/office/drawing/2014/main" id="{5325715C-596F-4D45-8024-BB8275F233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4797425"/>
            <a:ext cx="3960813" cy="12017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800" b="1" dirty="0">
                <a:solidFill>
                  <a:srgbClr val="FF0000"/>
                </a:solidFill>
              </a:rPr>
              <a:t>注意：</a:t>
            </a:r>
            <a:endParaRPr lang="en-US" altLang="zh-CN" sz="1800" b="1" dirty="0">
              <a:solidFill>
                <a:srgbClr val="FF0000"/>
              </a:solidFill>
            </a:endParaRPr>
          </a:p>
          <a:p>
            <a:pPr>
              <a:spcBef>
                <a:spcPct val="0"/>
              </a:spcBef>
              <a:buFontTx/>
              <a:buAutoNum type="arabicPeriod"/>
            </a:pPr>
            <a:r>
              <a:rPr lang="zh-CN" altLang="en-US" sz="1800" dirty="0"/>
              <a:t>相量</a:t>
            </a:r>
            <a:r>
              <a:rPr lang="en-US" altLang="zh-CN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zh-CN" altLang="en-US" sz="1800" dirty="0"/>
              <a:t>是个复数，由正弦信号</a:t>
            </a:r>
            <a:r>
              <a:rPr lang="en-US" altLang="zh-CN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zh-CN" sz="1800" dirty="0"/>
              <a:t>(</a:t>
            </a:r>
            <a:r>
              <a:rPr lang="en-US" altLang="zh-CN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1800" dirty="0"/>
              <a:t>)</a:t>
            </a:r>
            <a:r>
              <a:rPr lang="zh-CN" altLang="en-US" sz="1800" dirty="0"/>
              <a:t>的振幅</a:t>
            </a:r>
            <a:r>
              <a:rPr lang="en-US" altLang="zh-CN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zh-CN" sz="1800" baseline="-25000" dirty="0" err="1"/>
              <a:t>m</a:t>
            </a:r>
            <a:r>
              <a:rPr lang="zh-CN" altLang="en-US" sz="1800" dirty="0"/>
              <a:t>和相位</a:t>
            </a:r>
            <a:r>
              <a:rPr lang="el-GR" altLang="zh-CN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Φ</a:t>
            </a:r>
            <a:r>
              <a:rPr lang="zh-CN" altLang="en-US" sz="1800" dirty="0"/>
              <a:t>构成</a:t>
            </a:r>
            <a:endParaRPr lang="en-US" altLang="zh-CN" sz="1800" dirty="0"/>
          </a:p>
          <a:p>
            <a:pPr>
              <a:spcBef>
                <a:spcPct val="0"/>
              </a:spcBef>
              <a:buFontTx/>
              <a:buAutoNum type="arabicPeriod"/>
            </a:pPr>
            <a:r>
              <a:rPr lang="zh-CN" altLang="en-US" sz="1800" dirty="0"/>
              <a:t>因为相量</a:t>
            </a:r>
            <a:r>
              <a:rPr lang="en-US" altLang="zh-CN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zh-CN" altLang="en-US" sz="1800" dirty="0"/>
              <a:t>是复数，故用粗体表示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7898D20-08ED-524E-A908-5943B0378AE8}"/>
              </a:ext>
            </a:extLst>
          </p:cNvPr>
          <p:cNvCxnSpPr>
            <a:cxnSpLocks/>
          </p:cNvCxnSpPr>
          <p:nvPr/>
        </p:nvCxnSpPr>
        <p:spPr>
          <a:xfrm>
            <a:off x="5508625" y="4437063"/>
            <a:ext cx="50323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灯片编号占位符 1">
            <a:extLst>
              <a:ext uri="{FF2B5EF4-FFF2-40B4-BE49-F238E27FC236}">
                <a16:creationId xmlns:a16="http://schemas.microsoft.com/office/drawing/2014/main" id="{3E2052D6-01A7-A042-B37C-B5BC0A38B023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16</a:t>
            </a:fld>
            <a:endParaRPr lang="en-US" altLang="zh-CN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灯片编号占位符 6">
            <a:extLst>
              <a:ext uri="{FF2B5EF4-FFF2-40B4-BE49-F238E27FC236}">
                <a16:creationId xmlns:a16="http://schemas.microsoft.com/office/drawing/2014/main" id="{9C03DB58-C076-9D42-B283-276DAA985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C1BDD3F-F90E-4647-ADB4-9E969FBEEB3B}" type="slidenum">
              <a:rPr lang="en-US" altLang="zh-CN" sz="1400" smtClean="0"/>
              <a:pPr>
                <a:spcBef>
                  <a:spcPct val="0"/>
                </a:spcBef>
                <a:buFontTx/>
                <a:buNone/>
              </a:pPr>
              <a:t>17</a:t>
            </a:fld>
            <a:endParaRPr lang="en-US" altLang="zh-CN" sz="1400"/>
          </a:p>
        </p:txBody>
      </p:sp>
      <p:sp>
        <p:nvSpPr>
          <p:cNvPr id="39938" name="Rectangle 2">
            <a:extLst>
              <a:ext uri="{FF2B5EF4-FFF2-40B4-BE49-F238E27FC236}">
                <a16:creationId xmlns:a16="http://schemas.microsoft.com/office/drawing/2014/main" id="{343B54B3-F0FC-1943-AD1D-D071AF9761F5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677988"/>
            <a:ext cx="8305800" cy="5135562"/>
          </a:xfrm>
          <a:solidFill>
            <a:schemeClr val="bg1"/>
          </a:solidFill>
        </p:spPr>
        <p:txBody>
          <a:bodyPr/>
          <a:lstStyle/>
          <a:p>
            <a:pPr marL="623888" indent="-398463">
              <a:lnSpc>
                <a:spcPct val="90000"/>
              </a:lnSpc>
            </a:pPr>
            <a:r>
              <a:rPr lang="zh-CN" altLang="en-US" sz="2400" b="1" dirty="0">
                <a:solidFill>
                  <a:srgbClr val="0432FF"/>
                </a:solidFill>
              </a:rPr>
              <a:t>相量的意义？</a:t>
            </a:r>
            <a:endParaRPr lang="en-US" altLang="zh-CN" sz="2400" b="1" dirty="0">
              <a:solidFill>
                <a:srgbClr val="0432FF"/>
              </a:solidFill>
            </a:endParaRPr>
          </a:p>
          <a:p>
            <a:pPr marL="1023938" lvl="1" indent="-398463">
              <a:lnSpc>
                <a:spcPct val="90000"/>
              </a:lnSpc>
            </a:pPr>
            <a:r>
              <a:rPr lang="zh-CN" altLang="en-US" sz="2000" b="1" dirty="0">
                <a:solidFill>
                  <a:srgbClr val="FF0000"/>
                </a:solidFill>
                <a:ea typeface="PMingLiU" panose="02020500000000000000" pitchFamily="18" charset="-120"/>
              </a:rPr>
              <a:t>时域</a:t>
            </a:r>
            <a:r>
              <a:rPr lang="en-US" altLang="zh-CN" sz="2000" dirty="0">
                <a:ea typeface="PMingLiU" panose="02020500000000000000" pitchFamily="18" charset="-120"/>
                <a:sym typeface="Wingdings" pitchFamily="2" charset="2"/>
              </a:rPr>
              <a:t></a:t>
            </a:r>
            <a:r>
              <a:rPr lang="zh-CN" altLang="en-US" sz="2000" dirty="0">
                <a:ea typeface="PMingLiU" panose="02020500000000000000" pitchFamily="18" charset="-120"/>
                <a:sym typeface="Wingdings" pitchFamily="2" charset="2"/>
              </a:rPr>
              <a:t>相量域（</a:t>
            </a:r>
            <a:r>
              <a:rPr lang="zh-CN" altLang="en-US" sz="2000" b="1" dirty="0">
                <a:solidFill>
                  <a:srgbClr val="FF0000"/>
                </a:solidFill>
                <a:ea typeface="PMingLiU" panose="02020500000000000000" pitchFamily="18" charset="-120"/>
                <a:sym typeface="Wingdings" pitchFamily="2" charset="2"/>
              </a:rPr>
              <a:t>频域</a:t>
            </a:r>
            <a:r>
              <a:rPr lang="zh-CN" altLang="en-US" sz="2000" dirty="0">
                <a:ea typeface="PMingLiU" panose="02020500000000000000" pitchFamily="18" charset="-120"/>
                <a:sym typeface="Wingdings" pitchFamily="2" charset="2"/>
              </a:rPr>
              <a:t>）的相互转换</a:t>
            </a:r>
            <a:endParaRPr lang="en-US" altLang="zh-CN" sz="2000" dirty="0">
              <a:ea typeface="PMingLiU" panose="02020500000000000000" pitchFamily="18" charset="-120"/>
              <a:sym typeface="Wingdings" pitchFamily="2" charset="2"/>
            </a:endParaRPr>
          </a:p>
          <a:p>
            <a:pPr marL="1023938" lvl="1" indent="-398463">
              <a:lnSpc>
                <a:spcPct val="90000"/>
              </a:lnSpc>
            </a:pPr>
            <a:endParaRPr lang="en-US" altLang="zh-CN" sz="2000" dirty="0">
              <a:ea typeface="PMingLiU" panose="02020500000000000000" pitchFamily="18" charset="-120"/>
              <a:sym typeface="Wingdings" pitchFamily="2" charset="2"/>
            </a:endParaRPr>
          </a:p>
          <a:p>
            <a:pPr marL="1023938" lvl="1" indent="-398463">
              <a:lnSpc>
                <a:spcPct val="90000"/>
              </a:lnSpc>
            </a:pPr>
            <a:endParaRPr lang="en-US" altLang="zh-CN" sz="2000" dirty="0">
              <a:ea typeface="PMingLiU" panose="02020500000000000000" pitchFamily="18" charset="-120"/>
              <a:sym typeface="Wingdings" pitchFamily="2" charset="2"/>
            </a:endParaRPr>
          </a:p>
          <a:p>
            <a:pPr marL="1023938" lvl="1" indent="-398463">
              <a:lnSpc>
                <a:spcPct val="90000"/>
              </a:lnSpc>
            </a:pPr>
            <a:endParaRPr lang="en-US" altLang="zh-CN" sz="2000" dirty="0">
              <a:ea typeface="PMingLiU" panose="02020500000000000000" pitchFamily="18" charset="-120"/>
              <a:sym typeface="Wingdings" pitchFamily="2" charset="2"/>
            </a:endParaRPr>
          </a:p>
          <a:p>
            <a:pPr marL="1023938" lvl="1" indent="-398463">
              <a:lnSpc>
                <a:spcPct val="90000"/>
              </a:lnSpc>
              <a:buFontTx/>
              <a:buNone/>
            </a:pPr>
            <a:endParaRPr lang="en-US" altLang="zh-CN" sz="2000" dirty="0">
              <a:ea typeface="PMingLiU" panose="02020500000000000000" pitchFamily="18" charset="-120"/>
              <a:sym typeface="Wingdings" pitchFamily="2" charset="2"/>
            </a:endParaRPr>
          </a:p>
          <a:p>
            <a:pPr marL="1023938" lvl="1" indent="-398463">
              <a:lnSpc>
                <a:spcPct val="90000"/>
              </a:lnSpc>
            </a:pPr>
            <a:r>
              <a:rPr lang="zh-CN" altLang="en-US" sz="2000" dirty="0">
                <a:ea typeface="PMingLiU" panose="02020500000000000000" pitchFamily="18" charset="-120"/>
              </a:rPr>
              <a:t>电路分析中，电压、电流常常是正弦信号，或正弦信号的叠加，我们将其统一用</a:t>
            </a:r>
            <a:r>
              <a:rPr lang="zh-CN" altLang="en-US" sz="2000" b="1" dirty="0">
                <a:solidFill>
                  <a:srgbClr val="FF0000"/>
                </a:solidFill>
                <a:ea typeface="PMingLiU" panose="02020500000000000000" pitchFamily="18" charset="-120"/>
              </a:rPr>
              <a:t>余弦</a:t>
            </a:r>
            <a:r>
              <a:rPr lang="zh-CN" altLang="en-US" sz="2000" dirty="0">
                <a:ea typeface="PMingLiU" panose="02020500000000000000" pitchFamily="18" charset="-120"/>
              </a:rPr>
              <a:t>信号                       表示，其中振幅和相位是电路分析中主要关心的物理量</a:t>
            </a:r>
            <a:endParaRPr lang="en-US" altLang="zh-CN" sz="2000" dirty="0">
              <a:ea typeface="PMingLiU" panose="02020500000000000000" pitchFamily="18" charset="-120"/>
            </a:endParaRPr>
          </a:p>
          <a:p>
            <a:pPr marL="1023938" lvl="1" indent="-398463">
              <a:lnSpc>
                <a:spcPct val="90000"/>
              </a:lnSpc>
            </a:pPr>
            <a:r>
              <a:rPr lang="zh-CN" altLang="en-US" sz="2000" dirty="0">
                <a:ea typeface="PMingLiU" panose="02020500000000000000" pitchFamily="18" charset="-120"/>
              </a:rPr>
              <a:t>若用时域的形式分析电路中电压、电流信号，数学上会比较复杂（处理三角函数）；而转换为相量域后，会比较简单（处理复数）</a:t>
            </a:r>
            <a:endParaRPr lang="en-US" altLang="zh-CN" sz="2000" dirty="0">
              <a:ea typeface="PMingLiU" panose="02020500000000000000" pitchFamily="18" charset="-120"/>
            </a:endParaRPr>
          </a:p>
          <a:p>
            <a:pPr marL="1023938" lvl="1" indent="-398463">
              <a:lnSpc>
                <a:spcPct val="90000"/>
              </a:lnSpc>
            </a:pPr>
            <a:r>
              <a:rPr lang="zh-CN" altLang="en-US" sz="2000" dirty="0">
                <a:ea typeface="PMingLiU" panose="02020500000000000000" pitchFamily="18" charset="-120"/>
              </a:rPr>
              <a:t>相量分析法，先去除时域变量 </a:t>
            </a:r>
            <a:r>
              <a:rPr lang="en-US" altLang="zh-CN" sz="2000" i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t</a:t>
            </a:r>
            <a:r>
              <a:rPr lang="en-US" altLang="zh-CN" sz="2000" dirty="0">
                <a:ea typeface="PMingLiU" panose="02020500000000000000" pitchFamily="18" charset="-120"/>
              </a:rPr>
              <a:t> </a:t>
            </a:r>
            <a:r>
              <a:rPr lang="zh-CN" altLang="en-US" sz="2000" dirty="0">
                <a:ea typeface="PMingLiU" panose="02020500000000000000" pitchFamily="18" charset="-120"/>
              </a:rPr>
              <a:t>，简化运算，最后可再用</a:t>
            </a:r>
            <a:r>
              <a:rPr lang="en-US" altLang="zh-CN" sz="2000" dirty="0">
                <a:ea typeface="PMingLiU" panose="02020500000000000000" pitchFamily="18" charset="-120"/>
              </a:rPr>
              <a:t>Re{}</a:t>
            </a:r>
            <a:r>
              <a:rPr lang="zh-CN" altLang="en-US" sz="2000" dirty="0">
                <a:ea typeface="PMingLiU" panose="02020500000000000000" pitchFamily="18" charset="-120"/>
              </a:rPr>
              <a:t>函数把 </a:t>
            </a:r>
            <a:r>
              <a:rPr lang="en-US" altLang="zh-CN" sz="2000" i="1" dirty="0">
                <a:latin typeface="Times New Roman" panose="02020603050405020304" pitchFamily="18" charset="0"/>
                <a:ea typeface="PMingLiU" panose="02020500000000000000" pitchFamily="18" charset="-120"/>
              </a:rPr>
              <a:t>t</a:t>
            </a:r>
            <a:r>
              <a:rPr lang="en-US" altLang="zh-CN" sz="2000" dirty="0">
                <a:ea typeface="PMingLiU" panose="02020500000000000000" pitchFamily="18" charset="-120"/>
              </a:rPr>
              <a:t> </a:t>
            </a:r>
            <a:r>
              <a:rPr lang="zh-CN" altLang="en-US" sz="2000" dirty="0">
                <a:ea typeface="PMingLiU" panose="02020500000000000000" pitchFamily="18" charset="-120"/>
              </a:rPr>
              <a:t>加回来。</a:t>
            </a:r>
            <a:endParaRPr lang="en-US" altLang="zh-CN" sz="2000" dirty="0">
              <a:ea typeface="PMingLiU" panose="02020500000000000000" pitchFamily="18" charset="-120"/>
            </a:endParaRPr>
          </a:p>
          <a:p>
            <a:pPr marL="1023938" lvl="1" indent="-398463">
              <a:lnSpc>
                <a:spcPct val="90000"/>
              </a:lnSpc>
            </a:pPr>
            <a:r>
              <a:rPr lang="zh-CN" altLang="en-US" sz="2000" b="1" dirty="0">
                <a:solidFill>
                  <a:srgbClr val="FF0000"/>
                </a:solidFill>
                <a:ea typeface="PMingLiU" panose="02020500000000000000" pitchFamily="18" charset="-120"/>
              </a:rPr>
              <a:t>将与时间有关的</a:t>
            </a:r>
            <a:r>
              <a:rPr lang="zh-CN" altLang="en-US" sz="2000" b="1" dirty="0">
                <a:solidFill>
                  <a:srgbClr val="0432FF"/>
                </a:solidFill>
                <a:ea typeface="PMingLiU" panose="02020500000000000000" pitchFamily="18" charset="-120"/>
              </a:rPr>
              <a:t>同频</a:t>
            </a:r>
            <a:r>
              <a:rPr lang="zh-CN" altLang="en-US" sz="2000" b="1" dirty="0">
                <a:solidFill>
                  <a:srgbClr val="FF0000"/>
                </a:solidFill>
                <a:ea typeface="PMingLiU" panose="02020500000000000000" pitchFamily="18" charset="-120"/>
              </a:rPr>
              <a:t>的正弦（余弦）函数的电路方程 </a:t>
            </a:r>
            <a:r>
              <a:rPr lang="en-US" altLang="zh-CN" sz="2000" b="1" dirty="0">
                <a:solidFill>
                  <a:srgbClr val="FF0000"/>
                </a:solidFill>
                <a:ea typeface="PMingLiU" panose="02020500000000000000" pitchFamily="18" charset="-120"/>
                <a:sym typeface="Wingdings" pitchFamily="2" charset="2"/>
              </a:rPr>
              <a:t> </a:t>
            </a:r>
            <a:r>
              <a:rPr lang="zh-CN" altLang="en-US" sz="2000" b="1" dirty="0">
                <a:solidFill>
                  <a:srgbClr val="FF0000"/>
                </a:solidFill>
                <a:ea typeface="PMingLiU" panose="02020500000000000000" pitchFamily="18" charset="-120"/>
                <a:sym typeface="Wingdings" pitchFamily="2" charset="2"/>
              </a:rPr>
              <a:t>与时间无关的复代数形式的方程</a:t>
            </a:r>
            <a:endParaRPr lang="en-US" altLang="zh-CN" sz="2000" b="1" dirty="0">
              <a:solidFill>
                <a:srgbClr val="FF0000"/>
              </a:solidFill>
              <a:ea typeface="PMingLiU" panose="02020500000000000000" pitchFamily="18" charset="-120"/>
            </a:endParaRPr>
          </a:p>
          <a:p>
            <a:pPr marL="1023938" lvl="1" indent="-398463">
              <a:lnSpc>
                <a:spcPct val="90000"/>
              </a:lnSpc>
            </a:pPr>
            <a:endParaRPr lang="en-US" altLang="zh-TW" sz="2000" dirty="0">
              <a:ea typeface="PMingLiU" panose="02020500000000000000" pitchFamily="18" charset="-120"/>
            </a:endParaRPr>
          </a:p>
        </p:txBody>
      </p:sp>
      <p:sp>
        <p:nvSpPr>
          <p:cNvPr id="39939" name="Rectangle 3">
            <a:extLst>
              <a:ext uri="{FF2B5EF4-FFF2-40B4-BE49-F238E27FC236}">
                <a16:creationId xmlns:a16="http://schemas.microsoft.com/office/drawing/2014/main" id="{EE3372C9-9AB4-6742-A387-9EB71C67CAE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4000"/>
              <a:t>9.3 Phasor</a:t>
            </a:r>
          </a:p>
        </p:txBody>
      </p:sp>
      <p:sp>
        <p:nvSpPr>
          <p:cNvPr id="39940" name="Rectangle 4">
            <a:extLst>
              <a:ext uri="{FF2B5EF4-FFF2-40B4-BE49-F238E27FC236}">
                <a16:creationId xmlns:a16="http://schemas.microsoft.com/office/drawing/2014/main" id="{BECC37DF-A06B-9B41-9762-5D9D2AC281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39941" name="Rectangle 5">
            <a:extLst>
              <a:ext uri="{FF2B5EF4-FFF2-40B4-BE49-F238E27FC236}">
                <a16:creationId xmlns:a16="http://schemas.microsoft.com/office/drawing/2014/main" id="{D70C8C60-FB39-3F48-9920-5825B90F74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813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39942" name="Rectangle 6">
            <a:extLst>
              <a:ext uri="{FF2B5EF4-FFF2-40B4-BE49-F238E27FC236}">
                <a16:creationId xmlns:a16="http://schemas.microsoft.com/office/drawing/2014/main" id="{B1B55C3C-3FEC-F64B-9F80-48A00CE611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385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39943" name="Rectangle 7">
            <a:extLst>
              <a:ext uri="{FF2B5EF4-FFF2-40B4-BE49-F238E27FC236}">
                <a16:creationId xmlns:a16="http://schemas.microsoft.com/office/drawing/2014/main" id="{B07A0021-F612-8D4C-BF3F-BC7A25BCBC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385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39944" name="Rectangle 9">
            <a:extLst>
              <a:ext uri="{FF2B5EF4-FFF2-40B4-BE49-F238E27FC236}">
                <a16:creationId xmlns:a16="http://schemas.microsoft.com/office/drawing/2014/main" id="{8C964CF5-7DA0-184B-A3E8-F31FF42558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385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39945" name="Rectangle 12">
            <a:extLst>
              <a:ext uri="{FF2B5EF4-FFF2-40B4-BE49-F238E27FC236}">
                <a16:creationId xmlns:a16="http://schemas.microsoft.com/office/drawing/2014/main" id="{F8DC4600-9891-B246-9FF1-F053E1B029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24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39946" name="Rectangle 13">
            <a:extLst>
              <a:ext uri="{FF2B5EF4-FFF2-40B4-BE49-F238E27FC236}">
                <a16:creationId xmlns:a16="http://schemas.microsoft.com/office/drawing/2014/main" id="{E0C4657C-26AB-BD43-B968-9E065BCF58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527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39947" name="Rectangle 15">
            <a:extLst>
              <a:ext uri="{FF2B5EF4-FFF2-40B4-BE49-F238E27FC236}">
                <a16:creationId xmlns:a16="http://schemas.microsoft.com/office/drawing/2014/main" id="{6377AA22-E9F5-6C4F-AD36-37E445C0B2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39948" name="Rectangle 18">
            <a:extLst>
              <a:ext uri="{FF2B5EF4-FFF2-40B4-BE49-F238E27FC236}">
                <a16:creationId xmlns:a16="http://schemas.microsoft.com/office/drawing/2014/main" id="{77811E1B-D417-9B4F-8FD4-941ECCFBE0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39949" name="Rectangle 20">
            <a:extLst>
              <a:ext uri="{FF2B5EF4-FFF2-40B4-BE49-F238E27FC236}">
                <a16:creationId xmlns:a16="http://schemas.microsoft.com/office/drawing/2014/main" id="{C157BC11-B980-3B4C-96C1-7B7B5D2A52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480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39950" name="Rectangle 22">
            <a:extLst>
              <a:ext uri="{FF2B5EF4-FFF2-40B4-BE49-F238E27FC236}">
                <a16:creationId xmlns:a16="http://schemas.microsoft.com/office/drawing/2014/main" id="{893F8179-D4B6-F84A-85C8-3E40006DC4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480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39951" name="Rectangle 24">
            <a:extLst>
              <a:ext uri="{FF2B5EF4-FFF2-40B4-BE49-F238E27FC236}">
                <a16:creationId xmlns:a16="http://schemas.microsoft.com/office/drawing/2014/main" id="{7A5BA228-8F88-7942-9018-2723B70B38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480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39952" name="Rectangle 26">
            <a:extLst>
              <a:ext uri="{FF2B5EF4-FFF2-40B4-BE49-F238E27FC236}">
                <a16:creationId xmlns:a16="http://schemas.microsoft.com/office/drawing/2014/main" id="{18D4912D-83CD-D447-B298-04E936581F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480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pic>
        <p:nvPicPr>
          <p:cNvPr id="39953" name="图片 1">
            <a:extLst>
              <a:ext uri="{FF2B5EF4-FFF2-40B4-BE49-F238E27FC236}">
                <a16:creationId xmlns:a16="http://schemas.microsoft.com/office/drawing/2014/main" id="{6DD97638-A7EB-7A40-AECA-B213D16DF5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2535238"/>
            <a:ext cx="4392612" cy="110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54" name="图片 2">
            <a:extLst>
              <a:ext uri="{FF2B5EF4-FFF2-40B4-BE49-F238E27FC236}">
                <a16:creationId xmlns:a16="http://schemas.microsoft.com/office/drawing/2014/main" id="{96B2625A-4FFA-4344-98B9-CEDC1E1681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7700" y="4052888"/>
            <a:ext cx="1512888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55" name="图片 3">
            <a:extLst>
              <a:ext uri="{FF2B5EF4-FFF2-40B4-BE49-F238E27FC236}">
                <a16:creationId xmlns:a16="http://schemas.microsoft.com/office/drawing/2014/main" id="{22625757-88CE-2C47-89D7-2D179E3A842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0" y="5238750"/>
            <a:ext cx="1443038" cy="331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56" name="TextBox 1">
            <a:extLst>
              <a:ext uri="{FF2B5EF4-FFF2-40B4-BE49-F238E27FC236}">
                <a16:creationId xmlns:a16="http://schemas.microsoft.com/office/drawing/2014/main" id="{FA1E3839-77A3-3141-AD61-29B8A6BDAE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5963" y="1620838"/>
            <a:ext cx="32226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800" b="1">
                <a:solidFill>
                  <a:srgbClr val="0070C0"/>
                </a:solidFill>
              </a:rPr>
              <a:t>时域 </a:t>
            </a:r>
            <a:r>
              <a:rPr lang="en-US" altLang="zh-CN" sz="1800" b="1">
                <a:solidFill>
                  <a:srgbClr val="0070C0"/>
                </a:solidFill>
                <a:sym typeface="Wingdings" pitchFamily="2" charset="2"/>
              </a:rPr>
              <a:t></a:t>
            </a:r>
            <a:r>
              <a:rPr lang="zh-CN" altLang="en-US" sz="1800" b="1">
                <a:solidFill>
                  <a:srgbClr val="0070C0"/>
                </a:solidFill>
                <a:sym typeface="Wingdings" pitchFamily="2" charset="2"/>
              </a:rPr>
              <a:t> 相量域，</a:t>
            </a:r>
            <a:r>
              <a:rPr lang="zh-CN" altLang="en-US" sz="1800" b="1">
                <a:solidFill>
                  <a:srgbClr val="FF0000"/>
                </a:solidFill>
                <a:sym typeface="Wingdings" pitchFamily="2" charset="2"/>
              </a:rPr>
              <a:t>好处</a:t>
            </a:r>
            <a:r>
              <a:rPr lang="zh-CN" altLang="en-US" sz="1800" b="1">
                <a:solidFill>
                  <a:srgbClr val="0070C0"/>
                </a:solidFill>
                <a:sym typeface="Wingdings" pitchFamily="2" charset="2"/>
              </a:rPr>
              <a:t>是少了时间量，</a:t>
            </a:r>
            <a:r>
              <a:rPr lang="zh-CN" altLang="en-US" sz="1800" b="1">
                <a:solidFill>
                  <a:srgbClr val="FF0000"/>
                </a:solidFill>
                <a:sym typeface="Wingdings" pitchFamily="2" charset="2"/>
              </a:rPr>
              <a:t>代价</a:t>
            </a:r>
            <a:r>
              <a:rPr lang="zh-CN" altLang="en-US" sz="1800" b="1">
                <a:solidFill>
                  <a:srgbClr val="0070C0"/>
                </a:solidFill>
                <a:sym typeface="Wingdings" pitchFamily="2" charset="2"/>
              </a:rPr>
              <a:t>是需要复数运算</a:t>
            </a:r>
            <a:endParaRPr lang="en-US" altLang="en-US" sz="1800" b="1">
              <a:solidFill>
                <a:srgbClr val="0070C0"/>
              </a:solidFill>
            </a:endParaRP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07494429-0F3A-1749-AC2F-ECEFE58DF603}"/>
              </a:ext>
            </a:extLst>
          </p:cNvPr>
          <p:cNvCxnSpPr/>
          <p:nvPr/>
        </p:nvCxnSpPr>
        <p:spPr>
          <a:xfrm flipH="1">
            <a:off x="6875463" y="2268538"/>
            <a:ext cx="504825" cy="439737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灯片编号占位符 1">
            <a:extLst>
              <a:ext uri="{FF2B5EF4-FFF2-40B4-BE49-F238E27FC236}">
                <a16:creationId xmlns:a16="http://schemas.microsoft.com/office/drawing/2014/main" id="{EE1A97BF-25BD-CB48-A86E-C9265B028EB5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17</a:t>
            </a:fld>
            <a:endParaRPr lang="en-US" altLang="zh-CN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图片 4">
            <a:extLst>
              <a:ext uri="{FF2B5EF4-FFF2-40B4-BE49-F238E27FC236}">
                <a16:creationId xmlns:a16="http://schemas.microsoft.com/office/drawing/2014/main" id="{E5EC6FD1-51DE-AD40-BEFB-B190F274D5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450" y="1568450"/>
            <a:ext cx="8547100" cy="372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灯片编号占位符 1">
            <a:extLst>
              <a:ext uri="{FF2B5EF4-FFF2-40B4-BE49-F238E27FC236}">
                <a16:creationId xmlns:a16="http://schemas.microsoft.com/office/drawing/2014/main" id="{6118A189-3488-314D-A0D5-D243B786611A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18</a:t>
            </a:fld>
            <a:endParaRPr lang="en-US" altLang="zh-CN" dirty="0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9ECB13A1-8966-BC4D-A9BC-8B1EE14902DD}"/>
              </a:ext>
            </a:extLst>
          </p:cNvPr>
          <p:cNvSpPr txBox="1"/>
          <p:nvPr/>
        </p:nvSpPr>
        <p:spPr>
          <a:xfrm>
            <a:off x="2195736" y="3717032"/>
            <a:ext cx="19287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先转换成</a:t>
            </a:r>
            <a:r>
              <a:rPr kumimoji="1" lang="en-US" altLang="zh-CN" dirty="0">
                <a:solidFill>
                  <a:srgbClr val="0432FF"/>
                </a:solidFill>
              </a:rPr>
              <a:t>cos</a:t>
            </a:r>
            <a:r>
              <a:rPr kumimoji="1" lang="zh-CN" altLang="en-US" dirty="0">
                <a:solidFill>
                  <a:srgbClr val="0432FF"/>
                </a:solidFill>
              </a:rPr>
              <a:t>形式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9A045FB3-91E1-0B40-AF7E-C343D56F93B7}"/>
              </a:ext>
            </a:extLst>
          </p:cNvPr>
          <p:cNvSpPr txBox="1"/>
          <p:nvPr/>
        </p:nvSpPr>
        <p:spPr>
          <a:xfrm>
            <a:off x="2195735" y="4653136"/>
            <a:ext cx="19287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先转换成</a:t>
            </a:r>
            <a:r>
              <a:rPr kumimoji="1" lang="en-US" altLang="zh-CN" dirty="0">
                <a:solidFill>
                  <a:srgbClr val="0432FF"/>
                </a:solidFill>
              </a:rPr>
              <a:t>cos</a:t>
            </a:r>
            <a:r>
              <a:rPr kumimoji="1" lang="zh-CN" altLang="en-US" dirty="0">
                <a:solidFill>
                  <a:srgbClr val="0432FF"/>
                </a:solidFill>
              </a:rPr>
              <a:t>形式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灯片编号占位符 6">
            <a:extLst>
              <a:ext uri="{FF2B5EF4-FFF2-40B4-BE49-F238E27FC236}">
                <a16:creationId xmlns:a16="http://schemas.microsoft.com/office/drawing/2014/main" id="{5E6456E7-9A46-794A-A42A-DE80C6AF8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B068541-FD9D-624A-ACAF-A4240B81EAA9}" type="slidenum">
              <a:rPr lang="en-US" altLang="zh-CN" sz="1400" smtClean="0"/>
              <a:pPr>
                <a:spcBef>
                  <a:spcPct val="0"/>
                </a:spcBef>
                <a:buFontTx/>
                <a:buNone/>
              </a:pPr>
              <a:t>19</a:t>
            </a:fld>
            <a:endParaRPr lang="en-US" altLang="zh-CN" sz="1400"/>
          </a:p>
        </p:txBody>
      </p:sp>
      <p:sp>
        <p:nvSpPr>
          <p:cNvPr id="43010" name="Rectangle 2">
            <a:extLst>
              <a:ext uri="{FF2B5EF4-FFF2-40B4-BE49-F238E27FC236}">
                <a16:creationId xmlns:a16="http://schemas.microsoft.com/office/drawing/2014/main" id="{3DC6D88B-29A9-364F-8641-CCC46EFDF4D4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77988"/>
            <a:ext cx="8458200" cy="2514600"/>
          </a:xfrm>
        </p:spPr>
        <p:txBody>
          <a:bodyPr/>
          <a:lstStyle/>
          <a:p>
            <a:pPr marL="463550" indent="-463550">
              <a:lnSpc>
                <a:spcPct val="90000"/>
              </a:lnSpc>
              <a:buFontTx/>
              <a:buNone/>
            </a:pPr>
            <a:r>
              <a:rPr lang="en-US" altLang="zh-CN" sz="2000" b="1" u="sng"/>
              <a:t>Example</a:t>
            </a:r>
          </a:p>
          <a:p>
            <a:pPr marL="463550" indent="-463550">
              <a:buFontTx/>
              <a:buNone/>
            </a:pPr>
            <a:r>
              <a:rPr lang="en-US" altLang="zh-CN" sz="2800"/>
              <a:t>Transform the following sinusoids to phasors:</a:t>
            </a:r>
          </a:p>
          <a:p>
            <a:pPr marL="1092200" lvl="1" indent="-514350">
              <a:buClr>
                <a:schemeClr val="tx1"/>
              </a:buClr>
              <a:buFontTx/>
              <a:buNone/>
            </a:pPr>
            <a:r>
              <a:rPr lang="en-US" altLang="zh-CN"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zh-CN" sz="2400"/>
              <a:t> = 6cos(50</a:t>
            </a:r>
            <a:r>
              <a:rPr lang="en-US" altLang="zh-CN"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2400"/>
              <a:t> – 40</a:t>
            </a:r>
            <a:r>
              <a:rPr lang="en-US" altLang="zh-CN" sz="2400" baseline="30000"/>
              <a:t>o</a:t>
            </a:r>
            <a:r>
              <a:rPr lang="en-US" altLang="zh-CN" sz="2400"/>
              <a:t>) A</a:t>
            </a:r>
          </a:p>
          <a:p>
            <a:pPr marL="1092200" lvl="1" indent="-514350">
              <a:buClr>
                <a:schemeClr val="tx1"/>
              </a:buClr>
              <a:buFontTx/>
              <a:buNone/>
            </a:pPr>
            <a:r>
              <a:rPr lang="en-US" altLang="zh-CN"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zh-CN" sz="2400"/>
              <a:t> = –4sin(30</a:t>
            </a:r>
            <a:r>
              <a:rPr lang="en-US" altLang="zh-CN"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2400"/>
              <a:t> + 50</a:t>
            </a:r>
            <a:r>
              <a:rPr lang="en-US" altLang="zh-CN" sz="2400" baseline="30000"/>
              <a:t>o</a:t>
            </a:r>
            <a:r>
              <a:rPr lang="en-US" altLang="zh-CN" sz="2400"/>
              <a:t>) V</a:t>
            </a:r>
          </a:p>
        </p:txBody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id="{CCC02A5A-30EB-3D4D-8FBC-C41E741076D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4000"/>
              <a:t>9.3 Phasor</a:t>
            </a:r>
          </a:p>
        </p:txBody>
      </p:sp>
      <p:sp>
        <p:nvSpPr>
          <p:cNvPr id="43012" name="Rectangle 4">
            <a:extLst>
              <a:ext uri="{FF2B5EF4-FFF2-40B4-BE49-F238E27FC236}">
                <a16:creationId xmlns:a16="http://schemas.microsoft.com/office/drawing/2014/main" id="{537FBF87-F45B-B942-B01D-F57474A042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43013" name="Rectangle 5">
            <a:extLst>
              <a:ext uri="{FF2B5EF4-FFF2-40B4-BE49-F238E27FC236}">
                <a16:creationId xmlns:a16="http://schemas.microsoft.com/office/drawing/2014/main" id="{58423CE1-5028-B345-BB4F-20F0BC36F7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813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43014" name="Rectangle 6">
            <a:extLst>
              <a:ext uri="{FF2B5EF4-FFF2-40B4-BE49-F238E27FC236}">
                <a16:creationId xmlns:a16="http://schemas.microsoft.com/office/drawing/2014/main" id="{8325556D-361E-6E4C-AA8D-D252BF1FFF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385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43015" name="Rectangle 7">
            <a:extLst>
              <a:ext uri="{FF2B5EF4-FFF2-40B4-BE49-F238E27FC236}">
                <a16:creationId xmlns:a16="http://schemas.microsoft.com/office/drawing/2014/main" id="{58F5398A-A7C6-4F4C-954B-5085969919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385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43016" name="Rectangle 8">
            <a:extLst>
              <a:ext uri="{FF2B5EF4-FFF2-40B4-BE49-F238E27FC236}">
                <a16:creationId xmlns:a16="http://schemas.microsoft.com/office/drawing/2014/main" id="{8AB836C5-CE59-D640-8FDD-6166748190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-609600" y="3200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43017" name="Rectangle 9">
            <a:extLst>
              <a:ext uri="{FF2B5EF4-FFF2-40B4-BE49-F238E27FC236}">
                <a16:creationId xmlns:a16="http://schemas.microsoft.com/office/drawing/2014/main" id="{3C88C8D9-F07E-0C4D-A824-9748721079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385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43018" name="Rectangle 11">
            <a:extLst>
              <a:ext uri="{FF2B5EF4-FFF2-40B4-BE49-F238E27FC236}">
                <a16:creationId xmlns:a16="http://schemas.microsoft.com/office/drawing/2014/main" id="{03AE1560-D06F-A84C-9898-E3D8101E15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099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43019" name="Rectangle 12">
            <a:extLst>
              <a:ext uri="{FF2B5EF4-FFF2-40B4-BE49-F238E27FC236}">
                <a16:creationId xmlns:a16="http://schemas.microsoft.com/office/drawing/2014/main" id="{A56F6CCA-FD2D-8145-B6B7-7DF799B5A4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24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43020" name="Rectangle 15">
            <a:extLst>
              <a:ext uri="{FF2B5EF4-FFF2-40B4-BE49-F238E27FC236}">
                <a16:creationId xmlns:a16="http://schemas.microsoft.com/office/drawing/2014/main" id="{85031A63-0664-EF4B-83C5-4F3B94A9E2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43021" name="Rectangle 18">
            <a:extLst>
              <a:ext uri="{FF2B5EF4-FFF2-40B4-BE49-F238E27FC236}">
                <a16:creationId xmlns:a16="http://schemas.microsoft.com/office/drawing/2014/main" id="{414B3B19-EBB2-C648-8750-E23876F04B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051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43022" name="Rectangle 20">
            <a:extLst>
              <a:ext uri="{FF2B5EF4-FFF2-40B4-BE49-F238E27FC236}">
                <a16:creationId xmlns:a16="http://schemas.microsoft.com/office/drawing/2014/main" id="{DA00AD36-21DA-DA47-8F94-D26053E919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051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grpSp>
        <p:nvGrpSpPr>
          <p:cNvPr id="28688" name="Group 24">
            <a:extLst>
              <a:ext uri="{FF2B5EF4-FFF2-40B4-BE49-F238E27FC236}">
                <a16:creationId xmlns:a16="http://schemas.microsoft.com/office/drawing/2014/main" id="{94197604-F92A-9D4E-AF7F-4AF2E88F0C99}"/>
              </a:ext>
            </a:extLst>
          </p:cNvPr>
          <p:cNvGrpSpPr>
            <a:grpSpLocks/>
          </p:cNvGrpSpPr>
          <p:nvPr/>
        </p:nvGrpSpPr>
        <p:grpSpPr bwMode="auto">
          <a:xfrm>
            <a:off x="457200" y="3733800"/>
            <a:ext cx="8153400" cy="2862263"/>
            <a:chOff x="192" y="2448"/>
            <a:chExt cx="5136" cy="1803"/>
          </a:xfrm>
        </p:grpSpPr>
        <p:sp>
          <p:nvSpPr>
            <p:cNvPr id="43025" name="Text Box 10">
              <a:extLst>
                <a:ext uri="{FF2B5EF4-FFF2-40B4-BE49-F238E27FC236}">
                  <a16:creationId xmlns:a16="http://schemas.microsoft.com/office/drawing/2014/main" id="{D6B4E65F-6756-9E48-B2F5-14D7370ED6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2" y="2448"/>
              <a:ext cx="5136" cy="18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marL="342900" indent="-3429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800100" indent="-3429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257300" indent="-3429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714500" indent="-3429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171700" indent="-3429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628900" indent="-3429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3086100" indent="-3429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543300" indent="-3429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4000500" indent="-3429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  <a:buFont typeface="Wingdings" pitchFamily="2" charset="2"/>
                <a:buNone/>
              </a:pPr>
              <a:endParaRPr lang="en-US" altLang="zh-CN" sz="2400" b="1" u="sng">
                <a:latin typeface="Verdana" panose="020B0604030504040204" pitchFamily="34" charset="0"/>
              </a:endParaRPr>
            </a:p>
            <a:p>
              <a:pPr>
                <a:spcBef>
                  <a:spcPct val="50000"/>
                </a:spcBef>
                <a:buFont typeface="Wingdings" pitchFamily="2" charset="2"/>
                <a:buNone/>
              </a:pPr>
              <a:r>
                <a:rPr lang="en-US" altLang="zh-CN" sz="2000" b="1" u="sng">
                  <a:latin typeface="Verdana" panose="020B0604030504040204" pitchFamily="34" charset="0"/>
                </a:rPr>
                <a:t>Solution</a:t>
              </a:r>
              <a:r>
                <a:rPr lang="en-US" altLang="zh-CN" sz="2400" b="1">
                  <a:latin typeface="Verdana" panose="020B0604030504040204" pitchFamily="34" charset="0"/>
                </a:rPr>
                <a:t>:</a:t>
              </a:r>
            </a:p>
            <a:p>
              <a:pPr>
                <a:spcBef>
                  <a:spcPct val="50000"/>
                </a:spcBef>
                <a:buFont typeface="Wingdings" pitchFamily="2" charset="2"/>
                <a:buNone/>
              </a:pPr>
              <a:r>
                <a:rPr lang="en-US" altLang="zh-TW" sz="2000">
                  <a:latin typeface="Verdana" panose="020B0604030504040204" pitchFamily="34" charset="0"/>
                  <a:ea typeface="PMingLiU" panose="02020500000000000000" pitchFamily="18" charset="-120"/>
                </a:rPr>
                <a:t>a.  I                  A</a:t>
              </a:r>
            </a:p>
            <a:p>
              <a:pPr>
                <a:spcBef>
                  <a:spcPct val="50000"/>
                </a:spcBef>
                <a:buFont typeface="Wingdings" pitchFamily="2" charset="2"/>
                <a:buNone/>
              </a:pPr>
              <a:r>
                <a:rPr lang="en-US" altLang="zh-TW" sz="2000">
                  <a:latin typeface="Verdana" panose="020B0604030504040204" pitchFamily="34" charset="0"/>
                  <a:ea typeface="PMingLiU" panose="02020500000000000000" pitchFamily="18" charset="-120"/>
                </a:rPr>
                <a:t>b.  Since –sin(</a:t>
              </a:r>
              <a:r>
                <a:rPr lang="en-US" altLang="zh-CN" sz="2000" i="1">
                  <a:latin typeface="Times New Roman" panose="02020603050405020304" pitchFamily="18" charset="0"/>
                  <a:ea typeface="PMingLiU" panose="02020500000000000000" pitchFamily="18" charset="-120"/>
                  <a:cs typeface="Times New Roman" panose="02020603050405020304" pitchFamily="18" charset="0"/>
                </a:rPr>
                <a:t>x</a:t>
              </a:r>
              <a:r>
                <a:rPr lang="en-US" altLang="zh-TW" sz="2000">
                  <a:latin typeface="Verdana" panose="020B0604030504040204" pitchFamily="34" charset="0"/>
                  <a:ea typeface="PMingLiU" panose="02020500000000000000" pitchFamily="18" charset="-120"/>
                </a:rPr>
                <a:t>) = cos(</a:t>
              </a:r>
              <a:r>
                <a:rPr lang="en-US" altLang="zh-CN" sz="2000" i="1">
                  <a:latin typeface="Times New Roman" panose="02020603050405020304" pitchFamily="18" charset="0"/>
                  <a:ea typeface="PMingLiU" panose="02020500000000000000" pitchFamily="18" charset="-120"/>
                </a:rPr>
                <a:t>x</a:t>
              </a:r>
              <a:r>
                <a:rPr lang="zh-CN" altLang="en-US" sz="2000" i="1">
                  <a:latin typeface="Times New Roman" panose="02020603050405020304" pitchFamily="18" charset="0"/>
                  <a:ea typeface="PMingLiU" panose="02020500000000000000" pitchFamily="18" charset="-120"/>
                </a:rPr>
                <a:t> </a:t>
              </a:r>
              <a:r>
                <a:rPr lang="en-US" altLang="zh-TW" sz="2000">
                  <a:latin typeface="Verdana" panose="020B0604030504040204" pitchFamily="34" charset="0"/>
                  <a:ea typeface="PMingLiU" panose="02020500000000000000" pitchFamily="18" charset="-120"/>
                </a:rPr>
                <a:t>+</a:t>
              </a:r>
              <a:r>
                <a:rPr lang="zh-CN" altLang="en-US" sz="2000">
                  <a:latin typeface="Verdana" panose="020B0604030504040204" pitchFamily="34" charset="0"/>
                  <a:ea typeface="PMingLiU" panose="02020500000000000000" pitchFamily="18" charset="-120"/>
                </a:rPr>
                <a:t> </a:t>
              </a:r>
              <a:r>
                <a:rPr lang="en-US" altLang="zh-TW" sz="2000">
                  <a:latin typeface="Verdana" panose="020B0604030504040204" pitchFamily="34" charset="0"/>
                  <a:ea typeface="PMingLiU" panose="02020500000000000000" pitchFamily="18" charset="-120"/>
                </a:rPr>
                <a:t>90</a:t>
              </a:r>
              <a:r>
                <a:rPr lang="en-US" altLang="zh-TW" sz="2000" baseline="30000">
                  <a:latin typeface="Verdana" panose="020B0604030504040204" pitchFamily="34" charset="0"/>
                  <a:ea typeface="PMingLiU" panose="02020500000000000000" pitchFamily="18" charset="-120"/>
                </a:rPr>
                <a:t>o</a:t>
              </a:r>
              <a:r>
                <a:rPr lang="en-US" altLang="zh-TW" sz="2000">
                  <a:latin typeface="Verdana" panose="020B0604030504040204" pitchFamily="34" charset="0"/>
                  <a:ea typeface="PMingLiU" panose="02020500000000000000" pitchFamily="18" charset="-120"/>
                </a:rPr>
                <a:t>);</a:t>
              </a:r>
              <a:endParaRPr lang="pt-BR" altLang="zh-TW" sz="2000" i="1">
                <a:latin typeface="Verdana" panose="020B0604030504040204" pitchFamily="34" charset="0"/>
                <a:ea typeface="PMingLiU" panose="02020500000000000000" pitchFamily="18" charset="-120"/>
              </a:endParaRPr>
            </a:p>
            <a:p>
              <a:pPr>
                <a:spcBef>
                  <a:spcPct val="50000"/>
                </a:spcBef>
                <a:buFont typeface="Wingdings" pitchFamily="2" charset="2"/>
                <a:buNone/>
              </a:pPr>
              <a:r>
                <a:rPr lang="pt-BR" altLang="zh-TW" sz="2000" i="1">
                  <a:latin typeface="Verdana" panose="020B0604030504040204" pitchFamily="34" charset="0"/>
                  <a:ea typeface="PMingLiU" panose="02020500000000000000" pitchFamily="18" charset="-120"/>
                </a:rPr>
                <a:t>     </a:t>
              </a:r>
              <a:r>
                <a:rPr lang="pt-BR" altLang="zh-TW" sz="2000" i="1">
                  <a:latin typeface="Times New Roman" panose="02020603050405020304" pitchFamily="18" charset="0"/>
                  <a:ea typeface="PMingLiU" panose="02020500000000000000" pitchFamily="18" charset="-120"/>
                </a:rPr>
                <a:t>v</a:t>
              </a:r>
              <a:r>
                <a:rPr lang="pt-BR" altLang="zh-TW" sz="2000">
                  <a:latin typeface="Verdana" panose="020B0604030504040204" pitchFamily="34" charset="0"/>
                  <a:ea typeface="PMingLiU" panose="02020500000000000000" pitchFamily="18" charset="-120"/>
                </a:rPr>
                <a:t>(</a:t>
              </a:r>
              <a:r>
                <a:rPr lang="pt-BR" altLang="zh-TW" sz="2000" i="1">
                  <a:latin typeface="Times New Roman" panose="02020603050405020304" pitchFamily="18" charset="0"/>
                  <a:ea typeface="PMingLiU" panose="02020500000000000000" pitchFamily="18" charset="-120"/>
                </a:rPr>
                <a:t>t</a:t>
              </a:r>
              <a:r>
                <a:rPr lang="pt-BR" altLang="zh-TW" sz="2000">
                  <a:latin typeface="Verdana" panose="020B0604030504040204" pitchFamily="34" charset="0"/>
                  <a:ea typeface="PMingLiU" panose="02020500000000000000" pitchFamily="18" charset="-120"/>
                </a:rPr>
                <a:t>)</a:t>
              </a:r>
              <a:r>
                <a:rPr lang="pt-BR" altLang="zh-TW" sz="2000" i="1">
                  <a:latin typeface="Verdana" panose="020B0604030504040204" pitchFamily="34" charset="0"/>
                  <a:ea typeface="PMingLiU" panose="02020500000000000000" pitchFamily="18" charset="-120"/>
                </a:rPr>
                <a:t> = </a:t>
              </a:r>
              <a:r>
                <a:rPr lang="pt-BR" altLang="zh-TW" sz="2000">
                  <a:latin typeface="Verdana" panose="020B0604030504040204" pitchFamily="34" charset="0"/>
                  <a:ea typeface="PMingLiU" panose="02020500000000000000" pitchFamily="18" charset="-120"/>
                </a:rPr>
                <a:t>4cos</a:t>
              </a:r>
              <a:r>
                <a:rPr lang="pt-BR" altLang="zh-TW" sz="2000" i="1">
                  <a:latin typeface="Verdana" panose="020B0604030504040204" pitchFamily="34" charset="0"/>
                  <a:ea typeface="PMingLiU" panose="02020500000000000000" pitchFamily="18" charset="-120"/>
                </a:rPr>
                <a:t> </a:t>
              </a:r>
              <a:r>
                <a:rPr lang="pt-BR" altLang="zh-TW" sz="2000">
                  <a:latin typeface="Verdana" panose="020B0604030504040204" pitchFamily="34" charset="0"/>
                  <a:ea typeface="PMingLiU" panose="02020500000000000000" pitchFamily="18" charset="-120"/>
                </a:rPr>
                <a:t>(30</a:t>
              </a:r>
              <a:r>
                <a:rPr lang="pt-BR" altLang="zh-TW" sz="2000" i="1">
                  <a:latin typeface="Times New Roman" panose="02020603050405020304" pitchFamily="18" charset="0"/>
                  <a:ea typeface="PMingLiU" panose="02020500000000000000" pitchFamily="18" charset="-120"/>
                </a:rPr>
                <a:t>t</a:t>
              </a:r>
              <a:r>
                <a:rPr lang="zh-CN" altLang="en-US" sz="2000" i="1">
                  <a:latin typeface="Times New Roman" panose="02020603050405020304" pitchFamily="18" charset="0"/>
                  <a:ea typeface="PMingLiU" panose="02020500000000000000" pitchFamily="18" charset="-120"/>
                </a:rPr>
                <a:t> </a:t>
              </a:r>
              <a:r>
                <a:rPr lang="pt-BR" altLang="zh-TW" sz="2000">
                  <a:latin typeface="Verdana" panose="020B0604030504040204" pitchFamily="34" charset="0"/>
                  <a:ea typeface="PMingLiU" panose="02020500000000000000" pitchFamily="18" charset="-120"/>
                </a:rPr>
                <a:t>+</a:t>
              </a:r>
              <a:r>
                <a:rPr lang="zh-CN" altLang="en-US" sz="2000">
                  <a:latin typeface="Verdana" panose="020B0604030504040204" pitchFamily="34" charset="0"/>
                  <a:ea typeface="PMingLiU" panose="02020500000000000000" pitchFamily="18" charset="-120"/>
                </a:rPr>
                <a:t> </a:t>
              </a:r>
              <a:r>
                <a:rPr lang="pt-BR" altLang="zh-TW" sz="2000">
                  <a:latin typeface="Verdana" panose="020B0604030504040204" pitchFamily="34" charset="0"/>
                  <a:ea typeface="PMingLiU" panose="02020500000000000000" pitchFamily="18" charset="-120"/>
                </a:rPr>
                <a:t>50</a:t>
              </a:r>
              <a:r>
                <a:rPr lang="pt-BR" altLang="zh-TW" sz="2000" baseline="30000">
                  <a:latin typeface="Verdana" panose="020B0604030504040204" pitchFamily="34" charset="0"/>
                  <a:ea typeface="PMingLiU" panose="02020500000000000000" pitchFamily="18" charset="-120"/>
                </a:rPr>
                <a:t>º</a:t>
              </a:r>
              <a:r>
                <a:rPr lang="zh-CN" altLang="en-US" sz="2000" baseline="30000">
                  <a:latin typeface="Verdana" panose="020B0604030504040204" pitchFamily="34" charset="0"/>
                  <a:ea typeface="PMingLiU" panose="02020500000000000000" pitchFamily="18" charset="-120"/>
                </a:rPr>
                <a:t> </a:t>
              </a:r>
              <a:r>
                <a:rPr lang="pt-BR" altLang="zh-TW" sz="2000">
                  <a:latin typeface="Verdana" panose="020B0604030504040204" pitchFamily="34" charset="0"/>
                  <a:ea typeface="PMingLiU" panose="02020500000000000000" pitchFamily="18" charset="-120"/>
                </a:rPr>
                <a:t>+</a:t>
              </a:r>
              <a:r>
                <a:rPr lang="zh-CN" altLang="en-US" sz="2000">
                  <a:latin typeface="Verdana" panose="020B0604030504040204" pitchFamily="34" charset="0"/>
                  <a:ea typeface="PMingLiU" panose="02020500000000000000" pitchFamily="18" charset="-120"/>
                </a:rPr>
                <a:t> </a:t>
              </a:r>
              <a:r>
                <a:rPr lang="pt-BR" altLang="zh-TW" sz="2000">
                  <a:latin typeface="Verdana" panose="020B0604030504040204" pitchFamily="34" charset="0"/>
                  <a:ea typeface="PMingLiU" panose="02020500000000000000" pitchFamily="18" charset="-120"/>
                </a:rPr>
                <a:t>90</a:t>
              </a:r>
              <a:r>
                <a:rPr lang="pt-BR" altLang="zh-TW" sz="2000" baseline="30000">
                  <a:latin typeface="Verdana" panose="020B0604030504040204" pitchFamily="34" charset="0"/>
                  <a:ea typeface="PMingLiU" panose="02020500000000000000" pitchFamily="18" charset="-120"/>
                </a:rPr>
                <a:t>o</a:t>
              </a:r>
              <a:r>
                <a:rPr lang="pt-BR" altLang="zh-TW" sz="2000">
                  <a:latin typeface="Verdana" panose="020B0604030504040204" pitchFamily="34" charset="0"/>
                  <a:ea typeface="PMingLiU" panose="02020500000000000000" pitchFamily="18" charset="-120"/>
                </a:rPr>
                <a:t>) </a:t>
              </a:r>
              <a:r>
                <a:rPr lang="pt-BR" altLang="zh-TW" sz="2000" i="1">
                  <a:latin typeface="Verdana" panose="020B0604030504040204" pitchFamily="34" charset="0"/>
                  <a:ea typeface="PMingLiU" panose="02020500000000000000" pitchFamily="18" charset="-120"/>
                </a:rPr>
                <a:t>= </a:t>
              </a:r>
              <a:r>
                <a:rPr lang="pt-BR" altLang="zh-TW" sz="2000">
                  <a:latin typeface="Verdana" panose="020B0604030504040204" pitchFamily="34" charset="0"/>
                  <a:ea typeface="PMingLiU" panose="02020500000000000000" pitchFamily="18" charset="-120"/>
                </a:rPr>
                <a:t>4cos(30</a:t>
              </a:r>
              <a:r>
                <a:rPr lang="pt-BR" altLang="zh-TW" sz="2000" i="1">
                  <a:latin typeface="Times New Roman" panose="02020603050405020304" pitchFamily="18" charset="0"/>
                  <a:ea typeface="PMingLiU" panose="02020500000000000000" pitchFamily="18" charset="-120"/>
                </a:rPr>
                <a:t>t</a:t>
              </a:r>
              <a:r>
                <a:rPr lang="zh-CN" altLang="en-US" sz="2000" i="1">
                  <a:latin typeface="Times New Roman" panose="02020603050405020304" pitchFamily="18" charset="0"/>
                  <a:ea typeface="PMingLiU" panose="02020500000000000000" pitchFamily="18" charset="-120"/>
                </a:rPr>
                <a:t> </a:t>
              </a:r>
              <a:r>
                <a:rPr lang="pt-BR" altLang="zh-TW" sz="2000">
                  <a:latin typeface="Verdana" panose="020B0604030504040204" pitchFamily="34" charset="0"/>
                  <a:ea typeface="PMingLiU" panose="02020500000000000000" pitchFamily="18" charset="-120"/>
                </a:rPr>
                <a:t>+</a:t>
              </a:r>
              <a:r>
                <a:rPr lang="zh-CN" altLang="en-US" sz="2000">
                  <a:latin typeface="Verdana" panose="020B0604030504040204" pitchFamily="34" charset="0"/>
                  <a:ea typeface="PMingLiU" panose="02020500000000000000" pitchFamily="18" charset="-120"/>
                </a:rPr>
                <a:t> </a:t>
              </a:r>
              <a:r>
                <a:rPr lang="pt-BR" altLang="zh-TW" sz="2000">
                  <a:latin typeface="Verdana" panose="020B0604030504040204" pitchFamily="34" charset="0"/>
                  <a:ea typeface="PMingLiU" panose="02020500000000000000" pitchFamily="18" charset="-120"/>
                </a:rPr>
                <a:t>140</a:t>
              </a:r>
              <a:r>
                <a:rPr lang="pt-BR" altLang="zh-TW" sz="2000" baseline="30000">
                  <a:latin typeface="Verdana" panose="020B0604030504040204" pitchFamily="34" charset="0"/>
                  <a:ea typeface="PMingLiU" panose="02020500000000000000" pitchFamily="18" charset="-120"/>
                </a:rPr>
                <a:t>o</a:t>
              </a:r>
              <a:r>
                <a:rPr lang="pt-BR" altLang="zh-TW" sz="2000">
                  <a:latin typeface="Verdana" panose="020B0604030504040204" pitchFamily="34" charset="0"/>
                  <a:ea typeface="PMingLiU" panose="02020500000000000000" pitchFamily="18" charset="-120"/>
                </a:rPr>
                <a:t>)</a:t>
              </a:r>
              <a:r>
                <a:rPr lang="pt-BR" altLang="zh-TW" sz="2000" i="1">
                  <a:latin typeface="Verdana" panose="020B0604030504040204" pitchFamily="34" charset="0"/>
                  <a:ea typeface="PMingLiU" panose="02020500000000000000" pitchFamily="18" charset="-120"/>
                </a:rPr>
                <a:t> </a:t>
              </a:r>
              <a:r>
                <a:rPr lang="pt-BR" altLang="zh-TW" sz="2000">
                  <a:latin typeface="Verdana" panose="020B0604030504040204" pitchFamily="34" charset="0"/>
                  <a:ea typeface="PMingLiU" panose="02020500000000000000" pitchFamily="18" charset="-120"/>
                </a:rPr>
                <a:t>V </a:t>
              </a:r>
              <a:endParaRPr lang="en-US" altLang="zh-TW" sz="2000">
                <a:latin typeface="Verdana" panose="020B0604030504040204" pitchFamily="34" charset="0"/>
                <a:ea typeface="PMingLiU" panose="02020500000000000000" pitchFamily="18" charset="-120"/>
              </a:endParaRPr>
            </a:p>
            <a:p>
              <a:pPr>
                <a:spcBef>
                  <a:spcPct val="50000"/>
                </a:spcBef>
                <a:buFont typeface="Wingdings" pitchFamily="2" charset="2"/>
                <a:buNone/>
              </a:pPr>
              <a:r>
                <a:rPr lang="en-US" altLang="zh-TW" sz="2000">
                  <a:latin typeface="Verdana" panose="020B0604030504040204" pitchFamily="34" charset="0"/>
                  <a:ea typeface="PMingLiU" panose="02020500000000000000" pitchFamily="18" charset="-120"/>
                </a:rPr>
                <a:t>     Transform to phasor =&gt; V</a:t>
              </a:r>
              <a:r>
                <a:rPr lang="en-US" altLang="zh-TW">
                  <a:latin typeface="Verdana" panose="020B0604030504040204" pitchFamily="34" charset="0"/>
                  <a:ea typeface="PMingLiU" panose="02020500000000000000" pitchFamily="18" charset="-120"/>
                </a:rPr>
                <a:t>               V</a:t>
              </a:r>
              <a:endParaRPr lang="en-US" altLang="zh-CN">
                <a:latin typeface="Verdana" panose="020B0604030504040204" pitchFamily="34" charset="0"/>
              </a:endParaRPr>
            </a:p>
          </p:txBody>
        </p:sp>
        <p:graphicFrame>
          <p:nvGraphicFramePr>
            <p:cNvPr id="43026" name="Object 17">
              <a:extLst>
                <a:ext uri="{FF2B5EF4-FFF2-40B4-BE49-F238E27FC236}">
                  <a16:creationId xmlns:a16="http://schemas.microsoft.com/office/drawing/2014/main" id="{C8095B70-944F-B24E-96A2-967463ED134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624" y="3120"/>
            <a:ext cx="864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3" imgW="16383000" imgH="4102100" progId="Equation.3">
                    <p:embed/>
                  </p:oleObj>
                </mc:Choice>
                <mc:Fallback>
                  <p:oleObj name="Equation" r:id="rId3" imgW="16383000" imgH="4102100" progId="Equation.3">
                    <p:embed/>
                    <p:pic>
                      <p:nvPicPr>
                        <p:cNvPr id="0" name="Object 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24" y="3120"/>
                          <a:ext cx="864" cy="2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3027" name="Object 19">
              <a:extLst>
                <a:ext uri="{FF2B5EF4-FFF2-40B4-BE49-F238E27FC236}">
                  <a16:creationId xmlns:a16="http://schemas.microsoft.com/office/drawing/2014/main" id="{BC65CE28-C892-3E47-B08E-CB495ACCC250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640" y="4014"/>
            <a:ext cx="688" cy="19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5" imgW="14630400" imgH="4102100" progId="Equation.3">
                    <p:embed/>
                  </p:oleObj>
                </mc:Choice>
                <mc:Fallback>
                  <p:oleObj name="Equation" r:id="rId5" imgW="14630400" imgH="4102100" progId="Equation.3">
                    <p:embed/>
                    <p:pic>
                      <p:nvPicPr>
                        <p:cNvPr id="0" name="Object 1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40" y="4014"/>
                          <a:ext cx="688" cy="19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3024" name="文本框 19">
            <a:extLst>
              <a:ext uri="{FF2B5EF4-FFF2-40B4-BE49-F238E27FC236}">
                <a16:creationId xmlns:a16="http://schemas.microsoft.com/office/drawing/2014/main" id="{BD8A9E13-710C-1248-AF01-7E013B3EB4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0" y="3436938"/>
            <a:ext cx="3810000" cy="138499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400" dirty="0"/>
              <a:t>时域信号</a:t>
            </a:r>
            <a:r>
              <a:rPr lang="en-US" altLang="zh-CN" sz="2400" dirty="0">
                <a:sym typeface="Wingdings" pitchFamily="2" charset="2"/>
              </a:rPr>
              <a:t></a:t>
            </a:r>
            <a:r>
              <a:rPr lang="zh-CN" altLang="en-US" sz="2400" dirty="0">
                <a:sym typeface="Wingdings" pitchFamily="2" charset="2"/>
              </a:rPr>
              <a:t>相量信号：</a:t>
            </a:r>
            <a:endParaRPr lang="en-US" altLang="zh-CN" sz="2400" dirty="0">
              <a:sym typeface="Wingdings" pitchFamily="2" charset="2"/>
            </a:endParaRPr>
          </a:p>
          <a:p>
            <a:pPr>
              <a:spcBef>
                <a:spcPct val="0"/>
              </a:spcBef>
              <a:buFontTx/>
              <a:buAutoNum type="arabicPeriod"/>
            </a:pPr>
            <a:r>
              <a:rPr lang="zh-CN" altLang="en-US" sz="2000" dirty="0">
                <a:sym typeface="Wingdings" pitchFamily="2" charset="2"/>
              </a:rPr>
              <a:t>统一表示成 </a:t>
            </a:r>
            <a:r>
              <a:rPr lang="en-US" altLang="zh-CN" sz="2000" dirty="0">
                <a:sym typeface="Wingdings" pitchFamily="2" charset="2"/>
              </a:rPr>
              <a:t>cos</a:t>
            </a:r>
            <a:r>
              <a:rPr lang="zh-CN" altLang="en-US" sz="2000" dirty="0">
                <a:sym typeface="Wingdings" pitchFamily="2" charset="2"/>
              </a:rPr>
              <a:t> 形式</a:t>
            </a:r>
            <a:endParaRPr lang="en-US" altLang="zh-CN" sz="2000" dirty="0">
              <a:sym typeface="Wingdings" pitchFamily="2" charset="2"/>
            </a:endParaRPr>
          </a:p>
          <a:p>
            <a:pPr>
              <a:spcBef>
                <a:spcPct val="0"/>
              </a:spcBef>
              <a:buFontTx/>
              <a:buAutoNum type="arabicPeriod"/>
            </a:pPr>
            <a:r>
              <a:rPr lang="zh-CN" altLang="en-US" sz="2000" dirty="0">
                <a:sym typeface="Wingdings" pitchFamily="2" charset="2"/>
              </a:rPr>
              <a:t>再用振幅和相位构成相量（复数）</a:t>
            </a:r>
            <a:endParaRPr lang="zh-CN" altLang="en-US" sz="2000" dirty="0"/>
          </a:p>
        </p:txBody>
      </p:sp>
      <p:sp>
        <p:nvSpPr>
          <p:cNvPr id="21" name="灯片编号占位符 1">
            <a:extLst>
              <a:ext uri="{FF2B5EF4-FFF2-40B4-BE49-F238E27FC236}">
                <a16:creationId xmlns:a16="http://schemas.microsoft.com/office/drawing/2014/main" id="{90D97C70-4815-2F41-8EF0-C7655FBA9E71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19</a:t>
            </a:fld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标题 1">
            <a:extLst>
              <a:ext uri="{FF2B5EF4-FFF2-40B4-BE49-F238E27FC236}">
                <a16:creationId xmlns:a16="http://schemas.microsoft.com/office/drawing/2014/main" id="{6A6B1F18-D0C1-364B-835B-0B5691B901F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课程纲要</a:t>
            </a:r>
          </a:p>
        </p:txBody>
      </p:sp>
      <p:sp>
        <p:nvSpPr>
          <p:cNvPr id="18434" name="内容占位符 2">
            <a:extLst>
              <a:ext uri="{FF2B5EF4-FFF2-40B4-BE49-F238E27FC236}">
                <a16:creationId xmlns:a16="http://schemas.microsoft.com/office/drawing/2014/main" id="{5774F530-3348-F24C-8214-78DD0621D38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28600" y="1628775"/>
            <a:ext cx="8686800" cy="4525963"/>
          </a:xfrm>
        </p:spPr>
        <p:txBody>
          <a:bodyPr/>
          <a:lstStyle/>
          <a:p>
            <a:r>
              <a:rPr lang="en-US" altLang="zh-CN" sz="2800" dirty="0"/>
              <a:t>5.1  </a:t>
            </a:r>
            <a:r>
              <a:rPr lang="zh-CN" altLang="zh-CN" sz="2800" dirty="0"/>
              <a:t>正弦量的基本概念</a:t>
            </a:r>
          </a:p>
          <a:p>
            <a:r>
              <a:rPr lang="en-US" altLang="zh-CN" sz="2800" dirty="0"/>
              <a:t>	5.1.1  </a:t>
            </a:r>
            <a:r>
              <a:rPr lang="zh-CN" altLang="zh-CN" sz="2800" dirty="0"/>
              <a:t>正弦量的重要特性参数</a:t>
            </a:r>
          </a:p>
          <a:p>
            <a:r>
              <a:rPr lang="en-US" altLang="zh-CN" sz="2800" dirty="0"/>
              <a:t>	5.1.2  </a:t>
            </a:r>
            <a:r>
              <a:rPr lang="zh-CN" altLang="zh-CN" sz="2800" dirty="0"/>
              <a:t>正弦量的相量表示</a:t>
            </a:r>
          </a:p>
          <a:p>
            <a:r>
              <a:rPr lang="en-US" altLang="zh-CN" sz="2800" dirty="0"/>
              <a:t>5.2  </a:t>
            </a:r>
            <a:r>
              <a:rPr lang="zh-CN" altLang="zh-CN" sz="2800" dirty="0"/>
              <a:t>正弦稳态电路的相量分析方法</a:t>
            </a:r>
          </a:p>
          <a:p>
            <a:r>
              <a:rPr lang="en-US" altLang="zh-CN" sz="2800" dirty="0"/>
              <a:t>	5.2.1  </a:t>
            </a:r>
            <a:r>
              <a:rPr lang="zh-CN" altLang="zh-CN" sz="2800" dirty="0"/>
              <a:t>电路基本物理量的相量描述</a:t>
            </a:r>
          </a:p>
          <a:p>
            <a:r>
              <a:rPr lang="en-US" altLang="zh-CN" sz="2800" dirty="0"/>
              <a:t>	5.2.2  </a:t>
            </a:r>
            <a:r>
              <a:rPr lang="zh-CN" altLang="zh-CN" sz="2800" dirty="0"/>
              <a:t>基尔霍夫定律的相量形式</a:t>
            </a:r>
          </a:p>
          <a:p>
            <a:r>
              <a:rPr lang="en-US" altLang="zh-CN" sz="2800" dirty="0"/>
              <a:t>	5.2.3  </a:t>
            </a:r>
            <a:r>
              <a:rPr lang="zh-CN" altLang="zh-CN" sz="2800" dirty="0"/>
              <a:t>电路定理在相量域的推广（包括叠加定理、戴维南定理和诺顿定理）</a:t>
            </a:r>
          </a:p>
          <a:p>
            <a:r>
              <a:rPr lang="en-US" altLang="zh-CN" sz="2800" dirty="0"/>
              <a:t>	5.2.4  </a:t>
            </a:r>
            <a:r>
              <a:rPr lang="zh-CN" altLang="zh-CN" sz="2800" dirty="0"/>
              <a:t>电路分析方法在相量域的推广（包括网孔电流法和节点电压法）</a:t>
            </a:r>
          </a:p>
        </p:txBody>
      </p:sp>
      <p:sp>
        <p:nvSpPr>
          <p:cNvPr id="4" name="灯片编号占位符 1">
            <a:extLst>
              <a:ext uri="{FF2B5EF4-FFF2-40B4-BE49-F238E27FC236}">
                <a16:creationId xmlns:a16="http://schemas.microsoft.com/office/drawing/2014/main" id="{E33CF973-298A-8644-ADF2-7496B63DB06C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</a:t>
            </a:fld>
            <a:endParaRPr lang="en-US" altLang="zh-CN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灯片编号占位符 6">
            <a:extLst>
              <a:ext uri="{FF2B5EF4-FFF2-40B4-BE49-F238E27FC236}">
                <a16:creationId xmlns:a16="http://schemas.microsoft.com/office/drawing/2014/main" id="{BD559097-7D4E-EA48-92E9-1CB75B703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A1FBB00-928F-A145-9D57-19D7FE9E8162}" type="slidenum">
              <a:rPr lang="en-US" altLang="zh-CN" sz="1400" smtClean="0"/>
              <a:pPr>
                <a:spcBef>
                  <a:spcPct val="0"/>
                </a:spcBef>
                <a:buFontTx/>
                <a:buNone/>
              </a:pPr>
              <a:t>20</a:t>
            </a:fld>
            <a:endParaRPr lang="en-US" altLang="zh-CN" sz="1400"/>
          </a:p>
        </p:txBody>
      </p:sp>
      <p:sp>
        <p:nvSpPr>
          <p:cNvPr id="45058" name="Rectangle 3">
            <a:extLst>
              <a:ext uri="{FF2B5EF4-FFF2-40B4-BE49-F238E27FC236}">
                <a16:creationId xmlns:a16="http://schemas.microsoft.com/office/drawing/2014/main" id="{7F5951FD-AAF6-6144-81C1-04326D3BB2B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4000"/>
              <a:t>9.3 Phasor</a:t>
            </a:r>
          </a:p>
        </p:txBody>
      </p:sp>
      <p:sp>
        <p:nvSpPr>
          <p:cNvPr id="45059" name="Rectangle 4">
            <a:extLst>
              <a:ext uri="{FF2B5EF4-FFF2-40B4-BE49-F238E27FC236}">
                <a16:creationId xmlns:a16="http://schemas.microsoft.com/office/drawing/2014/main" id="{B266CBAF-09CB-0B49-AB94-155C13FFE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45060" name="Rectangle 5">
            <a:extLst>
              <a:ext uri="{FF2B5EF4-FFF2-40B4-BE49-F238E27FC236}">
                <a16:creationId xmlns:a16="http://schemas.microsoft.com/office/drawing/2014/main" id="{D428183C-5D2F-F84E-A544-23E5917879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813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45061" name="Rectangle 6">
            <a:extLst>
              <a:ext uri="{FF2B5EF4-FFF2-40B4-BE49-F238E27FC236}">
                <a16:creationId xmlns:a16="http://schemas.microsoft.com/office/drawing/2014/main" id="{921A3DCF-37AD-A946-B215-20B43516BA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385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45062" name="Rectangle 7">
            <a:extLst>
              <a:ext uri="{FF2B5EF4-FFF2-40B4-BE49-F238E27FC236}">
                <a16:creationId xmlns:a16="http://schemas.microsoft.com/office/drawing/2014/main" id="{4D68119B-E3E3-584E-A691-048D5609A8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385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45063" name="Rectangle 8">
            <a:extLst>
              <a:ext uri="{FF2B5EF4-FFF2-40B4-BE49-F238E27FC236}">
                <a16:creationId xmlns:a16="http://schemas.microsoft.com/office/drawing/2014/main" id="{82579F2E-5213-2A4C-9D12-657FD38E63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-609600" y="3200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45064" name="Rectangle 9">
            <a:extLst>
              <a:ext uri="{FF2B5EF4-FFF2-40B4-BE49-F238E27FC236}">
                <a16:creationId xmlns:a16="http://schemas.microsoft.com/office/drawing/2014/main" id="{29E4D2E9-1CC2-094F-A5AE-153E881D35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385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45065" name="Rectangle 12">
            <a:extLst>
              <a:ext uri="{FF2B5EF4-FFF2-40B4-BE49-F238E27FC236}">
                <a16:creationId xmlns:a16="http://schemas.microsoft.com/office/drawing/2014/main" id="{C86723FC-0DF0-714A-B7CA-1E9E1BCCA8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24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45066" name="Rectangle 13">
            <a:extLst>
              <a:ext uri="{FF2B5EF4-FFF2-40B4-BE49-F238E27FC236}">
                <a16:creationId xmlns:a16="http://schemas.microsoft.com/office/drawing/2014/main" id="{69D5D069-F092-EB49-A80D-2C45C72AF2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527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45067" name="Rectangle 14">
            <a:extLst>
              <a:ext uri="{FF2B5EF4-FFF2-40B4-BE49-F238E27FC236}">
                <a16:creationId xmlns:a16="http://schemas.microsoft.com/office/drawing/2014/main" id="{2BC54220-178B-BC4B-A22D-C254DCFB3A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45068" name="Rectangle 15">
            <a:extLst>
              <a:ext uri="{FF2B5EF4-FFF2-40B4-BE49-F238E27FC236}">
                <a16:creationId xmlns:a16="http://schemas.microsoft.com/office/drawing/2014/main" id="{AFA4FEDB-9A5F-AC45-B7B1-0526732A5F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051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45069" name="Rectangle 17">
            <a:extLst>
              <a:ext uri="{FF2B5EF4-FFF2-40B4-BE49-F238E27FC236}">
                <a16:creationId xmlns:a16="http://schemas.microsoft.com/office/drawing/2014/main" id="{3F783ED1-48DB-4140-9BB9-436B3D9757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051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45070" name="Rectangle 20">
            <a:extLst>
              <a:ext uri="{FF2B5EF4-FFF2-40B4-BE49-F238E27FC236}">
                <a16:creationId xmlns:a16="http://schemas.microsoft.com/office/drawing/2014/main" id="{56030DB9-4FED-7344-800D-A3C7AA94A3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051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45071" name="Rectangle 22">
            <a:extLst>
              <a:ext uri="{FF2B5EF4-FFF2-40B4-BE49-F238E27FC236}">
                <a16:creationId xmlns:a16="http://schemas.microsoft.com/office/drawing/2014/main" id="{77E28C64-B0A7-AA4C-BD82-D6729C113A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45072" name="Rectangle 24">
            <a:extLst>
              <a:ext uri="{FF2B5EF4-FFF2-40B4-BE49-F238E27FC236}">
                <a16:creationId xmlns:a16="http://schemas.microsoft.com/office/drawing/2014/main" id="{1212714E-79FD-DF4E-AD35-AC0D5BFA22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pic>
        <p:nvPicPr>
          <p:cNvPr id="45073" name="图片 2">
            <a:extLst>
              <a:ext uri="{FF2B5EF4-FFF2-40B4-BE49-F238E27FC236}">
                <a16:creationId xmlns:a16="http://schemas.microsoft.com/office/drawing/2014/main" id="{A4744A5D-2646-C947-AC99-C5149D4AEB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1196975"/>
            <a:ext cx="7416800" cy="514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74" name="文本框 26">
            <a:extLst>
              <a:ext uri="{FF2B5EF4-FFF2-40B4-BE49-F238E27FC236}">
                <a16:creationId xmlns:a16="http://schemas.microsoft.com/office/drawing/2014/main" id="{24E7E61F-F4B2-E247-B609-BDB9B70F13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1624013"/>
            <a:ext cx="3582988" cy="13843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400"/>
              <a:t>相量信号</a:t>
            </a:r>
            <a:r>
              <a:rPr lang="en-US" altLang="zh-CN" sz="2400">
                <a:sym typeface="Wingdings" pitchFamily="2" charset="2"/>
              </a:rPr>
              <a:t></a:t>
            </a:r>
            <a:r>
              <a:rPr lang="zh-CN" altLang="en-US" sz="2400">
                <a:sym typeface="Wingdings" pitchFamily="2" charset="2"/>
              </a:rPr>
              <a:t>时域信号：</a:t>
            </a:r>
            <a:endParaRPr lang="en-US" altLang="zh-CN" sz="1800">
              <a:sym typeface="Wingdings" pitchFamily="2" charset="2"/>
            </a:endParaRPr>
          </a:p>
          <a:p>
            <a:pPr>
              <a:spcBef>
                <a:spcPct val="0"/>
              </a:spcBef>
            </a:pPr>
            <a:r>
              <a:rPr lang="zh-CN" altLang="en-US" sz="2000">
                <a:sym typeface="Wingdings" pitchFamily="2" charset="2"/>
              </a:rPr>
              <a:t>先将相量表示成极坐标形式，再写成 </a:t>
            </a:r>
            <a:r>
              <a:rPr lang="en-US" altLang="zh-CN" sz="2000">
                <a:sym typeface="Wingdings" pitchFamily="2" charset="2"/>
              </a:rPr>
              <a:t>cos</a:t>
            </a:r>
            <a:r>
              <a:rPr lang="zh-CN" altLang="en-US" sz="2000">
                <a:sym typeface="Wingdings" pitchFamily="2" charset="2"/>
              </a:rPr>
              <a:t> 形式；</a:t>
            </a:r>
            <a:endParaRPr lang="en-US" altLang="zh-CN" sz="2000">
              <a:sym typeface="Wingdings" pitchFamily="2" charset="2"/>
            </a:endParaRPr>
          </a:p>
          <a:p>
            <a:pPr>
              <a:spcBef>
                <a:spcPct val="0"/>
              </a:spcBef>
            </a:pPr>
            <a:r>
              <a:rPr lang="zh-CN" altLang="en-US" sz="2000">
                <a:sym typeface="Wingdings" pitchFamily="2" charset="2"/>
              </a:rPr>
              <a:t>或</a:t>
            </a:r>
            <a:endParaRPr lang="en-US" altLang="zh-CN" sz="1800">
              <a:sym typeface="Wingdings" pitchFamily="2" charset="2"/>
            </a:endParaRPr>
          </a:p>
        </p:txBody>
      </p:sp>
      <p:pic>
        <p:nvPicPr>
          <p:cNvPr id="45075" name="图片 27">
            <a:extLst>
              <a:ext uri="{FF2B5EF4-FFF2-40B4-BE49-F238E27FC236}">
                <a16:creationId xmlns:a16="http://schemas.microsoft.com/office/drawing/2014/main" id="{748C1E3A-CF0F-BC48-9640-41EA62B71D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2641600"/>
            <a:ext cx="1443038" cy="331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灯片编号占位符 1">
            <a:extLst>
              <a:ext uri="{FF2B5EF4-FFF2-40B4-BE49-F238E27FC236}">
                <a16:creationId xmlns:a16="http://schemas.microsoft.com/office/drawing/2014/main" id="{3B100BD1-C231-C74D-9F30-B90F429D7C1E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20</a:t>
            </a:fld>
            <a:endParaRPr lang="en-US" altLang="zh-CN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C48E303-63BD-1040-B064-593203B37FF4}"/>
              </a:ext>
            </a:extLst>
          </p:cNvPr>
          <p:cNvCxnSpPr/>
          <p:nvPr/>
        </p:nvCxnSpPr>
        <p:spPr>
          <a:xfrm>
            <a:off x="179388" y="6089650"/>
            <a:ext cx="6067425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7106" name="Picture 1">
            <a:extLst>
              <a:ext uri="{FF2B5EF4-FFF2-40B4-BE49-F238E27FC236}">
                <a16:creationId xmlns:a16="http://schemas.microsoft.com/office/drawing/2014/main" id="{12036E95-2700-B747-9737-E15E398155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6140450"/>
            <a:ext cx="5307013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8" name="文本占位符 2">
            <a:extLst>
              <a:ext uri="{FF2B5EF4-FFF2-40B4-BE49-F238E27FC236}">
                <a16:creationId xmlns:a16="http://schemas.microsoft.com/office/drawing/2014/main" id="{370B79E6-DEAD-594F-826D-2F4020B5F4DE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7109" name="内容占位符 3">
            <a:extLst>
              <a:ext uri="{FF2B5EF4-FFF2-40B4-BE49-F238E27FC236}">
                <a16:creationId xmlns:a16="http://schemas.microsoft.com/office/drawing/2014/main" id="{26B4B45E-7482-004E-817E-554979FF0B5B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7110" name="图片 4">
            <a:extLst>
              <a:ext uri="{FF2B5EF4-FFF2-40B4-BE49-F238E27FC236}">
                <a16:creationId xmlns:a16="http://schemas.microsoft.com/office/drawing/2014/main" id="{076C5A0D-FE98-2143-8B6C-ADEFFDDEF3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49" y="430454"/>
            <a:ext cx="8893175" cy="507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1" name="图片 5">
            <a:extLst>
              <a:ext uri="{FF2B5EF4-FFF2-40B4-BE49-F238E27FC236}">
                <a16:creationId xmlns:a16="http://schemas.microsoft.com/office/drawing/2014/main" id="{82EFB22D-77C1-4541-954C-BFF2239DB8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5067034"/>
            <a:ext cx="5832202" cy="1022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12" name="文本框 7">
            <a:extLst>
              <a:ext uri="{FF2B5EF4-FFF2-40B4-BE49-F238E27FC236}">
                <a16:creationId xmlns:a16="http://schemas.microsoft.com/office/drawing/2014/main" id="{B0BA1E52-5DCF-1241-9AFC-1FB0C52879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8738" y="1149591"/>
            <a:ext cx="2627312" cy="13239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lvl="1">
              <a:spcBef>
                <a:spcPct val="0"/>
              </a:spcBef>
              <a:buFontTx/>
              <a:buNone/>
            </a:pPr>
            <a:r>
              <a:rPr lang="zh-CN" altLang="en-US" sz="2000">
                <a:ea typeface="PMingLiU" panose="02020500000000000000" pitchFamily="18" charset="-120"/>
              </a:rPr>
              <a:t>相量分析法，先去除时域变量 </a:t>
            </a:r>
            <a:r>
              <a:rPr lang="en-US" altLang="zh-CN" sz="2000" i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t </a:t>
            </a:r>
            <a:r>
              <a:rPr lang="zh-CN" altLang="en-US" sz="2000">
                <a:ea typeface="PMingLiU" panose="02020500000000000000" pitchFamily="18" charset="-120"/>
              </a:rPr>
              <a:t>，简化运算，最后再用</a:t>
            </a:r>
            <a:r>
              <a:rPr lang="en-US" altLang="zh-CN" sz="2000">
                <a:ea typeface="PMingLiU" panose="02020500000000000000" pitchFamily="18" charset="-120"/>
              </a:rPr>
              <a:t>Re{}</a:t>
            </a:r>
            <a:r>
              <a:rPr lang="zh-CN" altLang="en-US" sz="2000">
                <a:ea typeface="PMingLiU" panose="02020500000000000000" pitchFamily="18" charset="-120"/>
              </a:rPr>
              <a:t>函数把</a:t>
            </a:r>
            <a:r>
              <a:rPr lang="zh-CN" altLang="en-US" sz="2000" i="1">
                <a:latin typeface="Times New Roman" panose="02020603050405020304" pitchFamily="18" charset="0"/>
                <a:ea typeface="PMingLiU" panose="02020500000000000000" pitchFamily="18" charset="-120"/>
              </a:rPr>
              <a:t> </a:t>
            </a:r>
            <a:r>
              <a:rPr lang="en-US" altLang="zh-CN" sz="2000" i="1">
                <a:latin typeface="Times New Roman" panose="02020603050405020304" pitchFamily="18" charset="0"/>
                <a:ea typeface="PMingLiU" panose="02020500000000000000" pitchFamily="18" charset="-120"/>
              </a:rPr>
              <a:t>t </a:t>
            </a:r>
            <a:r>
              <a:rPr lang="zh-CN" altLang="en-US" sz="2000">
                <a:ea typeface="PMingLiU" panose="02020500000000000000" pitchFamily="18" charset="-120"/>
              </a:rPr>
              <a:t>加回来。</a:t>
            </a:r>
            <a:endParaRPr lang="en-US" altLang="zh-CN" sz="2000">
              <a:ea typeface="PMingLiU" panose="02020500000000000000" pitchFamily="18" charset="-12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AAC11E04-C380-F64D-BFDC-4205A97888E0}"/>
              </a:ext>
            </a:extLst>
          </p:cNvPr>
          <p:cNvSpPr/>
          <p:nvPr/>
        </p:nvSpPr>
        <p:spPr>
          <a:xfrm>
            <a:off x="9698" y="1224040"/>
            <a:ext cx="6192838" cy="56437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1" name="灯片编号占位符 1">
            <a:extLst>
              <a:ext uri="{FF2B5EF4-FFF2-40B4-BE49-F238E27FC236}">
                <a16:creationId xmlns:a16="http://schemas.microsoft.com/office/drawing/2014/main" id="{10268BEC-E391-FC4F-B409-18801D0F0D2F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21</a:t>
            </a:fld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3">
            <a:extLst>
              <a:ext uri="{FF2B5EF4-FFF2-40B4-BE49-F238E27FC236}">
                <a16:creationId xmlns:a16="http://schemas.microsoft.com/office/drawing/2014/main" id="{1170753B-F376-4042-ABF0-B9C16C44D1A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03188"/>
            <a:ext cx="8229600" cy="1314450"/>
          </a:xfrm>
        </p:spPr>
        <p:txBody>
          <a:bodyPr/>
          <a:lstStyle/>
          <a:p>
            <a:r>
              <a:rPr lang="en-US" altLang="zh-CN" sz="4000"/>
              <a:t>9.3 Phasor</a:t>
            </a:r>
          </a:p>
        </p:txBody>
      </p:sp>
      <p:sp>
        <p:nvSpPr>
          <p:cNvPr id="48130" name="Rectangle 4">
            <a:extLst>
              <a:ext uri="{FF2B5EF4-FFF2-40B4-BE49-F238E27FC236}">
                <a16:creationId xmlns:a16="http://schemas.microsoft.com/office/drawing/2014/main" id="{DF4C3663-D3E1-2B4E-9CED-E1EEACD38D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48131" name="Rectangle 5">
            <a:extLst>
              <a:ext uri="{FF2B5EF4-FFF2-40B4-BE49-F238E27FC236}">
                <a16:creationId xmlns:a16="http://schemas.microsoft.com/office/drawing/2014/main" id="{E610C6AC-999E-3F4F-B685-7E07BA6064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385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48132" name="Rectangle 6">
            <a:extLst>
              <a:ext uri="{FF2B5EF4-FFF2-40B4-BE49-F238E27FC236}">
                <a16:creationId xmlns:a16="http://schemas.microsoft.com/office/drawing/2014/main" id="{67AE8630-6CA1-3B40-842D-2BC50AB4F3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385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48133" name="Rectangle 7">
            <a:extLst>
              <a:ext uri="{FF2B5EF4-FFF2-40B4-BE49-F238E27FC236}">
                <a16:creationId xmlns:a16="http://schemas.microsoft.com/office/drawing/2014/main" id="{4F68C8F8-A43F-AF4C-986C-CAA96B45BF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385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48134" name="Rectangle 8">
            <a:extLst>
              <a:ext uri="{FF2B5EF4-FFF2-40B4-BE49-F238E27FC236}">
                <a16:creationId xmlns:a16="http://schemas.microsoft.com/office/drawing/2014/main" id="{8131ADFF-9310-3B4D-B9E6-4B1A36EA10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24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48135" name="Rectangle 9">
            <a:extLst>
              <a:ext uri="{FF2B5EF4-FFF2-40B4-BE49-F238E27FC236}">
                <a16:creationId xmlns:a16="http://schemas.microsoft.com/office/drawing/2014/main" id="{E7A8F6F7-0045-9C4E-9B8D-C041D6AFD5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527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48136" name="Rectangle 10">
            <a:extLst>
              <a:ext uri="{FF2B5EF4-FFF2-40B4-BE49-F238E27FC236}">
                <a16:creationId xmlns:a16="http://schemas.microsoft.com/office/drawing/2014/main" id="{2C7DAF8B-50A7-A34A-9A4C-4516DF8EAF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48137" name="Rectangle 11">
            <a:extLst>
              <a:ext uri="{FF2B5EF4-FFF2-40B4-BE49-F238E27FC236}">
                <a16:creationId xmlns:a16="http://schemas.microsoft.com/office/drawing/2014/main" id="{0EEFCD6F-AC56-6C45-A9D5-E57BDFDE62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48138" name="Rectangle 12">
            <a:extLst>
              <a:ext uri="{FF2B5EF4-FFF2-40B4-BE49-F238E27FC236}">
                <a16:creationId xmlns:a16="http://schemas.microsoft.com/office/drawing/2014/main" id="{D1DE3CC5-D1F1-1741-BA5A-62CE96374A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480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48139" name="Rectangle 13">
            <a:extLst>
              <a:ext uri="{FF2B5EF4-FFF2-40B4-BE49-F238E27FC236}">
                <a16:creationId xmlns:a16="http://schemas.microsoft.com/office/drawing/2014/main" id="{222BE5C7-7B36-6D4D-ABA0-3AB006B6D9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480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48140" name="Rectangle 14">
            <a:extLst>
              <a:ext uri="{FF2B5EF4-FFF2-40B4-BE49-F238E27FC236}">
                <a16:creationId xmlns:a16="http://schemas.microsoft.com/office/drawing/2014/main" id="{37CBCC9B-3FC8-B44D-BCB8-79A6FC3BBA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480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48141" name="Rectangle 15">
            <a:extLst>
              <a:ext uri="{FF2B5EF4-FFF2-40B4-BE49-F238E27FC236}">
                <a16:creationId xmlns:a16="http://schemas.microsoft.com/office/drawing/2014/main" id="{54EE27BE-9EB6-334C-B120-9884614CA6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480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48142" name="Rectangle 17">
            <a:extLst>
              <a:ext uri="{FF2B5EF4-FFF2-40B4-BE49-F238E27FC236}">
                <a16:creationId xmlns:a16="http://schemas.microsoft.com/office/drawing/2014/main" id="{76B0A87C-74F7-F843-B75D-2AE799C660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813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48143" name="Rectangle 18">
            <a:extLst>
              <a:ext uri="{FF2B5EF4-FFF2-40B4-BE49-F238E27FC236}">
                <a16:creationId xmlns:a16="http://schemas.microsoft.com/office/drawing/2014/main" id="{578B19F5-771E-2749-9986-C500C439FB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813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48144" name="Rectangle 19">
            <a:extLst>
              <a:ext uri="{FF2B5EF4-FFF2-40B4-BE49-F238E27FC236}">
                <a16:creationId xmlns:a16="http://schemas.microsoft.com/office/drawing/2014/main" id="{FF2642BB-96C6-104A-9269-FDB358CD7E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718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48145" name="Rectangle 20">
            <a:extLst>
              <a:ext uri="{FF2B5EF4-FFF2-40B4-BE49-F238E27FC236}">
                <a16:creationId xmlns:a16="http://schemas.microsoft.com/office/drawing/2014/main" id="{798E2545-7430-174F-A6B9-36771DF490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146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48146" name="Rectangle 21">
            <a:extLst>
              <a:ext uri="{FF2B5EF4-FFF2-40B4-BE49-F238E27FC236}">
                <a16:creationId xmlns:a16="http://schemas.microsoft.com/office/drawing/2014/main" id="{9C910622-B7E0-8347-AD2F-2CA50B1F48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385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48147" name="Rectangle 22">
            <a:extLst>
              <a:ext uri="{FF2B5EF4-FFF2-40B4-BE49-F238E27FC236}">
                <a16:creationId xmlns:a16="http://schemas.microsoft.com/office/drawing/2014/main" id="{9BE06AEE-31BA-3D4F-A23D-BB5CC3E6F1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48148" name="Rectangle 23">
            <a:extLst>
              <a:ext uri="{FF2B5EF4-FFF2-40B4-BE49-F238E27FC236}">
                <a16:creationId xmlns:a16="http://schemas.microsoft.com/office/drawing/2014/main" id="{B585AC92-5897-704F-80C4-ECA7C06713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670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48149" name="Rectangle 30">
            <a:extLst>
              <a:ext uri="{FF2B5EF4-FFF2-40B4-BE49-F238E27FC236}">
                <a16:creationId xmlns:a16="http://schemas.microsoft.com/office/drawing/2014/main" id="{6EE66DF3-D672-1144-96F1-60010A208D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0622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pic>
        <p:nvPicPr>
          <p:cNvPr id="48150" name="图片 1">
            <a:extLst>
              <a:ext uri="{FF2B5EF4-FFF2-40B4-BE49-F238E27FC236}">
                <a16:creationId xmlns:a16="http://schemas.microsoft.com/office/drawing/2014/main" id="{8B6B9E33-8191-0B4A-91E2-B7298964E7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123950"/>
            <a:ext cx="4394200" cy="40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51" name="图片 2">
            <a:extLst>
              <a:ext uri="{FF2B5EF4-FFF2-40B4-BE49-F238E27FC236}">
                <a16:creationId xmlns:a16="http://schemas.microsoft.com/office/drawing/2014/main" id="{F31AA09E-2607-5C4A-98D0-1D4F40DA6A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1695450"/>
            <a:ext cx="5457825" cy="105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左大括号 5">
            <a:extLst>
              <a:ext uri="{FF2B5EF4-FFF2-40B4-BE49-F238E27FC236}">
                <a16:creationId xmlns:a16="http://schemas.microsoft.com/office/drawing/2014/main" id="{1C1E3BDE-26ED-D14C-A901-5BFAAF048783}"/>
              </a:ext>
            </a:extLst>
          </p:cNvPr>
          <p:cNvSpPr/>
          <p:nvPr/>
        </p:nvSpPr>
        <p:spPr>
          <a:xfrm>
            <a:off x="885825" y="3376613"/>
            <a:ext cx="358775" cy="1800225"/>
          </a:xfrm>
          <a:prstGeom prst="lef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48153" name="TextBox 1">
            <a:extLst>
              <a:ext uri="{FF2B5EF4-FFF2-40B4-BE49-F238E27FC236}">
                <a16:creationId xmlns:a16="http://schemas.microsoft.com/office/drawing/2014/main" id="{EADC62C9-041F-954E-86B0-D62C96CA21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4600" y="5803900"/>
            <a:ext cx="5526088" cy="4000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/>
              <a:t>采用 </a:t>
            </a:r>
            <a:r>
              <a:rPr lang="en-US" altLang="zh-CN" sz="2000"/>
              <a:t>phasor,</a:t>
            </a:r>
            <a:r>
              <a:rPr lang="zh-CN" altLang="en-US" sz="2000"/>
              <a:t> 可以使微分、积分的计算变得简单</a:t>
            </a:r>
            <a:endParaRPr lang="en-US" altLang="en-US" sz="200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BC9986E-D963-DA4C-B390-AFB8572665B0}"/>
              </a:ext>
            </a:extLst>
          </p:cNvPr>
          <p:cNvCxnSpPr/>
          <p:nvPr/>
        </p:nvCxnSpPr>
        <p:spPr>
          <a:xfrm>
            <a:off x="3635375" y="2747963"/>
            <a:ext cx="30003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AE7DF0B6-0FE8-F841-9683-48BBA9F5D16C}"/>
              </a:ext>
            </a:extLst>
          </p:cNvPr>
          <p:cNvCxnSpPr>
            <a:cxnSpLocks/>
          </p:cNvCxnSpPr>
          <p:nvPr/>
        </p:nvCxnSpPr>
        <p:spPr>
          <a:xfrm>
            <a:off x="4854575" y="2747963"/>
            <a:ext cx="14922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F7E35287-4212-5646-A511-9FAE818F6B8A}"/>
              </a:ext>
            </a:extLst>
          </p:cNvPr>
          <p:cNvCxnSpPr>
            <a:cxnSpLocks/>
          </p:cNvCxnSpPr>
          <p:nvPr/>
        </p:nvCxnSpPr>
        <p:spPr>
          <a:xfrm>
            <a:off x="2736850" y="2760663"/>
            <a:ext cx="250825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F4C3C3C9-8C90-734C-9584-79964F51D517}"/>
              </a:ext>
            </a:extLst>
          </p:cNvPr>
          <p:cNvCxnSpPr>
            <a:cxnSpLocks/>
          </p:cNvCxnSpPr>
          <p:nvPr/>
        </p:nvCxnSpPr>
        <p:spPr>
          <a:xfrm>
            <a:off x="3276600" y="2760663"/>
            <a:ext cx="250825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29CDE75C-96DE-A744-80DD-15633A303D22}"/>
              </a:ext>
            </a:extLst>
          </p:cNvPr>
          <p:cNvCxnSpPr>
            <a:cxnSpLocks/>
          </p:cNvCxnSpPr>
          <p:nvPr/>
        </p:nvCxnSpPr>
        <p:spPr>
          <a:xfrm>
            <a:off x="5148263" y="2738438"/>
            <a:ext cx="215900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8159" name="Picture 8">
            <a:extLst>
              <a:ext uri="{FF2B5EF4-FFF2-40B4-BE49-F238E27FC236}">
                <a16:creationId xmlns:a16="http://schemas.microsoft.com/office/drawing/2014/main" id="{8E3343FE-C789-C04C-92D0-4E8D074DCE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9888" y="3074988"/>
            <a:ext cx="6578600" cy="109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60" name="Picture 9">
            <a:extLst>
              <a:ext uri="{FF2B5EF4-FFF2-40B4-BE49-F238E27FC236}">
                <a16:creationId xmlns:a16="http://schemas.microsoft.com/office/drawing/2014/main" id="{A4C6DF99-D6A6-5A46-83CB-ED6BF35E40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4338" y="4256088"/>
            <a:ext cx="64897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灯片编号占位符 1">
            <a:extLst>
              <a:ext uri="{FF2B5EF4-FFF2-40B4-BE49-F238E27FC236}">
                <a16:creationId xmlns:a16="http://schemas.microsoft.com/office/drawing/2014/main" id="{9A9D9EE5-65C4-E14E-851B-27DE190BC29F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22</a:t>
            </a:fld>
            <a:endParaRPr lang="en-US" altLang="zh-CN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文本占位符 2">
            <a:extLst>
              <a:ext uri="{FF2B5EF4-FFF2-40B4-BE49-F238E27FC236}">
                <a16:creationId xmlns:a16="http://schemas.microsoft.com/office/drawing/2014/main" id="{E80A9ED8-8D8D-3746-8A54-71341D409E6C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0178" name="内容占位符 3">
            <a:extLst>
              <a:ext uri="{FF2B5EF4-FFF2-40B4-BE49-F238E27FC236}">
                <a16:creationId xmlns:a16="http://schemas.microsoft.com/office/drawing/2014/main" id="{C5166A01-0E62-DD4C-A825-455D538EF71F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0179" name="图片 4">
            <a:extLst>
              <a:ext uri="{FF2B5EF4-FFF2-40B4-BE49-F238E27FC236}">
                <a16:creationId xmlns:a16="http://schemas.microsoft.com/office/drawing/2014/main" id="{800BC4F1-5D93-5040-9D01-D58FAF8748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4317"/>
            <a:ext cx="9109075" cy="583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5D6FA77-7D38-1944-AD5E-D01C4686CD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9592" y="1182515"/>
            <a:ext cx="28162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800" dirty="0">
                <a:solidFill>
                  <a:srgbClr val="0070C0"/>
                </a:solidFill>
              </a:rPr>
              <a:t>回到最初的 </a:t>
            </a:r>
            <a:r>
              <a:rPr lang="en-US" altLang="zh-CN" sz="1800" dirty="0">
                <a:solidFill>
                  <a:srgbClr val="0070C0"/>
                </a:solidFill>
              </a:rPr>
              <a:t>motivation</a:t>
            </a:r>
            <a:r>
              <a:rPr lang="zh-CN" altLang="en-US" sz="1800" dirty="0">
                <a:solidFill>
                  <a:srgbClr val="0070C0"/>
                </a:solidFill>
              </a:rPr>
              <a:t> </a:t>
            </a:r>
            <a:r>
              <a:rPr lang="en-US" altLang="zh-CN" sz="1800" dirty="0">
                <a:solidFill>
                  <a:srgbClr val="0070C0"/>
                </a:solidFill>
                <a:sym typeface="Wingdings" pitchFamily="2" charset="2"/>
              </a:rPr>
              <a:t></a:t>
            </a:r>
            <a:endParaRPr lang="en-US" altLang="en-US" sz="1800" dirty="0">
              <a:solidFill>
                <a:srgbClr val="0070C0"/>
              </a:solidFill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A85553B-B35B-EB44-8F9D-50F2C4CB4874}"/>
              </a:ext>
            </a:extLst>
          </p:cNvPr>
          <p:cNvCxnSpPr/>
          <p:nvPr/>
        </p:nvCxnSpPr>
        <p:spPr>
          <a:xfrm>
            <a:off x="4788024" y="5733256"/>
            <a:ext cx="287972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80AD3098-B7AD-9746-AEC2-2CDD9E76550A}"/>
              </a:ext>
            </a:extLst>
          </p:cNvPr>
          <p:cNvSpPr/>
          <p:nvPr/>
        </p:nvSpPr>
        <p:spPr>
          <a:xfrm>
            <a:off x="3059113" y="1769717"/>
            <a:ext cx="6049962" cy="45370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灯片编号占位符 1">
            <a:extLst>
              <a:ext uri="{FF2B5EF4-FFF2-40B4-BE49-F238E27FC236}">
                <a16:creationId xmlns:a16="http://schemas.microsoft.com/office/drawing/2014/main" id="{3CC99509-4D20-0E4B-B1B2-4935477075E8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23</a:t>
            </a:fld>
            <a:endParaRPr lang="en-US" altLang="zh-CN" dirty="0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3E867E16-402B-A840-ADAA-A8900F9A203D}"/>
              </a:ext>
            </a:extLst>
          </p:cNvPr>
          <p:cNvSpPr txBox="1"/>
          <p:nvPr/>
        </p:nvSpPr>
        <p:spPr>
          <a:xfrm>
            <a:off x="201960" y="4908537"/>
            <a:ext cx="26551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000" dirty="0">
                <a:solidFill>
                  <a:srgbClr val="0432FF"/>
                </a:solidFill>
              </a:rPr>
              <a:t>注意：用相量法，求出的是稳态解。求稳态解不需要初始值。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>
            <a:extLst>
              <a:ext uri="{FF2B5EF4-FFF2-40B4-BE49-F238E27FC236}">
                <a16:creationId xmlns:a16="http://schemas.microsoft.com/office/drawing/2014/main" id="{28BFE450-65A3-DD45-A742-6E9922BFF521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76400"/>
            <a:ext cx="8229600" cy="4800600"/>
          </a:xfrm>
        </p:spPr>
        <p:txBody>
          <a:bodyPr/>
          <a:lstStyle/>
          <a:p>
            <a:pPr marL="914400" indent="-798513">
              <a:lnSpc>
                <a:spcPct val="90000"/>
              </a:lnSpc>
              <a:buFontTx/>
              <a:buNone/>
            </a:pPr>
            <a:r>
              <a:rPr lang="en-US" altLang="zh-CN" sz="2800" dirty="0"/>
              <a:t>The differences between </a:t>
            </a:r>
            <a:r>
              <a:rPr lang="en-US" altLang="zh-C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zh-CN" sz="2800" dirty="0"/>
              <a:t>(</a:t>
            </a:r>
            <a:r>
              <a:rPr lang="en-US" altLang="zh-C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2800" dirty="0"/>
              <a:t>) and 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zh-CN" sz="2800" dirty="0"/>
              <a:t>:</a:t>
            </a:r>
          </a:p>
          <a:p>
            <a:pPr marL="914400" indent="-798513">
              <a:lnSpc>
                <a:spcPct val="90000"/>
              </a:lnSpc>
            </a:pPr>
            <a:r>
              <a:rPr lang="en-US" altLang="zh-CN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zh-CN" sz="2400" dirty="0">
                <a:solidFill>
                  <a:srgbClr val="FF0000"/>
                </a:solidFill>
              </a:rPr>
              <a:t>(</a:t>
            </a:r>
            <a:r>
              <a:rPr lang="en-US" altLang="zh-CN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2400" dirty="0">
                <a:solidFill>
                  <a:srgbClr val="FF0000"/>
                </a:solidFill>
              </a:rPr>
              <a:t>) </a:t>
            </a:r>
            <a:r>
              <a:rPr lang="en-US" altLang="zh-CN" sz="2400" dirty="0"/>
              <a:t>is instantaneous or </a:t>
            </a:r>
            <a:r>
              <a:rPr lang="en-US" altLang="zh-CN" sz="2400" dirty="0">
                <a:solidFill>
                  <a:srgbClr val="FF0000"/>
                </a:solidFill>
                <a:ea typeface="PMingLiU" panose="02020500000000000000" pitchFamily="18" charset="-120"/>
              </a:rPr>
              <a:t>time-domain </a:t>
            </a:r>
            <a:r>
              <a:rPr lang="en-US" altLang="zh-CN" sz="2400" dirty="0"/>
              <a:t>representation</a:t>
            </a:r>
            <a:br>
              <a:rPr lang="en-US" altLang="zh-CN" sz="2400" dirty="0"/>
            </a:br>
            <a:r>
              <a:rPr lang="en-US" altLang="zh-CN" sz="2400" b="1" dirty="0">
                <a:solidFill>
                  <a:srgbClr val="00B05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V</a:t>
            </a:r>
            <a:r>
              <a:rPr lang="en-US" altLang="zh-CN" sz="2400" dirty="0">
                <a:solidFill>
                  <a:srgbClr val="00B050"/>
                </a:solidFill>
                <a:ea typeface="PMingLiU" panose="02020500000000000000" pitchFamily="18" charset="-120"/>
              </a:rPr>
              <a:t> is the frequency </a:t>
            </a:r>
            <a:r>
              <a:rPr lang="en-US" altLang="zh-CN" sz="2400" dirty="0"/>
              <a:t>or phasor-domain representation</a:t>
            </a:r>
            <a:r>
              <a:rPr lang="en-US" altLang="zh-TW" sz="2400" dirty="0">
                <a:ea typeface="PMingLiU" panose="02020500000000000000" pitchFamily="18" charset="-120"/>
              </a:rPr>
              <a:t>.</a:t>
            </a:r>
          </a:p>
          <a:p>
            <a:pPr marL="914400" indent="-798513"/>
            <a:r>
              <a:rPr lang="en-US" altLang="zh-CN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zh-CN" sz="2400" dirty="0"/>
              <a:t>(</a:t>
            </a:r>
            <a:r>
              <a:rPr lang="en-US" altLang="zh-CN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2400" dirty="0"/>
              <a:t>) </a:t>
            </a:r>
            <a:r>
              <a:rPr lang="en-US" altLang="zh-TW" sz="2400" dirty="0">
                <a:ea typeface="PMingLiU" panose="02020500000000000000" pitchFamily="18" charset="-120"/>
              </a:rPr>
              <a:t>is </a:t>
            </a:r>
            <a:r>
              <a:rPr lang="en-US" altLang="zh-TW" sz="2400" dirty="0">
                <a:solidFill>
                  <a:srgbClr val="FF0000"/>
                </a:solidFill>
                <a:ea typeface="PMingLiU" panose="02020500000000000000" pitchFamily="18" charset="-120"/>
              </a:rPr>
              <a:t>time dependent</a:t>
            </a:r>
            <a:r>
              <a:rPr lang="en-US" altLang="zh-TW" sz="2400" dirty="0">
                <a:ea typeface="PMingLiU" panose="02020500000000000000" pitchFamily="18" charset="-120"/>
              </a:rPr>
              <a:t>, </a:t>
            </a:r>
            <a:r>
              <a:rPr lang="en-US" altLang="zh-TW" sz="2400" b="1" dirty="0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V</a:t>
            </a:r>
            <a:r>
              <a:rPr lang="en-US" altLang="zh-TW" sz="2400" dirty="0">
                <a:ea typeface="PMingLiU" panose="02020500000000000000" pitchFamily="18" charset="-120"/>
              </a:rPr>
              <a:t> is not.</a:t>
            </a:r>
          </a:p>
          <a:p>
            <a:pPr marL="914400" indent="-798513"/>
            <a:r>
              <a:rPr lang="en-US" altLang="zh-CN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zh-CN" sz="2400" dirty="0"/>
              <a:t>(</a:t>
            </a:r>
            <a:r>
              <a:rPr lang="en-US" altLang="zh-CN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2400" dirty="0"/>
              <a:t>) </a:t>
            </a:r>
            <a:r>
              <a:rPr lang="en-US" altLang="zh-TW" sz="2400" dirty="0">
                <a:ea typeface="PMingLiU" panose="02020500000000000000" pitchFamily="18" charset="-120"/>
              </a:rPr>
              <a:t>is always real with no complex term, </a:t>
            </a:r>
            <a:r>
              <a:rPr lang="en-US" altLang="zh-TW" sz="2400" b="1" dirty="0">
                <a:latin typeface="Times New Roman" panose="02020603050405020304" pitchFamily="18" charset="0"/>
                <a:ea typeface="PMingLiU" panose="02020500000000000000" pitchFamily="18" charset="-120"/>
              </a:rPr>
              <a:t>V</a:t>
            </a:r>
            <a:r>
              <a:rPr lang="en-US" altLang="zh-TW" sz="2400" dirty="0">
                <a:ea typeface="PMingLiU" panose="02020500000000000000" pitchFamily="18" charset="-120"/>
              </a:rPr>
              <a:t> is generally </a:t>
            </a:r>
            <a:r>
              <a:rPr lang="en-US" altLang="zh-TW" sz="2400" dirty="0">
                <a:solidFill>
                  <a:srgbClr val="00B050"/>
                </a:solidFill>
                <a:ea typeface="PMingLiU" panose="02020500000000000000" pitchFamily="18" charset="-120"/>
              </a:rPr>
              <a:t>complex</a:t>
            </a:r>
            <a:r>
              <a:rPr lang="en-US" altLang="zh-TW" sz="2400" dirty="0">
                <a:ea typeface="PMingLiU" panose="02020500000000000000" pitchFamily="18" charset="-120"/>
              </a:rPr>
              <a:t>.</a:t>
            </a:r>
          </a:p>
          <a:p>
            <a:pPr marL="914400" indent="-798513"/>
            <a:endParaRPr lang="en-US" altLang="zh-TW" sz="2400" dirty="0">
              <a:ea typeface="PMingLiU" panose="02020500000000000000" pitchFamily="18" charset="-120"/>
            </a:endParaRPr>
          </a:p>
          <a:p>
            <a:pPr marL="914400" indent="-798513">
              <a:buFontTx/>
              <a:buNone/>
            </a:pPr>
            <a:r>
              <a:rPr lang="en-US" altLang="zh-CN" sz="2000" u="sng" dirty="0"/>
              <a:t>Note</a:t>
            </a:r>
            <a:r>
              <a:rPr lang="en-US" altLang="zh-CN" sz="2000" dirty="0"/>
              <a:t>: Phasor analysis </a:t>
            </a:r>
            <a:r>
              <a:rPr lang="en-US" altLang="zh-CN" sz="2000" b="1" dirty="0">
                <a:solidFill>
                  <a:srgbClr val="00B0F0"/>
                </a:solidFill>
              </a:rPr>
              <a:t>applies only when frequency is constant</a:t>
            </a:r>
            <a:r>
              <a:rPr lang="en-US" altLang="zh-CN" sz="2000" dirty="0"/>
              <a:t>; </a:t>
            </a:r>
          </a:p>
          <a:p>
            <a:pPr marL="914400" indent="-798513">
              <a:buFontTx/>
              <a:buNone/>
            </a:pPr>
            <a:r>
              <a:rPr lang="zh-CN" altLang="en-US" sz="2000" dirty="0"/>
              <a:t>            </a:t>
            </a:r>
            <a:r>
              <a:rPr lang="en-US" altLang="zh-CN" sz="2000" dirty="0"/>
              <a:t>it is applied to </a:t>
            </a:r>
            <a:r>
              <a:rPr lang="en-US" altLang="zh-CN" sz="2000" u="sng" dirty="0">
                <a:solidFill>
                  <a:srgbClr val="FF3300"/>
                </a:solidFill>
              </a:rPr>
              <a:t>two or more</a:t>
            </a:r>
            <a:r>
              <a:rPr lang="en-US" altLang="zh-CN" sz="2000" dirty="0">
                <a:solidFill>
                  <a:srgbClr val="FF3300"/>
                </a:solidFill>
              </a:rPr>
              <a:t> sinusoidal </a:t>
            </a:r>
            <a:r>
              <a:rPr lang="en-US" altLang="zh-CN" sz="2000" dirty="0"/>
              <a:t>signals only if they have</a:t>
            </a:r>
            <a:r>
              <a:rPr lang="zh-CN" altLang="en-US" sz="2000" dirty="0"/>
              <a:t> </a:t>
            </a:r>
            <a:r>
              <a:rPr lang="en-US" altLang="zh-CN" sz="2000" dirty="0"/>
              <a:t>the </a:t>
            </a:r>
            <a:r>
              <a:rPr lang="en-US" altLang="zh-CN" sz="2000" u="sng" dirty="0">
                <a:solidFill>
                  <a:srgbClr val="FF3300"/>
                </a:solidFill>
              </a:rPr>
              <a:t>same frequency</a:t>
            </a:r>
            <a:r>
              <a:rPr lang="en-US" altLang="zh-CN" sz="2000" dirty="0">
                <a:solidFill>
                  <a:srgbClr val="FF3300"/>
                </a:solidFill>
              </a:rPr>
              <a:t>. </a:t>
            </a:r>
          </a:p>
        </p:txBody>
      </p:sp>
      <p:sp>
        <p:nvSpPr>
          <p:cNvPr id="51203" name="Rectangle 3">
            <a:extLst>
              <a:ext uri="{FF2B5EF4-FFF2-40B4-BE49-F238E27FC236}">
                <a16:creationId xmlns:a16="http://schemas.microsoft.com/office/drawing/2014/main" id="{8DCA24A3-D52F-8141-9DC9-5D44AAA966B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4000"/>
              <a:t>9.3 Phasor</a:t>
            </a:r>
          </a:p>
        </p:txBody>
      </p:sp>
      <p:sp>
        <p:nvSpPr>
          <p:cNvPr id="51204" name="Rectangle 4">
            <a:extLst>
              <a:ext uri="{FF2B5EF4-FFF2-40B4-BE49-F238E27FC236}">
                <a16:creationId xmlns:a16="http://schemas.microsoft.com/office/drawing/2014/main" id="{11EC1300-8E47-7E4C-9DCC-CFEBB6AFD9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51205" name="Rectangle 5">
            <a:extLst>
              <a:ext uri="{FF2B5EF4-FFF2-40B4-BE49-F238E27FC236}">
                <a16:creationId xmlns:a16="http://schemas.microsoft.com/office/drawing/2014/main" id="{04B8C799-219E-8447-A2B0-75DC35C60C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385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51206" name="Rectangle 6">
            <a:extLst>
              <a:ext uri="{FF2B5EF4-FFF2-40B4-BE49-F238E27FC236}">
                <a16:creationId xmlns:a16="http://schemas.microsoft.com/office/drawing/2014/main" id="{B1F42791-FFC2-BC46-AB32-49C6BB9DA6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385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51207" name="Rectangle 7">
            <a:extLst>
              <a:ext uri="{FF2B5EF4-FFF2-40B4-BE49-F238E27FC236}">
                <a16:creationId xmlns:a16="http://schemas.microsoft.com/office/drawing/2014/main" id="{AF4C5E52-88CB-6F44-A500-FEEE0BD0D8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385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51208" name="Rectangle 8">
            <a:extLst>
              <a:ext uri="{FF2B5EF4-FFF2-40B4-BE49-F238E27FC236}">
                <a16:creationId xmlns:a16="http://schemas.microsoft.com/office/drawing/2014/main" id="{97C33A34-86B3-8B40-8F4F-286CC36A6B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24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51209" name="Rectangle 9">
            <a:extLst>
              <a:ext uri="{FF2B5EF4-FFF2-40B4-BE49-F238E27FC236}">
                <a16:creationId xmlns:a16="http://schemas.microsoft.com/office/drawing/2014/main" id="{A4489395-29E3-AE46-B30F-F9E477D7EF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527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51210" name="Rectangle 10">
            <a:extLst>
              <a:ext uri="{FF2B5EF4-FFF2-40B4-BE49-F238E27FC236}">
                <a16:creationId xmlns:a16="http://schemas.microsoft.com/office/drawing/2014/main" id="{4D121685-3177-A543-8405-EE40BB8DDC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51211" name="Rectangle 11">
            <a:extLst>
              <a:ext uri="{FF2B5EF4-FFF2-40B4-BE49-F238E27FC236}">
                <a16:creationId xmlns:a16="http://schemas.microsoft.com/office/drawing/2014/main" id="{C77DE49E-1A92-E945-B110-01D9BB2413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51212" name="Rectangle 12">
            <a:extLst>
              <a:ext uri="{FF2B5EF4-FFF2-40B4-BE49-F238E27FC236}">
                <a16:creationId xmlns:a16="http://schemas.microsoft.com/office/drawing/2014/main" id="{C9944B40-1228-8646-99F7-06075F4D89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480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51213" name="Rectangle 13">
            <a:extLst>
              <a:ext uri="{FF2B5EF4-FFF2-40B4-BE49-F238E27FC236}">
                <a16:creationId xmlns:a16="http://schemas.microsoft.com/office/drawing/2014/main" id="{4EEC8779-F471-4B4B-ABC7-9D5C9B5EAA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480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51214" name="Rectangle 14">
            <a:extLst>
              <a:ext uri="{FF2B5EF4-FFF2-40B4-BE49-F238E27FC236}">
                <a16:creationId xmlns:a16="http://schemas.microsoft.com/office/drawing/2014/main" id="{904FF825-5301-264E-99CF-A6836EB44B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480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51215" name="Rectangle 15">
            <a:extLst>
              <a:ext uri="{FF2B5EF4-FFF2-40B4-BE49-F238E27FC236}">
                <a16:creationId xmlns:a16="http://schemas.microsoft.com/office/drawing/2014/main" id="{D9C1E27D-C948-D54B-B142-4CE3235F98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480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51216" name="Rectangle 17">
            <a:extLst>
              <a:ext uri="{FF2B5EF4-FFF2-40B4-BE49-F238E27FC236}">
                <a16:creationId xmlns:a16="http://schemas.microsoft.com/office/drawing/2014/main" id="{C6C217D6-B368-6543-8B09-72920CA15A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813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51217" name="Rectangle 19">
            <a:extLst>
              <a:ext uri="{FF2B5EF4-FFF2-40B4-BE49-F238E27FC236}">
                <a16:creationId xmlns:a16="http://schemas.microsoft.com/office/drawing/2014/main" id="{C03006C6-57D3-D44E-8E18-47D63D616A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813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51218" name="Rectangle 21">
            <a:extLst>
              <a:ext uri="{FF2B5EF4-FFF2-40B4-BE49-F238E27FC236}">
                <a16:creationId xmlns:a16="http://schemas.microsoft.com/office/drawing/2014/main" id="{8730816B-4F39-F34F-8CFB-3FA903DBFB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718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51219" name="Rectangle 23">
            <a:extLst>
              <a:ext uri="{FF2B5EF4-FFF2-40B4-BE49-F238E27FC236}">
                <a16:creationId xmlns:a16="http://schemas.microsoft.com/office/drawing/2014/main" id="{B99F3C5A-1D0B-824E-BB11-474FBEA2AC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146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51220" name="Rectangle 26">
            <a:extLst>
              <a:ext uri="{FF2B5EF4-FFF2-40B4-BE49-F238E27FC236}">
                <a16:creationId xmlns:a16="http://schemas.microsoft.com/office/drawing/2014/main" id="{73E0249E-1388-074F-95AA-E8ACA24C7C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385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51221" name="Rectangle 28">
            <a:extLst>
              <a:ext uri="{FF2B5EF4-FFF2-40B4-BE49-F238E27FC236}">
                <a16:creationId xmlns:a16="http://schemas.microsoft.com/office/drawing/2014/main" id="{40580E24-7DC8-FA45-97A1-9BD0722516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51222" name="Rectangle 30">
            <a:extLst>
              <a:ext uri="{FF2B5EF4-FFF2-40B4-BE49-F238E27FC236}">
                <a16:creationId xmlns:a16="http://schemas.microsoft.com/office/drawing/2014/main" id="{4FEB587F-52CF-354E-99C9-1D9B69D822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670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24" name="灯片编号占位符 1">
            <a:extLst>
              <a:ext uri="{FF2B5EF4-FFF2-40B4-BE49-F238E27FC236}">
                <a16:creationId xmlns:a16="http://schemas.microsoft.com/office/drawing/2014/main" id="{226F4E26-EE3B-F642-8015-EDA983C0650B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24</a:t>
            </a:fld>
            <a:endParaRPr lang="en-US" altLang="zh-CN" dirty="0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450CE10D-7530-7B44-8C20-95B7C2B6DC52}"/>
              </a:ext>
            </a:extLst>
          </p:cNvPr>
          <p:cNvSpPr txBox="1"/>
          <p:nvPr/>
        </p:nvSpPr>
        <p:spPr>
          <a:xfrm>
            <a:off x="1043608" y="5805264"/>
            <a:ext cx="7960834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因为所有的相量运算，都隐含着          ，最后变换回时域时，要把</a:t>
            </a:r>
            <a:endParaRPr kumimoji="1" lang="en-US" altLang="zh-CN" dirty="0"/>
          </a:p>
          <a:p>
            <a:r>
              <a:rPr kumimoji="1" lang="zh-CN" altLang="en-US" dirty="0"/>
              <a:t>加回去，如果</a:t>
            </a:r>
            <a:r>
              <a:rPr kumimoji="1" lang="en-US" altLang="zh-CN" dirty="0">
                <a:latin typeface="Symbol" pitchFamily="2" charset="2"/>
              </a:rPr>
              <a:t>w</a:t>
            </a:r>
            <a:r>
              <a:rPr kumimoji="1" lang="zh-CN" altLang="en-US" dirty="0"/>
              <a:t>不相同，则没法回到时域。怎么办？单独分析，在时域上相加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401CDB56-3CBE-0845-97C0-8AFBC741B1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5976" y="5738589"/>
            <a:ext cx="558800" cy="4064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6E9EFD06-A7AF-FE4E-8B71-757DE854EF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6304" y="5737532"/>
            <a:ext cx="558800" cy="4064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3">
            <a:extLst>
              <a:ext uri="{FF2B5EF4-FFF2-40B4-BE49-F238E27FC236}">
                <a16:creationId xmlns:a16="http://schemas.microsoft.com/office/drawing/2014/main" id="{6AB2FF92-E52F-BC4D-9D36-3A3CCB99E772}"/>
              </a:ext>
            </a:extLst>
          </p:cNvPr>
          <p:cNvSpPr>
            <a:spLocks noGrp="1" noChangeArrowheads="1"/>
          </p:cNvSpPr>
          <p:nvPr>
            <p:ph type="title" sz="quarter"/>
          </p:nvPr>
        </p:nvSpPr>
        <p:spPr>
          <a:xfrm>
            <a:off x="442913" y="103188"/>
            <a:ext cx="8243887" cy="1497012"/>
          </a:xfrm>
        </p:spPr>
        <p:txBody>
          <a:bodyPr/>
          <a:lstStyle/>
          <a:p>
            <a:r>
              <a:rPr lang="en-US" altLang="zh-CN" sz="4000"/>
              <a:t>9.4 </a:t>
            </a:r>
            <a:r>
              <a:rPr lang="zh-CN" altLang="en-US" sz="4000"/>
              <a:t>电路元件的相量表达</a:t>
            </a:r>
            <a:endParaRPr lang="en-US" altLang="zh-CN" sz="4000"/>
          </a:p>
        </p:txBody>
      </p:sp>
      <p:pic>
        <p:nvPicPr>
          <p:cNvPr id="53250" name="Picture 26" descr="09-009">
            <a:extLst>
              <a:ext uri="{FF2B5EF4-FFF2-40B4-BE49-F238E27FC236}">
                <a16:creationId xmlns:a16="http://schemas.microsoft.com/office/drawing/2014/main" id="{930A62F4-7B7A-7F42-BBA6-F4172232AE22}"/>
              </a:ext>
            </a:extLst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1739900"/>
            <a:ext cx="2403475" cy="2284413"/>
          </a:xfrm>
          <a:noFill/>
        </p:spPr>
      </p:pic>
      <p:pic>
        <p:nvPicPr>
          <p:cNvPr id="53251" name="Picture 30" descr="09-011">
            <a:extLst>
              <a:ext uri="{FF2B5EF4-FFF2-40B4-BE49-F238E27FC236}">
                <a16:creationId xmlns:a16="http://schemas.microsoft.com/office/drawing/2014/main" id="{4FE2CD8B-6319-CB46-B038-D94B5F2E7EAC}"/>
              </a:ext>
            </a:extLst>
          </p:cNvPr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51213" y="1816100"/>
            <a:ext cx="2211387" cy="2289175"/>
          </a:xfrm>
          <a:noFill/>
        </p:spPr>
      </p:pic>
      <p:sp>
        <p:nvSpPr>
          <p:cNvPr id="53252" name="Rectangle 4">
            <a:extLst>
              <a:ext uri="{FF2B5EF4-FFF2-40B4-BE49-F238E27FC236}">
                <a16:creationId xmlns:a16="http://schemas.microsoft.com/office/drawing/2014/main" id="{02F62BBB-05A0-3742-BC47-A4E5CAE886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8209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53253" name="Rectangle 5">
            <a:extLst>
              <a:ext uri="{FF2B5EF4-FFF2-40B4-BE49-F238E27FC236}">
                <a16:creationId xmlns:a16="http://schemas.microsoft.com/office/drawing/2014/main" id="{EC00302B-97BD-E046-9B75-3011886FED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7876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53254" name="Rectangle 6">
            <a:extLst>
              <a:ext uri="{FF2B5EF4-FFF2-40B4-BE49-F238E27FC236}">
                <a16:creationId xmlns:a16="http://schemas.microsoft.com/office/drawing/2014/main" id="{D54067EE-D5A2-1942-BC41-90BA351ED1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8448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53255" name="Rectangle 7">
            <a:extLst>
              <a:ext uri="{FF2B5EF4-FFF2-40B4-BE49-F238E27FC236}">
                <a16:creationId xmlns:a16="http://schemas.microsoft.com/office/drawing/2014/main" id="{BB69F003-9E73-134F-90DD-474008543A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8448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53256" name="Rectangle 8">
            <a:extLst>
              <a:ext uri="{FF2B5EF4-FFF2-40B4-BE49-F238E27FC236}">
                <a16:creationId xmlns:a16="http://schemas.microsoft.com/office/drawing/2014/main" id="{7B5F3BBB-0BB9-964F-8C35-17EAED62BC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-609600" y="3200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53257" name="Rectangle 9">
            <a:extLst>
              <a:ext uri="{FF2B5EF4-FFF2-40B4-BE49-F238E27FC236}">
                <a16:creationId xmlns:a16="http://schemas.microsoft.com/office/drawing/2014/main" id="{DFE9981D-E268-9E41-93A4-856DAC65E0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8448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53258" name="Rectangle 11">
            <a:extLst>
              <a:ext uri="{FF2B5EF4-FFF2-40B4-BE49-F238E27FC236}">
                <a16:creationId xmlns:a16="http://schemas.microsoft.com/office/drawing/2014/main" id="{DC479CAB-33DD-FC47-850E-FBAEFE5972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8162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53259" name="Rectangle 12">
            <a:extLst>
              <a:ext uri="{FF2B5EF4-FFF2-40B4-BE49-F238E27FC236}">
                <a16:creationId xmlns:a16="http://schemas.microsoft.com/office/drawing/2014/main" id="{1189022C-2761-6942-B20D-40AB044603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7305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53260" name="Rectangle 13">
            <a:extLst>
              <a:ext uri="{FF2B5EF4-FFF2-40B4-BE49-F238E27FC236}">
                <a16:creationId xmlns:a16="http://schemas.microsoft.com/office/drawing/2014/main" id="{F6314B53-B265-5848-BF32-7FC34DEB51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8590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53261" name="Rectangle 14">
            <a:extLst>
              <a:ext uri="{FF2B5EF4-FFF2-40B4-BE49-F238E27FC236}">
                <a16:creationId xmlns:a16="http://schemas.microsoft.com/office/drawing/2014/main" id="{24DE28F2-7560-824F-BD1F-F472C96BEF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53262" name="Rectangle 15">
            <a:extLst>
              <a:ext uri="{FF2B5EF4-FFF2-40B4-BE49-F238E27FC236}">
                <a16:creationId xmlns:a16="http://schemas.microsoft.com/office/drawing/2014/main" id="{42EFB4C8-E229-314A-9A96-C7D68C1830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9114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53263" name="Rectangle 16">
            <a:extLst>
              <a:ext uri="{FF2B5EF4-FFF2-40B4-BE49-F238E27FC236}">
                <a16:creationId xmlns:a16="http://schemas.microsoft.com/office/drawing/2014/main" id="{FE5CB116-A936-8847-A0C1-008E4CD90D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9114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53264" name="Rectangle 17">
            <a:extLst>
              <a:ext uri="{FF2B5EF4-FFF2-40B4-BE49-F238E27FC236}">
                <a16:creationId xmlns:a16="http://schemas.microsoft.com/office/drawing/2014/main" id="{59267851-8A13-4341-BA5E-7369ABE573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9114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53265" name="Rectangle 18">
            <a:extLst>
              <a:ext uri="{FF2B5EF4-FFF2-40B4-BE49-F238E27FC236}">
                <a16:creationId xmlns:a16="http://schemas.microsoft.com/office/drawing/2014/main" id="{BFAFC0C2-7DDA-774D-A55D-0FBCC0A0E1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53266" name="Rectangle 19">
            <a:extLst>
              <a:ext uri="{FF2B5EF4-FFF2-40B4-BE49-F238E27FC236}">
                <a16:creationId xmlns:a16="http://schemas.microsoft.com/office/drawing/2014/main" id="{78BA19AF-BF5C-1F46-8A7C-D6A3BB4AF5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53267" name="Rectangle 20">
            <a:extLst>
              <a:ext uri="{FF2B5EF4-FFF2-40B4-BE49-F238E27FC236}">
                <a16:creationId xmlns:a16="http://schemas.microsoft.com/office/drawing/2014/main" id="{3CE7590D-2B79-C149-B0EF-CE4B1932EE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7305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53268" name="Text Box 23">
            <a:extLst>
              <a:ext uri="{FF2B5EF4-FFF2-40B4-BE49-F238E27FC236}">
                <a16:creationId xmlns:a16="http://schemas.microsoft.com/office/drawing/2014/main" id="{8DD58CE9-BE77-5E4C-A5C1-7D93748A72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1419225"/>
            <a:ext cx="2057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zh-CN" sz="2000"/>
              <a:t>Resistor:</a:t>
            </a:r>
          </a:p>
        </p:txBody>
      </p:sp>
      <p:sp>
        <p:nvSpPr>
          <p:cNvPr id="53269" name="Text Box 24">
            <a:extLst>
              <a:ext uri="{FF2B5EF4-FFF2-40B4-BE49-F238E27FC236}">
                <a16:creationId xmlns:a16="http://schemas.microsoft.com/office/drawing/2014/main" id="{532F53C8-C6AB-634A-B24E-60A56CFEC9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0313" y="1412875"/>
            <a:ext cx="1371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zh-CN" sz="2000"/>
              <a:t>Inductor:</a:t>
            </a:r>
          </a:p>
        </p:txBody>
      </p:sp>
      <p:sp>
        <p:nvSpPr>
          <p:cNvPr id="53270" name="Text Box 25">
            <a:extLst>
              <a:ext uri="{FF2B5EF4-FFF2-40B4-BE49-F238E27FC236}">
                <a16:creationId xmlns:a16="http://schemas.microsoft.com/office/drawing/2014/main" id="{0C4546E6-8761-F745-95C1-3AC56AFE71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00" y="1419225"/>
            <a:ext cx="1524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1143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zh-CN" sz="2000"/>
              <a:t>Capacitor:</a:t>
            </a:r>
          </a:p>
        </p:txBody>
      </p:sp>
      <p:pic>
        <p:nvPicPr>
          <p:cNvPr id="53271" name="Picture 34" descr="09-013">
            <a:extLst>
              <a:ext uri="{FF2B5EF4-FFF2-40B4-BE49-F238E27FC236}">
                <a16:creationId xmlns:a16="http://schemas.microsoft.com/office/drawing/2014/main" id="{FEA71118-47A9-514B-9874-0C0DEDE51D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1820863"/>
            <a:ext cx="2293938" cy="2281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3272" name="Group 40">
            <a:extLst>
              <a:ext uri="{FF2B5EF4-FFF2-40B4-BE49-F238E27FC236}">
                <a16:creationId xmlns:a16="http://schemas.microsoft.com/office/drawing/2014/main" id="{1B321B70-EFA5-3641-88F3-151C731A085E}"/>
              </a:ext>
            </a:extLst>
          </p:cNvPr>
          <p:cNvGrpSpPr>
            <a:grpSpLocks/>
          </p:cNvGrpSpPr>
          <p:nvPr/>
        </p:nvGrpSpPr>
        <p:grpSpPr bwMode="auto">
          <a:xfrm>
            <a:off x="473075" y="4102100"/>
            <a:ext cx="8078788" cy="1828800"/>
            <a:chOff x="298" y="2688"/>
            <a:chExt cx="5089" cy="1152"/>
          </a:xfrm>
        </p:grpSpPr>
        <p:pic>
          <p:nvPicPr>
            <p:cNvPr id="53277" name="Picture 28" descr="09-010">
              <a:extLst>
                <a:ext uri="{FF2B5EF4-FFF2-40B4-BE49-F238E27FC236}">
                  <a16:creationId xmlns:a16="http://schemas.microsoft.com/office/drawing/2014/main" id="{410BA483-8D70-534A-B3CA-D681E07119C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8" y="2690"/>
              <a:ext cx="1382" cy="1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3278" name="Picture 32" descr="09-012">
              <a:extLst>
                <a:ext uri="{FF2B5EF4-FFF2-40B4-BE49-F238E27FC236}">
                  <a16:creationId xmlns:a16="http://schemas.microsoft.com/office/drawing/2014/main" id="{2C2832DD-92E8-C141-B91F-51B74F6BED7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4" y="2688"/>
              <a:ext cx="1739" cy="11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3279" name="Picture 35" descr="09-014">
              <a:extLst>
                <a:ext uri="{FF2B5EF4-FFF2-40B4-BE49-F238E27FC236}">
                  <a16:creationId xmlns:a16="http://schemas.microsoft.com/office/drawing/2014/main" id="{39CE82AE-4B76-8845-85B1-6DA970689EC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48" y="2690"/>
              <a:ext cx="1739" cy="1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FD23DE2D-F2C6-2A4C-8723-BFAC0B71E965}"/>
              </a:ext>
            </a:extLst>
          </p:cNvPr>
          <p:cNvSpPr/>
          <p:nvPr/>
        </p:nvSpPr>
        <p:spPr>
          <a:xfrm>
            <a:off x="4564063" y="3429000"/>
            <a:ext cx="871537" cy="2413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87E8B2A-FC60-FC48-949A-DF2B5838B043}"/>
              </a:ext>
            </a:extLst>
          </p:cNvPr>
          <p:cNvSpPr/>
          <p:nvPr/>
        </p:nvSpPr>
        <p:spPr>
          <a:xfrm>
            <a:off x="7510463" y="3429000"/>
            <a:ext cx="871537" cy="2413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3275" name="TextBox 2">
            <a:extLst>
              <a:ext uri="{FF2B5EF4-FFF2-40B4-BE49-F238E27FC236}">
                <a16:creationId xmlns:a16="http://schemas.microsoft.com/office/drawing/2014/main" id="{37487BBD-7BCB-394D-81BC-5162EC57AB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93343" y="5872986"/>
            <a:ext cx="1835150" cy="4000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 dirty="0"/>
              <a:t>电感：</a:t>
            </a:r>
            <a:r>
              <a:rPr lang="en-US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zh-CN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00" dirty="0"/>
              <a:t>lags</a:t>
            </a:r>
            <a:r>
              <a:rPr lang="zh-CN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endParaRPr lang="en-US" alt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276" name="TextBox 32">
            <a:extLst>
              <a:ext uri="{FF2B5EF4-FFF2-40B4-BE49-F238E27FC236}">
                <a16:creationId xmlns:a16="http://schemas.microsoft.com/office/drawing/2014/main" id="{F41D1274-42BF-3A41-B42D-C917D716D9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61261" y="5872986"/>
            <a:ext cx="1987550" cy="4000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 dirty="0"/>
              <a:t>电容：</a:t>
            </a:r>
            <a:r>
              <a:rPr lang="en-US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zh-CN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00" dirty="0"/>
              <a:t>leads</a:t>
            </a:r>
            <a:r>
              <a:rPr lang="zh-CN" altLang="en-US" sz="2000" dirty="0"/>
              <a:t> </a:t>
            </a:r>
            <a:r>
              <a:rPr lang="en-US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endParaRPr lang="en-US" alt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灯片编号占位符 1">
            <a:extLst>
              <a:ext uri="{FF2B5EF4-FFF2-40B4-BE49-F238E27FC236}">
                <a16:creationId xmlns:a16="http://schemas.microsoft.com/office/drawing/2014/main" id="{74FD52A6-35AF-4541-8149-CD169F03648E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25</a:t>
            </a:fld>
            <a:endParaRPr lang="en-US" altLang="zh-CN" dirty="0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8663A55D-CD9D-D241-BCDE-64D992358A69}"/>
              </a:ext>
            </a:extLst>
          </p:cNvPr>
          <p:cNvSpPr txBox="1"/>
          <p:nvPr/>
        </p:nvSpPr>
        <p:spPr>
          <a:xfrm>
            <a:off x="0" y="6485761"/>
            <a:ext cx="8789586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因为一般是施加电压，求电流，所以在描述相位关系时，常用“电流</a:t>
            </a:r>
            <a:r>
              <a:rPr kumimoji="1" lang="zh-CN" altLang="en-US" dirty="0">
                <a:solidFill>
                  <a:srgbClr val="0432FF"/>
                </a:solidFill>
              </a:rPr>
              <a:t>超前</a:t>
            </a:r>
            <a:r>
              <a:rPr kumimoji="1" lang="en-US" altLang="zh-CN" dirty="0">
                <a:solidFill>
                  <a:srgbClr val="0432FF"/>
                </a:solidFill>
              </a:rPr>
              <a:t>/</a:t>
            </a:r>
            <a:r>
              <a:rPr kumimoji="1" lang="zh-CN" altLang="en-US" dirty="0">
                <a:solidFill>
                  <a:srgbClr val="0432FF"/>
                </a:solidFill>
              </a:rPr>
              <a:t>滞后</a:t>
            </a:r>
            <a:r>
              <a:rPr kumimoji="1" lang="zh-CN" altLang="en-US" dirty="0"/>
              <a:t>电压”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7" name="图片 6">
            <a:extLst>
              <a:ext uri="{FF2B5EF4-FFF2-40B4-BE49-F238E27FC236}">
                <a16:creationId xmlns:a16="http://schemas.microsoft.com/office/drawing/2014/main" id="{7B5D5339-3C74-2540-808E-23610FBA67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1581150"/>
            <a:ext cx="8572500" cy="369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灯片编号占位符 1">
            <a:extLst>
              <a:ext uri="{FF2B5EF4-FFF2-40B4-BE49-F238E27FC236}">
                <a16:creationId xmlns:a16="http://schemas.microsoft.com/office/drawing/2014/main" id="{1ACA6322-FCBD-E947-AE9D-FEF13D5E5B1D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26</a:t>
            </a:fld>
            <a:endParaRPr lang="en-US" altLang="zh-CN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1" name="图片 6">
            <a:extLst>
              <a:ext uri="{FF2B5EF4-FFF2-40B4-BE49-F238E27FC236}">
                <a16:creationId xmlns:a16="http://schemas.microsoft.com/office/drawing/2014/main" id="{60F589BB-459B-8C46-9DA2-7609FB860D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1341438"/>
            <a:ext cx="8986837" cy="295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灯片编号占位符 1">
            <a:extLst>
              <a:ext uri="{FF2B5EF4-FFF2-40B4-BE49-F238E27FC236}">
                <a16:creationId xmlns:a16="http://schemas.microsoft.com/office/drawing/2014/main" id="{4E3AC56E-F537-2348-99D1-D65C253A24C1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27</a:t>
            </a:fld>
            <a:endParaRPr lang="en-US" altLang="zh-CN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灯片编号占位符 8">
            <a:extLst>
              <a:ext uri="{FF2B5EF4-FFF2-40B4-BE49-F238E27FC236}">
                <a16:creationId xmlns:a16="http://schemas.microsoft.com/office/drawing/2014/main" id="{A6BC9DDC-2AE9-7945-981B-03C6BC2A2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7EB7B62-7617-3142-97B9-5908AB88A11E}" type="slidenum">
              <a:rPr lang="en-US" altLang="zh-CN" sz="1400" smtClean="0"/>
              <a:pPr>
                <a:spcBef>
                  <a:spcPct val="0"/>
                </a:spcBef>
                <a:buFontTx/>
                <a:buNone/>
              </a:pPr>
              <a:t>28</a:t>
            </a:fld>
            <a:endParaRPr lang="en-US" altLang="zh-CN" sz="1400"/>
          </a:p>
        </p:txBody>
      </p:sp>
      <p:sp>
        <p:nvSpPr>
          <p:cNvPr id="57346" name="Text Box 25">
            <a:extLst>
              <a:ext uri="{FF2B5EF4-FFF2-40B4-BE49-F238E27FC236}">
                <a16:creationId xmlns:a16="http://schemas.microsoft.com/office/drawing/2014/main" id="{B8A84395-439C-FD46-9784-A07773E57D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1231900"/>
            <a:ext cx="8153400" cy="526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31775" indent="-231775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zh-CN" sz="2400"/>
              <a:t>The </a:t>
            </a:r>
            <a:r>
              <a:rPr lang="en-US" altLang="zh-CN" sz="2400" u="sng">
                <a:solidFill>
                  <a:srgbClr val="FF3300"/>
                </a:solidFill>
              </a:rPr>
              <a:t>impedance </a:t>
            </a:r>
            <a:r>
              <a:rPr lang="en-US" altLang="zh-CN" sz="2400" b="1" u="sng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altLang="zh-CN" sz="2400"/>
              <a:t> of a circuit is the </a:t>
            </a:r>
            <a:r>
              <a:rPr lang="en-US" altLang="zh-CN" sz="2400" u="sng">
                <a:solidFill>
                  <a:srgbClr val="FF3300"/>
                </a:solidFill>
              </a:rPr>
              <a:t>ratio of the phasor voltage </a:t>
            </a:r>
            <a:r>
              <a:rPr lang="en-US" altLang="zh-CN" sz="2400" b="1" u="sng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zh-CN" sz="2400" u="sng">
                <a:solidFill>
                  <a:srgbClr val="FF3300"/>
                </a:solidFill>
              </a:rPr>
              <a:t> to the phasor current</a:t>
            </a:r>
            <a:r>
              <a:rPr lang="en-US" altLang="zh-TW" sz="2400" u="sng">
                <a:solidFill>
                  <a:srgbClr val="FF3300"/>
                </a:solidFill>
                <a:ea typeface="PMingLiU" panose="02020500000000000000" pitchFamily="18" charset="-120"/>
              </a:rPr>
              <a:t> </a:t>
            </a:r>
            <a:r>
              <a:rPr lang="en-US" altLang="zh-TW" sz="2400" b="1" u="sng">
                <a:solidFill>
                  <a:srgbClr val="FF33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I</a:t>
            </a:r>
            <a:r>
              <a:rPr lang="en-US" altLang="zh-TW" sz="2400">
                <a:solidFill>
                  <a:srgbClr val="FF3300"/>
                </a:solidFill>
                <a:ea typeface="PMingLiU" panose="02020500000000000000" pitchFamily="18" charset="-120"/>
                <a:cs typeface="Times New Roman" panose="02020603050405020304" pitchFamily="18" charset="0"/>
              </a:rPr>
              <a:t>,</a:t>
            </a:r>
            <a:r>
              <a:rPr lang="en-US" altLang="zh-TW" sz="2400">
                <a:ea typeface="PMingLiU" panose="02020500000000000000" pitchFamily="18" charset="-120"/>
                <a:cs typeface="Times New Roman" panose="02020603050405020304" pitchFamily="18" charset="0"/>
              </a:rPr>
              <a:t> measured in </a:t>
            </a:r>
            <a:r>
              <a:rPr lang="en-US" altLang="zh-TW" sz="2400" u="sng">
                <a:solidFill>
                  <a:srgbClr val="FF3300"/>
                </a:solidFill>
                <a:ea typeface="PMingLiU" panose="02020500000000000000" pitchFamily="18" charset="-120"/>
                <a:cs typeface="Times New Roman" panose="02020603050405020304" pitchFamily="18" charset="0"/>
              </a:rPr>
              <a:t>ohms Ω</a:t>
            </a:r>
            <a:r>
              <a:rPr lang="en-US" altLang="zh-TW" sz="2400">
                <a:solidFill>
                  <a:srgbClr val="FF3300"/>
                </a:solidFill>
                <a:ea typeface="PMingLiU" panose="02020500000000000000" pitchFamily="18" charset="-12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zh-TW" sz="2400"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zh-TW" sz="2400"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zh-TW" sz="2400"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zh-TW" sz="2400"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zh-TW" sz="2400"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TW" sz="2400">
                <a:ea typeface="PMingLiU" panose="02020500000000000000" pitchFamily="18" charset="-120"/>
                <a:cs typeface="Times New Roman" panose="02020603050405020304" pitchFamily="18" charset="0"/>
              </a:rPr>
              <a:t>  	where </a:t>
            </a:r>
            <a:r>
              <a:rPr lang="en-US" altLang="zh-TW" sz="2400" i="1"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R</a:t>
            </a:r>
            <a:r>
              <a:rPr lang="en-US" altLang="zh-TW" sz="2400">
                <a:ea typeface="PMingLiU" panose="02020500000000000000" pitchFamily="18" charset="-120"/>
              </a:rPr>
              <a:t> = Re{</a:t>
            </a:r>
            <a:r>
              <a:rPr lang="en-US" altLang="zh-TW" sz="2400" b="1">
                <a:latin typeface="Times New Roman" panose="02020603050405020304" pitchFamily="18" charset="0"/>
                <a:ea typeface="PMingLiU" panose="02020500000000000000" pitchFamily="18" charset="-120"/>
              </a:rPr>
              <a:t>Z</a:t>
            </a:r>
            <a:r>
              <a:rPr lang="en-US" altLang="zh-TW" sz="2400">
                <a:ea typeface="PMingLiU" panose="02020500000000000000" pitchFamily="18" charset="-120"/>
              </a:rPr>
              <a:t>} is the resistance(</a:t>
            </a:r>
            <a:r>
              <a:rPr lang="zh-CN" altLang="en-US" sz="2400">
                <a:ea typeface="PMingLiU" panose="02020500000000000000" pitchFamily="18" charset="-120"/>
              </a:rPr>
              <a:t>电</a:t>
            </a:r>
            <a:r>
              <a:rPr lang="zh-CN" altLang="en-US" sz="2400" b="1">
                <a:solidFill>
                  <a:srgbClr val="0070C0"/>
                </a:solidFill>
                <a:ea typeface="PMingLiU" panose="02020500000000000000" pitchFamily="18" charset="-120"/>
              </a:rPr>
              <a:t>阻</a:t>
            </a:r>
            <a:r>
              <a:rPr lang="en-US" altLang="zh-TW" sz="2400">
                <a:ea typeface="PMingLiU" panose="02020500000000000000" pitchFamily="18" charset="-120"/>
              </a:rPr>
              <a:t>) and </a:t>
            </a:r>
            <a:r>
              <a:rPr lang="en-US" altLang="zh-TW" sz="2400" i="1">
                <a:latin typeface="Times New Roman" panose="02020603050405020304" pitchFamily="18" charset="0"/>
                <a:ea typeface="PMingLiU" panose="02020500000000000000" pitchFamily="18" charset="-120"/>
              </a:rPr>
              <a:t>X</a:t>
            </a:r>
            <a:r>
              <a:rPr lang="en-US" altLang="zh-TW" sz="2400">
                <a:ea typeface="PMingLiU" panose="02020500000000000000" pitchFamily="18" charset="-120"/>
              </a:rPr>
              <a:t> = Im</a:t>
            </a:r>
            <a:r>
              <a:rPr lang="en-US" altLang="zh-CN" sz="2400">
                <a:ea typeface="PMingLiU" panose="02020500000000000000" pitchFamily="18" charset="-120"/>
              </a:rPr>
              <a:t>{</a:t>
            </a:r>
            <a:r>
              <a:rPr lang="en-US" altLang="zh-TW" sz="2400" b="1">
                <a:latin typeface="Times New Roman" panose="02020603050405020304" pitchFamily="18" charset="0"/>
                <a:ea typeface="PMingLiU" panose="02020500000000000000" pitchFamily="18" charset="-120"/>
              </a:rPr>
              <a:t>Z</a:t>
            </a:r>
            <a:r>
              <a:rPr lang="en-US" altLang="zh-CN" sz="2400">
                <a:ea typeface="PMingLiU" panose="02020500000000000000" pitchFamily="18" charset="-120"/>
              </a:rPr>
              <a:t>}</a:t>
            </a:r>
            <a:r>
              <a:rPr lang="en-US" altLang="zh-TW" sz="2400">
                <a:ea typeface="PMingLiU" panose="02020500000000000000" pitchFamily="18" charset="-120"/>
              </a:rPr>
              <a:t> is the reactance(</a:t>
            </a:r>
            <a:r>
              <a:rPr lang="zh-CN" altLang="en-US" sz="2400">
                <a:ea typeface="PMingLiU" panose="02020500000000000000" pitchFamily="18" charset="-120"/>
              </a:rPr>
              <a:t>电</a:t>
            </a:r>
            <a:r>
              <a:rPr lang="zh-CN" altLang="en-US" sz="2400" b="1">
                <a:solidFill>
                  <a:srgbClr val="0070C0"/>
                </a:solidFill>
                <a:ea typeface="PMingLiU" panose="02020500000000000000" pitchFamily="18" charset="-120"/>
              </a:rPr>
              <a:t>抗</a:t>
            </a:r>
            <a:r>
              <a:rPr lang="en-US" altLang="zh-TW" sz="2400">
                <a:ea typeface="PMingLiU" panose="02020500000000000000" pitchFamily="18" charset="-120"/>
              </a:rPr>
              <a:t>). </a:t>
            </a:r>
            <a:r>
              <a:rPr lang="en-US" altLang="zh-TW" sz="2400" i="1">
                <a:solidFill>
                  <a:srgbClr val="FF3300"/>
                </a:solidFill>
                <a:latin typeface="Times New Roman" panose="02020603050405020304" pitchFamily="18" charset="0"/>
                <a:ea typeface="PMingLiU" panose="02020500000000000000" pitchFamily="18" charset="-120"/>
              </a:rPr>
              <a:t>X</a:t>
            </a:r>
            <a:r>
              <a:rPr lang="en-US" altLang="zh-TW" sz="2400">
                <a:solidFill>
                  <a:srgbClr val="FF3300"/>
                </a:solidFill>
                <a:ea typeface="PMingLiU" panose="02020500000000000000" pitchFamily="18" charset="-120"/>
              </a:rPr>
              <a:t> &gt; 0 for L</a:t>
            </a:r>
            <a:r>
              <a:rPr lang="en-US" altLang="zh-TW" sz="2400">
                <a:ea typeface="PMingLiU" panose="02020500000000000000" pitchFamily="18" charset="-120"/>
              </a:rPr>
              <a:t> and </a:t>
            </a:r>
            <a:r>
              <a:rPr lang="en-US" altLang="zh-TW" sz="2400" i="1">
                <a:solidFill>
                  <a:srgbClr val="FF3300"/>
                </a:solidFill>
                <a:latin typeface="Times New Roman" panose="02020603050405020304" pitchFamily="18" charset="0"/>
                <a:ea typeface="PMingLiU" panose="02020500000000000000" pitchFamily="18" charset="-120"/>
              </a:rPr>
              <a:t>X</a:t>
            </a:r>
            <a:r>
              <a:rPr lang="en-US" altLang="zh-TW" sz="2400">
                <a:solidFill>
                  <a:srgbClr val="FF3300"/>
                </a:solidFill>
                <a:ea typeface="PMingLiU" panose="02020500000000000000" pitchFamily="18" charset="-120"/>
              </a:rPr>
              <a:t> &lt; 0 for C.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zh-TW" sz="2400">
              <a:ea typeface="PMingLiU" panose="02020500000000000000" pitchFamily="18" charset="-120"/>
            </a:endParaRPr>
          </a:p>
          <a:p>
            <a:pPr>
              <a:spcBef>
                <a:spcPct val="0"/>
              </a:spcBef>
            </a:pPr>
            <a:r>
              <a:rPr lang="en-US" altLang="zh-TW" sz="2400">
                <a:ea typeface="PMingLiU" panose="02020500000000000000" pitchFamily="18" charset="-120"/>
              </a:rPr>
              <a:t>The admittance </a:t>
            </a:r>
            <a:r>
              <a:rPr lang="en-US" altLang="zh-TW" sz="2400" b="1">
                <a:latin typeface="Times New Roman" panose="02020603050405020304" pitchFamily="18" charset="0"/>
                <a:ea typeface="PMingLiU" panose="02020500000000000000" pitchFamily="18" charset="-120"/>
              </a:rPr>
              <a:t>Y</a:t>
            </a:r>
            <a:r>
              <a:rPr lang="en-US" altLang="zh-TW" sz="2400">
                <a:ea typeface="PMingLiU" panose="02020500000000000000" pitchFamily="18" charset="-120"/>
              </a:rPr>
              <a:t> is the </a:t>
            </a:r>
            <a:r>
              <a:rPr lang="en-US" altLang="zh-TW" sz="2400" u="sng">
                <a:solidFill>
                  <a:srgbClr val="FF3300"/>
                </a:solidFill>
                <a:ea typeface="PMingLiU" panose="02020500000000000000" pitchFamily="18" charset="-120"/>
              </a:rPr>
              <a:t>reciprocal</a:t>
            </a:r>
            <a:r>
              <a:rPr lang="en-US" altLang="zh-TW" sz="2400">
                <a:ea typeface="PMingLiU" panose="02020500000000000000" pitchFamily="18" charset="-120"/>
              </a:rPr>
              <a:t> of impedance, measured in siemens (S). </a:t>
            </a:r>
            <a:endParaRPr lang="en-US" altLang="zh-TW" sz="2400"/>
          </a:p>
          <a:p>
            <a:pPr lvl="1">
              <a:spcBef>
                <a:spcPct val="0"/>
              </a:spcBef>
              <a:buFontTx/>
              <a:buChar char="•"/>
            </a:pPr>
            <a:r>
              <a:rPr lang="en-US" altLang="zh-TW" sz="2400" i="1">
                <a:latin typeface="Times New Roman" panose="02020603050405020304" pitchFamily="18" charset="0"/>
                <a:ea typeface="PMingLiU" panose="02020500000000000000" pitchFamily="18" charset="-120"/>
              </a:rPr>
              <a:t>G</a:t>
            </a:r>
            <a:r>
              <a:rPr lang="en-US" altLang="zh-TW" sz="2400">
                <a:ea typeface="PMingLiU" panose="02020500000000000000" pitchFamily="18" charset="-120"/>
              </a:rPr>
              <a:t>: conductance, </a:t>
            </a:r>
            <a:r>
              <a:rPr lang="zh-CN" altLang="en-US" sz="2400">
                <a:ea typeface="PMingLiU" panose="02020500000000000000" pitchFamily="18" charset="-120"/>
              </a:rPr>
              <a:t>电</a:t>
            </a:r>
            <a:r>
              <a:rPr lang="zh-CN" altLang="en-US" sz="2400" b="1">
                <a:solidFill>
                  <a:srgbClr val="00B050"/>
                </a:solidFill>
                <a:ea typeface="PMingLiU" panose="02020500000000000000" pitchFamily="18" charset="-120"/>
              </a:rPr>
              <a:t>导</a:t>
            </a:r>
            <a:r>
              <a:rPr lang="zh-CN" altLang="en-US" sz="2400">
                <a:ea typeface="PMingLiU" panose="02020500000000000000" pitchFamily="18" charset="-120"/>
              </a:rPr>
              <a:t>；</a:t>
            </a:r>
            <a:endParaRPr lang="en-US" altLang="zh-CN" sz="2400">
              <a:ea typeface="PMingLiU" panose="02020500000000000000" pitchFamily="18" charset="-120"/>
            </a:endParaRPr>
          </a:p>
          <a:p>
            <a:pPr lvl="1">
              <a:spcBef>
                <a:spcPct val="0"/>
              </a:spcBef>
              <a:buFontTx/>
              <a:buChar char="•"/>
            </a:pPr>
            <a:r>
              <a:rPr lang="en-US" altLang="zh-CN" sz="2400" i="1">
                <a:latin typeface="Times New Roman" panose="02020603050405020304" pitchFamily="18" charset="0"/>
                <a:ea typeface="PMingLiU" panose="02020500000000000000" pitchFamily="18" charset="-120"/>
              </a:rPr>
              <a:t>B</a:t>
            </a:r>
            <a:r>
              <a:rPr lang="en-US" altLang="zh-CN" sz="2400">
                <a:ea typeface="PMingLiU" panose="02020500000000000000" pitchFamily="18" charset="-120"/>
              </a:rPr>
              <a:t>: susceptance, </a:t>
            </a:r>
            <a:r>
              <a:rPr lang="zh-CN" altLang="en-US" sz="2400">
                <a:ea typeface="PMingLiU" panose="02020500000000000000" pitchFamily="18" charset="-120"/>
              </a:rPr>
              <a:t>电</a:t>
            </a:r>
            <a:r>
              <a:rPr lang="zh-CN" altLang="en-US" sz="2400" b="1">
                <a:solidFill>
                  <a:srgbClr val="00B050"/>
                </a:solidFill>
                <a:ea typeface="PMingLiU" panose="02020500000000000000" pitchFamily="18" charset="-120"/>
              </a:rPr>
              <a:t>纳</a:t>
            </a:r>
            <a:r>
              <a:rPr lang="zh-CN" altLang="en-US" sz="2400">
                <a:ea typeface="PMingLiU" panose="02020500000000000000" pitchFamily="18" charset="-120"/>
              </a:rPr>
              <a:t>；</a:t>
            </a:r>
            <a:endParaRPr lang="en-US" altLang="zh-TW" sz="2400">
              <a:ea typeface="PMingLiU" panose="02020500000000000000" pitchFamily="18" charset="-120"/>
            </a:endParaRPr>
          </a:p>
        </p:txBody>
      </p:sp>
      <p:sp>
        <p:nvSpPr>
          <p:cNvPr id="57347" name="Rectangle 2">
            <a:extLst>
              <a:ext uri="{FF2B5EF4-FFF2-40B4-BE49-F238E27FC236}">
                <a16:creationId xmlns:a16="http://schemas.microsoft.com/office/drawing/2014/main" id="{B947ECDC-2D53-994D-ABED-84963FA65A24}"/>
              </a:ext>
            </a:extLst>
          </p:cNvPr>
          <p:cNvSpPr>
            <a:spLocks noGrp="1" noChangeArrowheads="1"/>
          </p:cNvSpPr>
          <p:nvPr>
            <p:ph type="title" sz="quarter"/>
          </p:nvPr>
        </p:nvSpPr>
        <p:spPr>
          <a:xfrm>
            <a:off x="0" y="103188"/>
            <a:ext cx="9144000" cy="1109662"/>
          </a:xfrm>
          <a:solidFill>
            <a:schemeClr val="bg1"/>
          </a:solidFill>
        </p:spPr>
        <p:txBody>
          <a:bodyPr lIns="0" rIns="0"/>
          <a:lstStyle/>
          <a:p>
            <a:r>
              <a:rPr lang="en-US" altLang="zh-CN" sz="2800"/>
              <a:t>9.5 Impedance</a:t>
            </a:r>
            <a:r>
              <a:rPr lang="zh-CN" altLang="en-US" sz="2800"/>
              <a:t>（</a:t>
            </a:r>
            <a:r>
              <a:rPr lang="zh-CN" altLang="en-US" sz="2800" b="1">
                <a:solidFill>
                  <a:srgbClr val="0070C0"/>
                </a:solidFill>
              </a:rPr>
              <a:t>阻抗</a:t>
            </a:r>
            <a:r>
              <a:rPr lang="zh-CN" altLang="en-US" sz="2800"/>
              <a:t>）</a:t>
            </a:r>
            <a:r>
              <a:rPr lang="en-US" altLang="zh-CN" sz="2800"/>
              <a:t> and Admittance </a:t>
            </a:r>
            <a:r>
              <a:rPr lang="zh-CN" altLang="en-US" sz="2800"/>
              <a:t>（</a:t>
            </a:r>
            <a:r>
              <a:rPr lang="zh-CN" altLang="en-US" sz="2800" b="1">
                <a:solidFill>
                  <a:srgbClr val="00B050"/>
                </a:solidFill>
              </a:rPr>
              <a:t>导纳</a:t>
            </a:r>
            <a:r>
              <a:rPr lang="zh-CN" altLang="en-US" sz="2800"/>
              <a:t>）</a:t>
            </a:r>
            <a:endParaRPr lang="en-US" altLang="zh-CN" sz="2800"/>
          </a:p>
        </p:txBody>
      </p:sp>
      <p:sp>
        <p:nvSpPr>
          <p:cNvPr id="57348" name="Rectangle 3">
            <a:extLst>
              <a:ext uri="{FF2B5EF4-FFF2-40B4-BE49-F238E27FC236}">
                <a16:creationId xmlns:a16="http://schemas.microsoft.com/office/drawing/2014/main" id="{B4E9558D-E291-D849-B314-3FA634E6B0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57349" name="Rectangle 4">
            <a:extLst>
              <a:ext uri="{FF2B5EF4-FFF2-40B4-BE49-F238E27FC236}">
                <a16:creationId xmlns:a16="http://schemas.microsoft.com/office/drawing/2014/main" id="{326262A6-4223-5948-853E-1B22FE6A84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813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57350" name="Rectangle 5">
            <a:extLst>
              <a:ext uri="{FF2B5EF4-FFF2-40B4-BE49-F238E27FC236}">
                <a16:creationId xmlns:a16="http://schemas.microsoft.com/office/drawing/2014/main" id="{208611BF-3F4E-044B-AD3F-3E52947DC8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385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57351" name="Rectangle 6">
            <a:extLst>
              <a:ext uri="{FF2B5EF4-FFF2-40B4-BE49-F238E27FC236}">
                <a16:creationId xmlns:a16="http://schemas.microsoft.com/office/drawing/2014/main" id="{181F841D-9683-0E43-AD66-BC56E14CCD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385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57352" name="Rectangle 7">
            <a:extLst>
              <a:ext uri="{FF2B5EF4-FFF2-40B4-BE49-F238E27FC236}">
                <a16:creationId xmlns:a16="http://schemas.microsoft.com/office/drawing/2014/main" id="{930B8A06-C94C-364F-BA57-073CD6ADA3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-609600" y="3200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57353" name="Rectangle 8">
            <a:extLst>
              <a:ext uri="{FF2B5EF4-FFF2-40B4-BE49-F238E27FC236}">
                <a16:creationId xmlns:a16="http://schemas.microsoft.com/office/drawing/2014/main" id="{84667740-9EE8-3B44-BAC8-16CE415F97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385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57354" name="Rectangle 9">
            <a:extLst>
              <a:ext uri="{FF2B5EF4-FFF2-40B4-BE49-F238E27FC236}">
                <a16:creationId xmlns:a16="http://schemas.microsoft.com/office/drawing/2014/main" id="{48D2DFE8-D32D-E442-A77B-56F8D9D1A8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099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57355" name="Rectangle 10">
            <a:extLst>
              <a:ext uri="{FF2B5EF4-FFF2-40B4-BE49-F238E27FC236}">
                <a16:creationId xmlns:a16="http://schemas.microsoft.com/office/drawing/2014/main" id="{BD35477A-2E69-674C-A1ED-FC09511075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24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57356" name="Rectangle 11">
            <a:extLst>
              <a:ext uri="{FF2B5EF4-FFF2-40B4-BE49-F238E27FC236}">
                <a16:creationId xmlns:a16="http://schemas.microsoft.com/office/drawing/2014/main" id="{C8F69811-5D2C-AC4A-9461-9355AAAA53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527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57357" name="Rectangle 12">
            <a:extLst>
              <a:ext uri="{FF2B5EF4-FFF2-40B4-BE49-F238E27FC236}">
                <a16:creationId xmlns:a16="http://schemas.microsoft.com/office/drawing/2014/main" id="{25146400-D0A3-2240-8EEF-41FBFF36F4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57358" name="Rectangle 13">
            <a:extLst>
              <a:ext uri="{FF2B5EF4-FFF2-40B4-BE49-F238E27FC236}">
                <a16:creationId xmlns:a16="http://schemas.microsoft.com/office/drawing/2014/main" id="{27EDD7C2-352E-1D4B-A9D4-F02C878AC0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051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57359" name="Rectangle 14">
            <a:extLst>
              <a:ext uri="{FF2B5EF4-FFF2-40B4-BE49-F238E27FC236}">
                <a16:creationId xmlns:a16="http://schemas.microsoft.com/office/drawing/2014/main" id="{AF721C32-ADFF-1846-AA57-A1E5CCBB91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051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57360" name="Rectangle 15">
            <a:extLst>
              <a:ext uri="{FF2B5EF4-FFF2-40B4-BE49-F238E27FC236}">
                <a16:creationId xmlns:a16="http://schemas.microsoft.com/office/drawing/2014/main" id="{4EFB3193-E6DB-1044-852C-F0C3E39173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051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57361" name="Rectangle 16">
            <a:extLst>
              <a:ext uri="{FF2B5EF4-FFF2-40B4-BE49-F238E27FC236}">
                <a16:creationId xmlns:a16="http://schemas.microsoft.com/office/drawing/2014/main" id="{C79A8AB3-2469-3D4B-8003-348BDDFDD5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57362" name="Rectangle 17">
            <a:extLst>
              <a:ext uri="{FF2B5EF4-FFF2-40B4-BE49-F238E27FC236}">
                <a16:creationId xmlns:a16="http://schemas.microsoft.com/office/drawing/2014/main" id="{12123727-F942-D145-9EB5-459DE08355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57363" name="Rectangle 18">
            <a:extLst>
              <a:ext uri="{FF2B5EF4-FFF2-40B4-BE49-F238E27FC236}">
                <a16:creationId xmlns:a16="http://schemas.microsoft.com/office/drawing/2014/main" id="{7E1A8930-1C0F-884F-8B56-C55D1D451D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24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57364" name="Rectangle 19">
            <a:extLst>
              <a:ext uri="{FF2B5EF4-FFF2-40B4-BE49-F238E27FC236}">
                <a16:creationId xmlns:a16="http://schemas.microsoft.com/office/drawing/2014/main" id="{5FB9D0D3-ED85-E34C-9FC9-C9C1D99B14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4500" y="2286000"/>
            <a:ext cx="1905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57365" name="Rectangle 20">
            <a:extLst>
              <a:ext uri="{FF2B5EF4-FFF2-40B4-BE49-F238E27FC236}">
                <a16:creationId xmlns:a16="http://schemas.microsoft.com/office/drawing/2014/main" id="{D184E5C5-0041-5646-BE7D-D8B1ED2102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4500" y="2286000"/>
            <a:ext cx="1905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57366" name="Rectangle 21">
            <a:extLst>
              <a:ext uri="{FF2B5EF4-FFF2-40B4-BE49-F238E27FC236}">
                <a16:creationId xmlns:a16="http://schemas.microsoft.com/office/drawing/2014/main" id="{3CBDA75A-D414-7F43-B40A-98A807A544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4500" y="2286000"/>
            <a:ext cx="1905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57367" name="Rectangle 22">
            <a:extLst>
              <a:ext uri="{FF2B5EF4-FFF2-40B4-BE49-F238E27FC236}">
                <a16:creationId xmlns:a16="http://schemas.microsoft.com/office/drawing/2014/main" id="{B9255ED0-8B1D-3548-9A08-9D1C8D7009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4500" y="2286000"/>
            <a:ext cx="1905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57368" name="Rectangle 23">
            <a:extLst>
              <a:ext uri="{FF2B5EF4-FFF2-40B4-BE49-F238E27FC236}">
                <a16:creationId xmlns:a16="http://schemas.microsoft.com/office/drawing/2014/main" id="{00D48BF5-04EB-E444-94EB-AA1C3BF526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4500" y="2286000"/>
            <a:ext cx="1905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57369" name="Rectangle 24">
            <a:extLst>
              <a:ext uri="{FF2B5EF4-FFF2-40B4-BE49-F238E27FC236}">
                <a16:creationId xmlns:a16="http://schemas.microsoft.com/office/drawing/2014/main" id="{D62F37A0-18E4-EF48-B098-FE9DBF87CB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4500" y="2286000"/>
            <a:ext cx="1905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57370" name="Rectangle 28">
            <a:extLst>
              <a:ext uri="{FF2B5EF4-FFF2-40B4-BE49-F238E27FC236}">
                <a16:creationId xmlns:a16="http://schemas.microsoft.com/office/drawing/2014/main" id="{2932794D-D01C-8743-AB52-DF728CFC45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57371" name="Rectangle 30">
            <a:extLst>
              <a:ext uri="{FF2B5EF4-FFF2-40B4-BE49-F238E27FC236}">
                <a16:creationId xmlns:a16="http://schemas.microsoft.com/office/drawing/2014/main" id="{F1B9FA50-0384-CE49-BAD7-9574E06B6B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0765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pic>
        <p:nvPicPr>
          <p:cNvPr id="57372" name="图片 1">
            <a:extLst>
              <a:ext uri="{FF2B5EF4-FFF2-40B4-BE49-F238E27FC236}">
                <a16:creationId xmlns:a16="http://schemas.microsoft.com/office/drawing/2014/main" id="{9F066FA0-6D86-AB45-8DAF-4F08D32B5A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0" y="2128838"/>
            <a:ext cx="3729038" cy="658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73" name="图片 2">
            <a:extLst>
              <a:ext uri="{FF2B5EF4-FFF2-40B4-BE49-F238E27FC236}">
                <a16:creationId xmlns:a16="http://schemas.microsoft.com/office/drawing/2014/main" id="{51D1A334-2836-FE4C-B8F4-D316ACA1F1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6238" y="2085975"/>
            <a:ext cx="2308225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74" name="图片 3">
            <a:extLst>
              <a:ext uri="{FF2B5EF4-FFF2-40B4-BE49-F238E27FC236}">
                <a16:creationId xmlns:a16="http://schemas.microsoft.com/office/drawing/2014/main" id="{BDF497A9-DF4C-AA4C-9488-EEB700339A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2997200"/>
            <a:ext cx="2552700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75" name="图片 4">
            <a:extLst>
              <a:ext uri="{FF2B5EF4-FFF2-40B4-BE49-F238E27FC236}">
                <a16:creationId xmlns:a16="http://schemas.microsoft.com/office/drawing/2014/main" id="{9FB50B2D-62F2-C840-A60E-1A920AE8133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750" y="2974975"/>
            <a:ext cx="37465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76" name="图片 5">
            <a:extLst>
              <a:ext uri="{FF2B5EF4-FFF2-40B4-BE49-F238E27FC236}">
                <a16:creationId xmlns:a16="http://schemas.microsoft.com/office/drawing/2014/main" id="{A251D58C-926D-034E-BE65-88EFD229716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4438" y="4899025"/>
            <a:ext cx="1489075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77" name="图片 6">
            <a:extLst>
              <a:ext uri="{FF2B5EF4-FFF2-40B4-BE49-F238E27FC236}">
                <a16:creationId xmlns:a16="http://schemas.microsoft.com/office/drawing/2014/main" id="{0DEDF286-5698-A64D-8C8D-AEDED431016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5865813"/>
            <a:ext cx="18827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灯片编号占位符 1">
            <a:extLst>
              <a:ext uri="{FF2B5EF4-FFF2-40B4-BE49-F238E27FC236}">
                <a16:creationId xmlns:a16="http://schemas.microsoft.com/office/drawing/2014/main" id="{516B2F52-3CDF-6D4E-BDF1-CB843F0225B8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28</a:t>
            </a:fld>
            <a:endParaRPr lang="en-US" altLang="zh-CN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3" name="图片 6">
            <a:extLst>
              <a:ext uri="{FF2B5EF4-FFF2-40B4-BE49-F238E27FC236}">
                <a16:creationId xmlns:a16="http://schemas.microsoft.com/office/drawing/2014/main" id="{8D3652DE-B89E-904E-8D0D-2A52BB1F8F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3300" y="1219200"/>
            <a:ext cx="45974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灯片编号占位符 1">
            <a:extLst>
              <a:ext uri="{FF2B5EF4-FFF2-40B4-BE49-F238E27FC236}">
                <a16:creationId xmlns:a16="http://schemas.microsoft.com/office/drawing/2014/main" id="{2478E6BE-B708-A34D-86BD-B93BA891FBB8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29</a:t>
            </a:fld>
            <a:endParaRPr lang="en-US" altLang="zh-CN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灯片编号占位符 5">
            <a:extLst>
              <a:ext uri="{FF2B5EF4-FFF2-40B4-BE49-F238E27FC236}">
                <a16:creationId xmlns:a16="http://schemas.microsoft.com/office/drawing/2014/main" id="{657CF1B2-040A-6D4B-BCAB-BEB1AE311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8E1DBAB-2F21-F340-8AF0-942E95E2AAD5}" type="slidenum">
              <a:rPr lang="en-US" altLang="zh-CN" sz="1400" smtClean="0"/>
              <a:pPr>
                <a:spcBef>
                  <a:spcPct val="0"/>
                </a:spcBef>
                <a:buFontTx/>
                <a:buNone/>
              </a:pPr>
              <a:t>3</a:t>
            </a:fld>
            <a:endParaRPr lang="en-US" altLang="zh-CN" sz="1400"/>
          </a:p>
        </p:txBody>
      </p:sp>
      <p:sp>
        <p:nvSpPr>
          <p:cNvPr id="19458" name="Rectangle 2">
            <a:extLst>
              <a:ext uri="{FF2B5EF4-FFF2-40B4-BE49-F238E27FC236}">
                <a16:creationId xmlns:a16="http://schemas.microsoft.com/office/drawing/2014/main" id="{CD13AADB-E204-6249-B640-AB433BDC930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42913" y="438150"/>
            <a:ext cx="8243887" cy="1314450"/>
          </a:xfrm>
        </p:spPr>
        <p:txBody>
          <a:bodyPr/>
          <a:lstStyle/>
          <a:p>
            <a:r>
              <a:rPr lang="en-US" altLang="zh-CN"/>
              <a:t>Chapter 9  Sinusoids and Phasors </a:t>
            </a:r>
            <a:r>
              <a:rPr lang="zh-CN" altLang="en-US" sz="4000"/>
              <a:t>正弦交流电、相量</a:t>
            </a:r>
            <a:endParaRPr lang="en-US" altLang="zh-CN" sz="4000"/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5F7FEC51-737F-8C4E-9907-C3D366FC872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2057400"/>
            <a:ext cx="8229600" cy="4324350"/>
          </a:xfrm>
        </p:spPr>
        <p:txBody>
          <a:bodyPr/>
          <a:lstStyle/>
          <a:p>
            <a:pPr marL="746125" indent="-746125">
              <a:lnSpc>
                <a:spcPct val="80000"/>
              </a:lnSpc>
              <a:buFontTx/>
              <a:buNone/>
            </a:pPr>
            <a:r>
              <a:rPr lang="en-US" altLang="zh-CN" sz="2800">
                <a:latin typeface="Times New Roman" panose="02020603050405020304" pitchFamily="18" charset="0"/>
                <a:cs typeface="Times New Roman" panose="02020603050405020304" pitchFamily="18" charset="0"/>
              </a:rPr>
              <a:t>9.1	Motivation </a:t>
            </a:r>
          </a:p>
          <a:p>
            <a:pPr marL="746125" indent="-746125">
              <a:lnSpc>
                <a:spcPct val="80000"/>
              </a:lnSpc>
              <a:buFontTx/>
              <a:buNone/>
            </a:pPr>
            <a:r>
              <a:rPr lang="en-US" altLang="zh-CN" sz="2800">
                <a:latin typeface="Times New Roman" panose="02020603050405020304" pitchFamily="18" charset="0"/>
                <a:cs typeface="Times New Roman" panose="02020603050405020304" pitchFamily="18" charset="0"/>
              </a:rPr>
              <a:t>9.2	Sinusoids’ features </a:t>
            </a:r>
            <a:r>
              <a:rPr lang="zh-CN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正弦交流电的特性</a:t>
            </a:r>
            <a:endParaRPr lang="en-US" altLang="zh-CN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6125" indent="-746125">
              <a:lnSpc>
                <a:spcPct val="80000"/>
              </a:lnSpc>
              <a:buFontTx/>
              <a:buNone/>
            </a:pPr>
            <a:r>
              <a:rPr lang="en-US" altLang="zh-CN" sz="2800">
                <a:latin typeface="Times New Roman" panose="02020603050405020304" pitchFamily="18" charset="0"/>
                <a:cs typeface="Times New Roman" panose="02020603050405020304" pitchFamily="18" charset="0"/>
              </a:rPr>
              <a:t>9.3	Phasors </a:t>
            </a:r>
            <a:r>
              <a:rPr lang="zh-CN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相量</a:t>
            </a:r>
            <a:endParaRPr lang="en-US" altLang="zh-CN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6125" indent="-746125">
              <a:lnSpc>
                <a:spcPct val="80000"/>
              </a:lnSpc>
              <a:buFontTx/>
              <a:buNone/>
            </a:pPr>
            <a:r>
              <a:rPr lang="en-US" altLang="zh-CN" sz="2800">
                <a:latin typeface="Times New Roman" panose="02020603050405020304" pitchFamily="18" charset="0"/>
                <a:cs typeface="Times New Roman" panose="02020603050405020304" pitchFamily="18" charset="0"/>
              </a:rPr>
              <a:t>9.4	Phasor relationships for circuit elements </a:t>
            </a:r>
            <a:r>
              <a:rPr lang="zh-CN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电路元件基本物理量的相量描述</a:t>
            </a:r>
            <a:endParaRPr lang="en-US" altLang="zh-CN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6125" indent="-746125">
              <a:lnSpc>
                <a:spcPct val="80000"/>
              </a:lnSpc>
              <a:buFontTx/>
              <a:buNone/>
            </a:pPr>
            <a:r>
              <a:rPr lang="en-US" altLang="zh-CN" sz="2800">
                <a:latin typeface="Times New Roman" panose="02020603050405020304" pitchFamily="18" charset="0"/>
                <a:cs typeface="Times New Roman" panose="02020603050405020304" pitchFamily="18" charset="0"/>
              </a:rPr>
              <a:t>9.5	Impedance and admittance </a:t>
            </a:r>
            <a:r>
              <a:rPr lang="zh-CN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阻抗和导纳</a:t>
            </a:r>
            <a:endParaRPr lang="en-US" altLang="zh-CN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6125" indent="-746125">
              <a:lnSpc>
                <a:spcPct val="80000"/>
              </a:lnSpc>
              <a:buFontTx/>
              <a:buNone/>
            </a:pPr>
            <a:r>
              <a:rPr lang="en-US" altLang="zh-CN" sz="2800">
                <a:latin typeface="Times New Roman" panose="02020603050405020304" pitchFamily="18" charset="0"/>
                <a:cs typeface="Times New Roman" panose="02020603050405020304" pitchFamily="18" charset="0"/>
              </a:rPr>
              <a:t>9.6	Kirchhoff’s laws in the frequency domain </a:t>
            </a:r>
            <a:r>
              <a:rPr lang="zh-CN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基尔霍夫定理的相量形式</a:t>
            </a:r>
            <a:endParaRPr lang="en-US" altLang="zh-CN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6125" indent="-746125">
              <a:lnSpc>
                <a:spcPct val="80000"/>
              </a:lnSpc>
              <a:buFontTx/>
              <a:buNone/>
            </a:pPr>
            <a:r>
              <a:rPr lang="en-US" altLang="zh-CN" sz="2800">
                <a:latin typeface="Times New Roman" panose="02020603050405020304" pitchFamily="18" charset="0"/>
                <a:cs typeface="Times New Roman" panose="02020603050405020304" pitchFamily="18" charset="0"/>
              </a:rPr>
              <a:t>9.7	Impedance combinations </a:t>
            </a:r>
            <a:r>
              <a:rPr lang="zh-CN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阻抗混合</a:t>
            </a:r>
            <a:endParaRPr lang="en-US" altLang="zh-CN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灯片编号占位符 1">
            <a:extLst>
              <a:ext uri="{FF2B5EF4-FFF2-40B4-BE49-F238E27FC236}">
                <a16:creationId xmlns:a16="http://schemas.microsoft.com/office/drawing/2014/main" id="{542CB0AE-1E19-984F-B954-A78BC2003DD5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</a:t>
            </a:fld>
            <a:endParaRPr lang="en-US" altLang="zh-CN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>
            <a:extLst>
              <a:ext uri="{FF2B5EF4-FFF2-40B4-BE49-F238E27FC236}">
                <a16:creationId xmlns:a16="http://schemas.microsoft.com/office/drawing/2014/main" id="{32A1416E-4C02-AC4C-BF7A-AFD93954360B}"/>
              </a:ext>
            </a:extLst>
          </p:cNvPr>
          <p:cNvSpPr>
            <a:spLocks noGrp="1" noChangeArrowheads="1"/>
          </p:cNvSpPr>
          <p:nvPr>
            <p:ph type="title" sz="quarter"/>
          </p:nvPr>
        </p:nvSpPr>
        <p:spPr>
          <a:xfrm>
            <a:off x="0" y="103188"/>
            <a:ext cx="9144000" cy="1314450"/>
          </a:xfrm>
          <a:noFill/>
        </p:spPr>
        <p:txBody>
          <a:bodyPr lIns="0" rIns="0"/>
          <a:lstStyle/>
          <a:p>
            <a:r>
              <a:rPr lang="en-US" altLang="zh-CN" sz="4000"/>
              <a:t>9.5 Impedance and Admittance</a:t>
            </a:r>
          </a:p>
        </p:txBody>
      </p:sp>
      <p:pic>
        <p:nvPicPr>
          <p:cNvPr id="60419" name="Picture 63" descr="09-015">
            <a:extLst>
              <a:ext uri="{FF2B5EF4-FFF2-40B4-BE49-F238E27FC236}">
                <a16:creationId xmlns:a16="http://schemas.microsoft.com/office/drawing/2014/main" id="{0553FB80-DA0E-464A-B2CC-C131B667B03B}"/>
              </a:ext>
            </a:extLst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52600" y="1752600"/>
            <a:ext cx="3990975" cy="4495800"/>
          </a:xfrm>
          <a:noFill/>
        </p:spPr>
      </p:pic>
      <p:graphicFrame>
        <p:nvGraphicFramePr>
          <p:cNvPr id="60420" name="Object 65">
            <a:extLst>
              <a:ext uri="{FF2B5EF4-FFF2-40B4-BE49-F238E27FC236}">
                <a16:creationId xmlns:a16="http://schemas.microsoft.com/office/drawing/2014/main" id="{CD9C6304-11FB-CB42-955E-5834D5A22608}"/>
              </a:ext>
            </a:extLst>
          </p:cNvPr>
          <p:cNvGraphicFramePr>
            <a:graphicFrameLocks noGrp="1" noChangeAspect="1"/>
          </p:cNvGraphicFramePr>
          <p:nvPr>
            <p:ph sz="quarter" idx="2"/>
          </p:nvPr>
        </p:nvGraphicFramePr>
        <p:xfrm>
          <a:off x="1600200" y="2616200"/>
          <a:ext cx="1241425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3462000" imgH="4686300" progId="Equation.3">
                  <p:embed/>
                </p:oleObj>
              </mc:Choice>
              <mc:Fallback>
                <p:oleObj name="Equation" r:id="rId4" imgW="13462000" imgH="4686300" progId="Equation.3">
                  <p:embed/>
                  <p:pic>
                    <p:nvPicPr>
                      <p:cNvPr id="0" name="Object 6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2616200"/>
                        <a:ext cx="1241425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21" name="Object 67">
            <a:extLst>
              <a:ext uri="{FF2B5EF4-FFF2-40B4-BE49-F238E27FC236}">
                <a16:creationId xmlns:a16="http://schemas.microsoft.com/office/drawing/2014/main" id="{FE4F5096-406D-124E-B5B6-1542C2A7D89C}"/>
              </a:ext>
            </a:extLst>
          </p:cNvPr>
          <p:cNvGraphicFramePr>
            <a:graphicFrameLocks noGrp="1" noChangeAspect="1"/>
          </p:cNvGraphicFramePr>
          <p:nvPr>
            <p:ph sz="quarter" idx="3"/>
          </p:nvPr>
        </p:nvGraphicFramePr>
        <p:xfrm>
          <a:off x="1600200" y="4868863"/>
          <a:ext cx="1143000" cy="769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4338300" imgH="9652000" progId="Equation.3">
                  <p:embed/>
                </p:oleObj>
              </mc:Choice>
              <mc:Fallback>
                <p:oleObj name="Equation" r:id="rId6" imgW="14338300" imgH="9652000" progId="Equation.3">
                  <p:embed/>
                  <p:pic>
                    <p:nvPicPr>
                      <p:cNvPr id="0" name="Object 6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4868863"/>
                        <a:ext cx="1143000" cy="769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422" name="Rectangle 3">
            <a:extLst>
              <a:ext uri="{FF2B5EF4-FFF2-40B4-BE49-F238E27FC236}">
                <a16:creationId xmlns:a16="http://schemas.microsoft.com/office/drawing/2014/main" id="{D276EF4E-C91A-C84F-BDE6-C917A03770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60423" name="Rectangle 4">
            <a:extLst>
              <a:ext uri="{FF2B5EF4-FFF2-40B4-BE49-F238E27FC236}">
                <a16:creationId xmlns:a16="http://schemas.microsoft.com/office/drawing/2014/main" id="{F585C272-299D-8540-9CD0-623727358C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813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60424" name="Rectangle 5">
            <a:extLst>
              <a:ext uri="{FF2B5EF4-FFF2-40B4-BE49-F238E27FC236}">
                <a16:creationId xmlns:a16="http://schemas.microsoft.com/office/drawing/2014/main" id="{D7B28360-E603-DC4D-AFD7-7AF8A19B3E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385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60425" name="Rectangle 6">
            <a:extLst>
              <a:ext uri="{FF2B5EF4-FFF2-40B4-BE49-F238E27FC236}">
                <a16:creationId xmlns:a16="http://schemas.microsoft.com/office/drawing/2014/main" id="{C976B518-E851-BD44-9E91-6C44A8D362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385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60426" name="Rectangle 8">
            <a:extLst>
              <a:ext uri="{FF2B5EF4-FFF2-40B4-BE49-F238E27FC236}">
                <a16:creationId xmlns:a16="http://schemas.microsoft.com/office/drawing/2014/main" id="{8995CFAA-9EEB-244A-9B36-72A6BA5C96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385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60427" name="Rectangle 9">
            <a:extLst>
              <a:ext uri="{FF2B5EF4-FFF2-40B4-BE49-F238E27FC236}">
                <a16:creationId xmlns:a16="http://schemas.microsoft.com/office/drawing/2014/main" id="{DE0FDFFF-E9B0-384D-ACF3-B5277E60B5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099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60428" name="Rectangle 10">
            <a:extLst>
              <a:ext uri="{FF2B5EF4-FFF2-40B4-BE49-F238E27FC236}">
                <a16:creationId xmlns:a16="http://schemas.microsoft.com/office/drawing/2014/main" id="{B17B11E1-BD00-F040-B47B-F75FE2EBF6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24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60429" name="Rectangle 11">
            <a:extLst>
              <a:ext uri="{FF2B5EF4-FFF2-40B4-BE49-F238E27FC236}">
                <a16:creationId xmlns:a16="http://schemas.microsoft.com/office/drawing/2014/main" id="{65B6DF97-3B28-A94C-A731-16FAE6FBDA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527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60430" name="Rectangle 12">
            <a:extLst>
              <a:ext uri="{FF2B5EF4-FFF2-40B4-BE49-F238E27FC236}">
                <a16:creationId xmlns:a16="http://schemas.microsoft.com/office/drawing/2014/main" id="{FED7CC05-BF55-6B4C-9020-E009631321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60431" name="Rectangle 13">
            <a:extLst>
              <a:ext uri="{FF2B5EF4-FFF2-40B4-BE49-F238E27FC236}">
                <a16:creationId xmlns:a16="http://schemas.microsoft.com/office/drawing/2014/main" id="{09F00B4E-A00F-354F-A3FF-876AB6968D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051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60432" name="Rectangle 14">
            <a:extLst>
              <a:ext uri="{FF2B5EF4-FFF2-40B4-BE49-F238E27FC236}">
                <a16:creationId xmlns:a16="http://schemas.microsoft.com/office/drawing/2014/main" id="{984E8553-AA9B-C14E-BA29-2CDEFD86B2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051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60433" name="Rectangle 15">
            <a:extLst>
              <a:ext uri="{FF2B5EF4-FFF2-40B4-BE49-F238E27FC236}">
                <a16:creationId xmlns:a16="http://schemas.microsoft.com/office/drawing/2014/main" id="{567F7655-7C9B-454E-A635-FC311DF74A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051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60434" name="Rectangle 16">
            <a:extLst>
              <a:ext uri="{FF2B5EF4-FFF2-40B4-BE49-F238E27FC236}">
                <a16:creationId xmlns:a16="http://schemas.microsoft.com/office/drawing/2014/main" id="{3E4FACC6-4BAE-0541-84B5-69E114C714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60435" name="Rectangle 17">
            <a:extLst>
              <a:ext uri="{FF2B5EF4-FFF2-40B4-BE49-F238E27FC236}">
                <a16:creationId xmlns:a16="http://schemas.microsoft.com/office/drawing/2014/main" id="{0A131449-2E8E-3E42-AFE3-BE9F00060A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60436" name="Rectangle 18">
            <a:extLst>
              <a:ext uri="{FF2B5EF4-FFF2-40B4-BE49-F238E27FC236}">
                <a16:creationId xmlns:a16="http://schemas.microsoft.com/office/drawing/2014/main" id="{DE2F3E3B-7E4B-714F-99D7-6B3E9DAF12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24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60437" name="Rectangle 19">
            <a:extLst>
              <a:ext uri="{FF2B5EF4-FFF2-40B4-BE49-F238E27FC236}">
                <a16:creationId xmlns:a16="http://schemas.microsoft.com/office/drawing/2014/main" id="{12F999EC-305A-7548-ADF1-32D9AA300E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4500" y="2286000"/>
            <a:ext cx="1905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60438" name="Rectangle 20">
            <a:extLst>
              <a:ext uri="{FF2B5EF4-FFF2-40B4-BE49-F238E27FC236}">
                <a16:creationId xmlns:a16="http://schemas.microsoft.com/office/drawing/2014/main" id="{EAE2B69C-3D4E-6245-A46A-7DCA06EE0A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4500" y="2286000"/>
            <a:ext cx="1905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60439" name="Rectangle 21">
            <a:extLst>
              <a:ext uri="{FF2B5EF4-FFF2-40B4-BE49-F238E27FC236}">
                <a16:creationId xmlns:a16="http://schemas.microsoft.com/office/drawing/2014/main" id="{CE3CF017-30A4-AF47-B852-628955FBC0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4500" y="2286000"/>
            <a:ext cx="1905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60440" name="Rectangle 22">
            <a:extLst>
              <a:ext uri="{FF2B5EF4-FFF2-40B4-BE49-F238E27FC236}">
                <a16:creationId xmlns:a16="http://schemas.microsoft.com/office/drawing/2014/main" id="{62E10EC2-C04D-C040-85DD-AD0CCC4AF5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4500" y="2286000"/>
            <a:ext cx="1905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60441" name="Rectangle 23">
            <a:extLst>
              <a:ext uri="{FF2B5EF4-FFF2-40B4-BE49-F238E27FC236}">
                <a16:creationId xmlns:a16="http://schemas.microsoft.com/office/drawing/2014/main" id="{3A20CBD5-8661-CD4C-81A9-CC0629ECC0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4500" y="2286000"/>
            <a:ext cx="1905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60442" name="Rectangle 24">
            <a:extLst>
              <a:ext uri="{FF2B5EF4-FFF2-40B4-BE49-F238E27FC236}">
                <a16:creationId xmlns:a16="http://schemas.microsoft.com/office/drawing/2014/main" id="{512F1B82-2A21-0148-93C8-65D0389F1C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4500" y="2286000"/>
            <a:ext cx="1905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60443" name="Rectangle 25">
            <a:extLst>
              <a:ext uri="{FF2B5EF4-FFF2-40B4-BE49-F238E27FC236}">
                <a16:creationId xmlns:a16="http://schemas.microsoft.com/office/drawing/2014/main" id="{9AFEF399-3F1D-B840-84F0-D7CC4D6EF6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60444" name="Rectangle 27">
            <a:extLst>
              <a:ext uri="{FF2B5EF4-FFF2-40B4-BE49-F238E27FC236}">
                <a16:creationId xmlns:a16="http://schemas.microsoft.com/office/drawing/2014/main" id="{E000E7BD-DE27-094C-B7C4-88D5D6B270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4500" y="2286000"/>
            <a:ext cx="1905000" cy="0"/>
          </a:xfrm>
          <a:prstGeom prst="rect">
            <a:avLst/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60445" name="Rectangle 28">
            <a:extLst>
              <a:ext uri="{FF2B5EF4-FFF2-40B4-BE49-F238E27FC236}">
                <a16:creationId xmlns:a16="http://schemas.microsoft.com/office/drawing/2014/main" id="{CA883E50-7820-CD40-9FD7-47DE10A48D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4500" y="2286000"/>
            <a:ext cx="1905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60446" name="Rectangle 30">
            <a:extLst>
              <a:ext uri="{FF2B5EF4-FFF2-40B4-BE49-F238E27FC236}">
                <a16:creationId xmlns:a16="http://schemas.microsoft.com/office/drawing/2014/main" id="{6AB3D8D6-C430-7045-AEB7-B83ACAEEFE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4500" y="2286000"/>
            <a:ext cx="1905000" cy="0"/>
          </a:xfrm>
          <a:prstGeom prst="rect">
            <a:avLst/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60447" name="Rectangle 31">
            <a:extLst>
              <a:ext uri="{FF2B5EF4-FFF2-40B4-BE49-F238E27FC236}">
                <a16:creationId xmlns:a16="http://schemas.microsoft.com/office/drawing/2014/main" id="{EC275677-F20D-5146-B2D1-51FA471D9E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4500" y="2286000"/>
            <a:ext cx="1905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60448" name="Rectangle 33">
            <a:extLst>
              <a:ext uri="{FF2B5EF4-FFF2-40B4-BE49-F238E27FC236}">
                <a16:creationId xmlns:a16="http://schemas.microsoft.com/office/drawing/2014/main" id="{4FB6509F-3445-FE41-9656-28768122A2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4500" y="2286000"/>
            <a:ext cx="1905000" cy="0"/>
          </a:xfrm>
          <a:prstGeom prst="rect">
            <a:avLst/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60449" name="Rectangle 34">
            <a:extLst>
              <a:ext uri="{FF2B5EF4-FFF2-40B4-BE49-F238E27FC236}">
                <a16:creationId xmlns:a16="http://schemas.microsoft.com/office/drawing/2014/main" id="{B72B490D-B173-5947-87E1-A1B32F0563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4500" y="2286000"/>
            <a:ext cx="1905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graphicFrame>
        <p:nvGraphicFramePr>
          <p:cNvPr id="60450" name="Object 71">
            <a:extLst>
              <a:ext uri="{FF2B5EF4-FFF2-40B4-BE49-F238E27FC236}">
                <a16:creationId xmlns:a16="http://schemas.microsoft.com/office/drawing/2014/main" id="{0E3DFDA8-291C-0641-BB33-2CC36E2AF107}"/>
              </a:ext>
            </a:extLst>
          </p:cNvPr>
          <p:cNvGraphicFramePr>
            <a:graphicFrameLocks noGrp="1" noChangeAspect="1"/>
          </p:cNvGraphicFramePr>
          <p:nvPr>
            <p:ph sz="quarter" idx="4"/>
          </p:nvPr>
        </p:nvGraphicFramePr>
        <p:xfrm>
          <a:off x="6248400" y="1658938"/>
          <a:ext cx="2363788" cy="1617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22237700" imgH="15214600" progId="Equation.3">
                  <p:embed/>
                </p:oleObj>
              </mc:Choice>
              <mc:Fallback>
                <p:oleObj name="Equation" r:id="rId8" imgW="22237700" imgH="15214600" progId="Equation.3">
                  <p:embed/>
                  <p:pic>
                    <p:nvPicPr>
                      <p:cNvPr id="0" name="Object 7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8400" y="1658938"/>
                        <a:ext cx="2363788" cy="16176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51" name="Object 73">
            <a:extLst>
              <a:ext uri="{FF2B5EF4-FFF2-40B4-BE49-F238E27FC236}">
                <a16:creationId xmlns:a16="http://schemas.microsoft.com/office/drawing/2014/main" id="{2C73B190-BC98-4142-984C-94488962F27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265863" y="4019550"/>
          <a:ext cx="2116137" cy="1619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9900900" imgH="15214600" progId="Equation.3">
                  <p:embed/>
                </p:oleObj>
              </mc:Choice>
              <mc:Fallback>
                <p:oleObj name="Equation" r:id="rId10" imgW="19900900" imgH="15214600" progId="Equation.3">
                  <p:embed/>
                  <p:pic>
                    <p:nvPicPr>
                      <p:cNvPr id="0" name="Object 7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65863" y="4019550"/>
                        <a:ext cx="2116137" cy="1619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灯片编号占位符 1">
            <a:extLst>
              <a:ext uri="{FF2B5EF4-FFF2-40B4-BE49-F238E27FC236}">
                <a16:creationId xmlns:a16="http://schemas.microsoft.com/office/drawing/2014/main" id="{3B698DA2-5EDA-174E-9CB3-02E4F9EBCE54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30</a:t>
            </a:fld>
            <a:endParaRPr lang="en-US" altLang="zh-CN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5" name="图片 6">
            <a:extLst>
              <a:ext uri="{FF2B5EF4-FFF2-40B4-BE49-F238E27FC236}">
                <a16:creationId xmlns:a16="http://schemas.microsoft.com/office/drawing/2014/main" id="{B63768D9-FDDD-2940-A133-F2A734D116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50800"/>
            <a:ext cx="8991600" cy="675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66" name="文本框 7">
            <a:extLst>
              <a:ext uri="{FF2B5EF4-FFF2-40B4-BE49-F238E27FC236}">
                <a16:creationId xmlns:a16="http://schemas.microsoft.com/office/drawing/2014/main" id="{D8080903-9A75-C24B-864A-C80B52AA27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2781300"/>
            <a:ext cx="3024188" cy="150812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 b="1"/>
              <a:t>电路的相量分析：</a:t>
            </a:r>
            <a:endParaRPr lang="en-US" altLang="zh-CN" sz="2000" b="1"/>
          </a:p>
          <a:p>
            <a:pPr>
              <a:spcBef>
                <a:spcPct val="0"/>
              </a:spcBef>
              <a:buFontTx/>
              <a:buNone/>
            </a:pPr>
            <a:r>
              <a:rPr lang="zh-CN" altLang="en-US" sz="1800"/>
              <a:t>① 时域信号</a:t>
            </a:r>
            <a:r>
              <a:rPr lang="en-US" altLang="zh-CN" sz="1800">
                <a:sym typeface="Wingdings" pitchFamily="2" charset="2"/>
              </a:rPr>
              <a:t></a:t>
            </a:r>
            <a:r>
              <a:rPr lang="zh-CN" altLang="en-US" sz="1800">
                <a:sym typeface="Wingdings" pitchFamily="2" charset="2"/>
              </a:rPr>
              <a:t>相量信号；</a:t>
            </a:r>
            <a:endParaRPr lang="en-US" altLang="zh-CN" sz="1800">
              <a:sym typeface="Wingdings" pitchFamily="2" charset="2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zh-CN" altLang="en-US" sz="1800">
                <a:sym typeface="Wingdings" pitchFamily="2" charset="2"/>
              </a:rPr>
              <a:t>② 电路元件用阻抗或导纳表达，计算复电流、复电压；</a:t>
            </a:r>
            <a:endParaRPr lang="en-US" altLang="zh-CN" sz="1800">
              <a:sym typeface="Wingdings" pitchFamily="2" charset="2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zh-CN" altLang="en-US" sz="1800">
                <a:sym typeface="Wingdings" pitchFamily="2" charset="2"/>
              </a:rPr>
              <a:t>③ 相量信号</a:t>
            </a:r>
            <a:r>
              <a:rPr lang="en-US" altLang="zh-CN" sz="1800">
                <a:sym typeface="Wingdings" pitchFamily="2" charset="2"/>
              </a:rPr>
              <a:t></a:t>
            </a:r>
            <a:r>
              <a:rPr lang="zh-CN" altLang="en-US" sz="1800">
                <a:sym typeface="Wingdings" pitchFamily="2" charset="2"/>
              </a:rPr>
              <a:t>时域信号</a:t>
            </a:r>
            <a:endParaRPr lang="zh-CN" altLang="en-US" sz="1800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7E2CD406-9B46-2946-94B0-239800FC976B}"/>
              </a:ext>
            </a:extLst>
          </p:cNvPr>
          <p:cNvSpPr txBox="1"/>
          <p:nvPr/>
        </p:nvSpPr>
        <p:spPr>
          <a:xfrm>
            <a:off x="5902575" y="6021288"/>
            <a:ext cx="30444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容性负载都是电流</a:t>
            </a:r>
            <a:r>
              <a:rPr kumimoji="1" lang="en-US" altLang="zh-CN" dirty="0">
                <a:solidFill>
                  <a:srgbClr val="0432FF"/>
                </a:solidFill>
              </a:rPr>
              <a:t>leads</a:t>
            </a:r>
            <a:r>
              <a:rPr kumimoji="1" lang="zh-CN" altLang="en-US" dirty="0">
                <a:solidFill>
                  <a:srgbClr val="0432FF"/>
                </a:solidFill>
              </a:rPr>
              <a:t>电压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3">
            <a:extLst>
              <a:ext uri="{FF2B5EF4-FFF2-40B4-BE49-F238E27FC236}">
                <a16:creationId xmlns:a16="http://schemas.microsoft.com/office/drawing/2014/main" id="{28D59F9B-2FEA-8148-8226-52A19F250C8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03188"/>
            <a:ext cx="9220200" cy="1314450"/>
          </a:xfrm>
          <a:solidFill>
            <a:schemeClr val="bg1"/>
          </a:solidFill>
        </p:spPr>
        <p:txBody>
          <a:bodyPr lIns="0" rIns="0"/>
          <a:lstStyle/>
          <a:p>
            <a:r>
              <a:rPr lang="en-US" altLang="zh-CN" sz="4000"/>
              <a:t>9.5 </a:t>
            </a:r>
            <a:r>
              <a:rPr lang="zh-CN" altLang="en-US" sz="4000"/>
              <a:t>频域（相量域）的基尔霍夫定律</a:t>
            </a:r>
            <a:endParaRPr lang="en-US" altLang="zh-CN" sz="4000"/>
          </a:p>
        </p:txBody>
      </p:sp>
      <p:sp>
        <p:nvSpPr>
          <p:cNvPr id="63491" name="Text Box 4">
            <a:extLst>
              <a:ext uri="{FF2B5EF4-FFF2-40B4-BE49-F238E27FC236}">
                <a16:creationId xmlns:a16="http://schemas.microsoft.com/office/drawing/2014/main" id="{654BF78C-DE42-D34B-BD5F-7767C358E4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828800"/>
            <a:ext cx="7772400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5873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515938" indent="-457200" eaLnBrk="1" hangingPunct="1">
              <a:spcBef>
                <a:spcPct val="50000"/>
              </a:spcBef>
            </a:pPr>
            <a:r>
              <a:rPr lang="zh-CN" altLang="en-US" sz="2400" dirty="0"/>
              <a:t>将电路中的元件（</a:t>
            </a:r>
            <a:r>
              <a:rPr lang="en-US" altLang="zh-CN" sz="2400" dirty="0"/>
              <a:t>R</a:t>
            </a:r>
            <a:r>
              <a:rPr lang="zh-CN" altLang="en-US" sz="2400" dirty="0"/>
              <a:t>、</a:t>
            </a:r>
            <a:r>
              <a:rPr lang="en-US" altLang="zh-CN" sz="2400" dirty="0"/>
              <a:t>L</a:t>
            </a:r>
            <a:r>
              <a:rPr lang="zh-CN" altLang="en-US" sz="2400" dirty="0"/>
              <a:t>、</a:t>
            </a:r>
            <a:r>
              <a:rPr lang="en-US" altLang="zh-CN" sz="2400" dirty="0"/>
              <a:t>C</a:t>
            </a:r>
            <a:r>
              <a:rPr lang="zh-CN" altLang="en-US" sz="2400" dirty="0"/>
              <a:t>、电源）用相量表述后，我们就可以对电路在相量域中进行分析了</a:t>
            </a:r>
            <a:endParaRPr lang="en-US" altLang="zh-CN" sz="2400" dirty="0"/>
          </a:p>
          <a:p>
            <a:pPr marL="515938" indent="-457200" eaLnBrk="1" hangingPunct="1">
              <a:spcBef>
                <a:spcPct val="50000"/>
              </a:spcBef>
            </a:pPr>
            <a:endParaRPr lang="en-US" altLang="zh-CN" sz="2400" dirty="0"/>
          </a:p>
          <a:p>
            <a:pPr marL="515938" indent="-457200" eaLnBrk="1" hangingPunct="1">
              <a:spcBef>
                <a:spcPct val="50000"/>
              </a:spcBef>
            </a:pPr>
            <a:r>
              <a:rPr lang="en-US" altLang="zh-CN" sz="2400" dirty="0"/>
              <a:t>KCL</a:t>
            </a:r>
            <a:r>
              <a:rPr lang="zh-CN" altLang="en-US" sz="2400" dirty="0"/>
              <a:t>、</a:t>
            </a:r>
            <a:r>
              <a:rPr lang="en-US" altLang="zh-CN" sz="2400" dirty="0"/>
              <a:t>KVL</a:t>
            </a:r>
            <a:r>
              <a:rPr lang="zh-CN" altLang="en-US" sz="2400" dirty="0"/>
              <a:t>定律，以及其他的电路定理，在相量域中也同样适用</a:t>
            </a:r>
            <a:endParaRPr lang="en-US" altLang="zh-CN" sz="2400" dirty="0"/>
          </a:p>
        </p:txBody>
      </p:sp>
      <p:sp>
        <p:nvSpPr>
          <p:cNvPr id="6" name="灯片编号占位符 1">
            <a:extLst>
              <a:ext uri="{FF2B5EF4-FFF2-40B4-BE49-F238E27FC236}">
                <a16:creationId xmlns:a16="http://schemas.microsoft.com/office/drawing/2014/main" id="{E39DD096-5BC9-064E-9AF0-8C61D0E1A69D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32</a:t>
            </a:fld>
            <a:endParaRPr lang="en-US" altLang="zh-CN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灯片编号占位符 5">
            <a:extLst>
              <a:ext uri="{FF2B5EF4-FFF2-40B4-BE49-F238E27FC236}">
                <a16:creationId xmlns:a16="http://schemas.microsoft.com/office/drawing/2014/main" id="{E498B9ED-FE71-0247-9612-7E18F9F8E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93D3690-4B87-2748-AFCD-2A30B6AEBA24}" type="slidenum">
              <a:rPr lang="en-US" altLang="zh-CN" sz="1400" smtClean="0"/>
              <a:pPr>
                <a:spcBef>
                  <a:spcPct val="0"/>
                </a:spcBef>
                <a:buFontTx/>
                <a:buNone/>
              </a:pPr>
              <a:t>33</a:t>
            </a:fld>
            <a:endParaRPr lang="en-US" altLang="zh-CN" sz="1400"/>
          </a:p>
        </p:txBody>
      </p:sp>
      <p:sp>
        <p:nvSpPr>
          <p:cNvPr id="65538" name="Rectangle 2">
            <a:extLst>
              <a:ext uri="{FF2B5EF4-FFF2-40B4-BE49-F238E27FC236}">
                <a16:creationId xmlns:a16="http://schemas.microsoft.com/office/drawing/2014/main" id="{F8250034-DAF4-3A4A-9E91-A2162855B2D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4000"/>
              <a:t>9.6 Kirchhoff’s Laws </a:t>
            </a:r>
            <a:br>
              <a:rPr lang="en-US" altLang="zh-CN" sz="4000"/>
            </a:br>
            <a:r>
              <a:rPr lang="en-US" altLang="zh-CN" sz="4000"/>
              <a:t>in the Frequency Domain (1)</a:t>
            </a:r>
          </a:p>
        </p:txBody>
      </p:sp>
      <p:sp>
        <p:nvSpPr>
          <p:cNvPr id="65539" name="Rectangle 3">
            <a:extLst>
              <a:ext uri="{FF2B5EF4-FFF2-40B4-BE49-F238E27FC236}">
                <a16:creationId xmlns:a16="http://schemas.microsoft.com/office/drawing/2014/main" id="{2C459FB0-1005-DB4A-86D4-5C450C8066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65540" name="Rectangle 4">
            <a:extLst>
              <a:ext uri="{FF2B5EF4-FFF2-40B4-BE49-F238E27FC236}">
                <a16:creationId xmlns:a16="http://schemas.microsoft.com/office/drawing/2014/main" id="{E1B52B27-0C74-CB4D-96FE-E9DEE1D3C1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813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65541" name="Rectangle 5">
            <a:extLst>
              <a:ext uri="{FF2B5EF4-FFF2-40B4-BE49-F238E27FC236}">
                <a16:creationId xmlns:a16="http://schemas.microsoft.com/office/drawing/2014/main" id="{CA6C0FC4-026E-6E47-81CE-7FA7C7AF42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385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65542" name="Rectangle 6">
            <a:extLst>
              <a:ext uri="{FF2B5EF4-FFF2-40B4-BE49-F238E27FC236}">
                <a16:creationId xmlns:a16="http://schemas.microsoft.com/office/drawing/2014/main" id="{DA74BD1C-F218-8E45-88C2-FC0CBE9C4D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385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65543" name="Rectangle 7">
            <a:extLst>
              <a:ext uri="{FF2B5EF4-FFF2-40B4-BE49-F238E27FC236}">
                <a16:creationId xmlns:a16="http://schemas.microsoft.com/office/drawing/2014/main" id="{3FE3B173-84C0-A441-95AC-A6969CF864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385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65544" name="Rectangle 8">
            <a:extLst>
              <a:ext uri="{FF2B5EF4-FFF2-40B4-BE49-F238E27FC236}">
                <a16:creationId xmlns:a16="http://schemas.microsoft.com/office/drawing/2014/main" id="{E29C0430-22BC-824C-83CB-E53929C684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099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65545" name="Rectangle 9">
            <a:extLst>
              <a:ext uri="{FF2B5EF4-FFF2-40B4-BE49-F238E27FC236}">
                <a16:creationId xmlns:a16="http://schemas.microsoft.com/office/drawing/2014/main" id="{8F163514-5F7B-584A-B4A8-A08CB586E3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24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65546" name="Rectangle 10">
            <a:extLst>
              <a:ext uri="{FF2B5EF4-FFF2-40B4-BE49-F238E27FC236}">
                <a16:creationId xmlns:a16="http://schemas.microsoft.com/office/drawing/2014/main" id="{2266AA5B-2791-3043-A475-17A11653C2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527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65547" name="Rectangle 11">
            <a:extLst>
              <a:ext uri="{FF2B5EF4-FFF2-40B4-BE49-F238E27FC236}">
                <a16:creationId xmlns:a16="http://schemas.microsoft.com/office/drawing/2014/main" id="{5D8EC7BE-7DE2-C744-8FA6-3491DD711C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65548" name="Rectangle 12">
            <a:extLst>
              <a:ext uri="{FF2B5EF4-FFF2-40B4-BE49-F238E27FC236}">
                <a16:creationId xmlns:a16="http://schemas.microsoft.com/office/drawing/2014/main" id="{E0B7803D-9B68-6E4B-AB13-7E4E773B51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051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65549" name="Rectangle 13">
            <a:extLst>
              <a:ext uri="{FF2B5EF4-FFF2-40B4-BE49-F238E27FC236}">
                <a16:creationId xmlns:a16="http://schemas.microsoft.com/office/drawing/2014/main" id="{0FE1EBB7-3035-D34A-8F19-54B6C3708C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051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65550" name="Rectangle 14">
            <a:extLst>
              <a:ext uri="{FF2B5EF4-FFF2-40B4-BE49-F238E27FC236}">
                <a16:creationId xmlns:a16="http://schemas.microsoft.com/office/drawing/2014/main" id="{C73FDA96-D8BC-9A4C-A963-685831A579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051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65551" name="Rectangle 15">
            <a:extLst>
              <a:ext uri="{FF2B5EF4-FFF2-40B4-BE49-F238E27FC236}">
                <a16:creationId xmlns:a16="http://schemas.microsoft.com/office/drawing/2014/main" id="{B740DEC2-8F1B-0044-8E8C-E204F4C3B4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65552" name="Rectangle 16">
            <a:extLst>
              <a:ext uri="{FF2B5EF4-FFF2-40B4-BE49-F238E27FC236}">
                <a16:creationId xmlns:a16="http://schemas.microsoft.com/office/drawing/2014/main" id="{A2AA552A-73B3-9E46-A06F-D9C399916D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65553" name="Rectangle 17">
            <a:extLst>
              <a:ext uri="{FF2B5EF4-FFF2-40B4-BE49-F238E27FC236}">
                <a16:creationId xmlns:a16="http://schemas.microsoft.com/office/drawing/2014/main" id="{C82EFCE3-D7A7-2243-88DD-FC92BFB4CB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4500" y="2286000"/>
            <a:ext cx="1905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65554" name="Rectangle 18">
            <a:extLst>
              <a:ext uri="{FF2B5EF4-FFF2-40B4-BE49-F238E27FC236}">
                <a16:creationId xmlns:a16="http://schemas.microsoft.com/office/drawing/2014/main" id="{368C309F-B404-FC43-B708-ECFB35C3DE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4500" y="2286000"/>
            <a:ext cx="1905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65555" name="Rectangle 19">
            <a:extLst>
              <a:ext uri="{FF2B5EF4-FFF2-40B4-BE49-F238E27FC236}">
                <a16:creationId xmlns:a16="http://schemas.microsoft.com/office/drawing/2014/main" id="{DFCBBDC6-54D6-3D4B-8B3B-C40C6EE8A2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4500" y="2286000"/>
            <a:ext cx="1905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65556" name="Rectangle 20">
            <a:extLst>
              <a:ext uri="{FF2B5EF4-FFF2-40B4-BE49-F238E27FC236}">
                <a16:creationId xmlns:a16="http://schemas.microsoft.com/office/drawing/2014/main" id="{8BAE93FC-6936-F045-BBCB-4B54A19120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4500" y="2286000"/>
            <a:ext cx="1905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65557" name="Rectangle 21">
            <a:extLst>
              <a:ext uri="{FF2B5EF4-FFF2-40B4-BE49-F238E27FC236}">
                <a16:creationId xmlns:a16="http://schemas.microsoft.com/office/drawing/2014/main" id="{B9D8A534-692C-344E-8E66-6E28A8FC6D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4500" y="2286000"/>
            <a:ext cx="1905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65558" name="Rectangle 22">
            <a:extLst>
              <a:ext uri="{FF2B5EF4-FFF2-40B4-BE49-F238E27FC236}">
                <a16:creationId xmlns:a16="http://schemas.microsoft.com/office/drawing/2014/main" id="{0E4E0C4E-7B10-2643-AEEB-3C7880DCC1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4500" y="2286000"/>
            <a:ext cx="1905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65559" name="Rectangle 23">
            <a:extLst>
              <a:ext uri="{FF2B5EF4-FFF2-40B4-BE49-F238E27FC236}">
                <a16:creationId xmlns:a16="http://schemas.microsoft.com/office/drawing/2014/main" id="{4CA77F47-E172-F844-A33F-E0EB742AD4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65560" name="Rectangle 24">
            <a:extLst>
              <a:ext uri="{FF2B5EF4-FFF2-40B4-BE49-F238E27FC236}">
                <a16:creationId xmlns:a16="http://schemas.microsoft.com/office/drawing/2014/main" id="{A3131F20-CF79-3043-AFDE-EEB62B14FB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4500" y="2286000"/>
            <a:ext cx="1905000" cy="0"/>
          </a:xfrm>
          <a:prstGeom prst="rect">
            <a:avLst/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65561" name="Rectangle 25">
            <a:extLst>
              <a:ext uri="{FF2B5EF4-FFF2-40B4-BE49-F238E27FC236}">
                <a16:creationId xmlns:a16="http://schemas.microsoft.com/office/drawing/2014/main" id="{A78BE82E-1770-3643-BAF4-EDEB635818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4500" y="2286000"/>
            <a:ext cx="1905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65562" name="Rectangle 26">
            <a:extLst>
              <a:ext uri="{FF2B5EF4-FFF2-40B4-BE49-F238E27FC236}">
                <a16:creationId xmlns:a16="http://schemas.microsoft.com/office/drawing/2014/main" id="{476F442C-07FC-CB46-9DAF-3B8F681829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4500" y="2286000"/>
            <a:ext cx="1905000" cy="0"/>
          </a:xfrm>
          <a:prstGeom prst="rect">
            <a:avLst/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65563" name="Rectangle 27">
            <a:extLst>
              <a:ext uri="{FF2B5EF4-FFF2-40B4-BE49-F238E27FC236}">
                <a16:creationId xmlns:a16="http://schemas.microsoft.com/office/drawing/2014/main" id="{F63862A6-446D-DA41-BBD3-D6A4FDF6BF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4500" y="2286000"/>
            <a:ext cx="1905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65564" name="Rectangle 28">
            <a:extLst>
              <a:ext uri="{FF2B5EF4-FFF2-40B4-BE49-F238E27FC236}">
                <a16:creationId xmlns:a16="http://schemas.microsoft.com/office/drawing/2014/main" id="{D44817F2-ACE4-CC4A-91DF-7CC6005C02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4500" y="2286000"/>
            <a:ext cx="1905000" cy="0"/>
          </a:xfrm>
          <a:prstGeom prst="rect">
            <a:avLst/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65565" name="Rectangle 29">
            <a:extLst>
              <a:ext uri="{FF2B5EF4-FFF2-40B4-BE49-F238E27FC236}">
                <a16:creationId xmlns:a16="http://schemas.microsoft.com/office/drawing/2014/main" id="{3C7823F7-19B8-1046-B086-9259E66701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4500" y="2286000"/>
            <a:ext cx="1905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65566" name="Text Box 30">
            <a:extLst>
              <a:ext uri="{FF2B5EF4-FFF2-40B4-BE49-F238E27FC236}">
                <a16:creationId xmlns:a16="http://schemas.microsoft.com/office/drawing/2014/main" id="{1A0C9FA0-9D22-6D4A-8E78-607488153B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3075" y="1651000"/>
            <a:ext cx="8001000" cy="4832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90513" indent="-2905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zh-CN" sz="2800" dirty="0"/>
              <a:t>Both KVL and KCL are hold in the </a:t>
            </a:r>
            <a:r>
              <a:rPr lang="en-US" altLang="zh-CN" sz="2800" u="sng" dirty="0">
                <a:solidFill>
                  <a:srgbClr val="FF3300"/>
                </a:solidFill>
              </a:rPr>
              <a:t>phasor domain</a:t>
            </a:r>
            <a:r>
              <a:rPr lang="en-US" altLang="zh-CN" sz="2800" dirty="0"/>
              <a:t> or more commonly called </a:t>
            </a:r>
            <a:r>
              <a:rPr lang="en-US" altLang="zh-CN" sz="2800" u="sng" dirty="0">
                <a:solidFill>
                  <a:srgbClr val="FF3300"/>
                </a:solidFill>
              </a:rPr>
              <a:t>frequency domain</a:t>
            </a:r>
            <a:r>
              <a:rPr lang="en-US" altLang="zh-CN" sz="2800" dirty="0"/>
              <a:t>. </a:t>
            </a:r>
            <a:r>
              <a:rPr lang="zh-CN" altLang="en-US" sz="2800" b="1" dirty="0">
                <a:solidFill>
                  <a:srgbClr val="00B0F0"/>
                </a:solidFill>
              </a:rPr>
              <a:t>以后，我们会更多地称之为“</a:t>
            </a:r>
            <a:r>
              <a:rPr lang="zh-CN" altLang="en-US" sz="2800" b="1" dirty="0">
                <a:solidFill>
                  <a:srgbClr val="0432FF"/>
                </a:solidFill>
              </a:rPr>
              <a:t>频域</a:t>
            </a:r>
            <a:r>
              <a:rPr lang="zh-CN" altLang="en-US" sz="2800" b="1" dirty="0">
                <a:solidFill>
                  <a:srgbClr val="00B0F0"/>
                </a:solidFill>
              </a:rPr>
              <a:t>”</a:t>
            </a:r>
            <a:endParaRPr lang="en-US" altLang="zh-CN" sz="2800" b="1" dirty="0">
              <a:solidFill>
                <a:srgbClr val="00B0F0"/>
              </a:solidFill>
            </a:endParaRPr>
          </a:p>
          <a:p>
            <a:pPr>
              <a:spcBef>
                <a:spcPct val="0"/>
              </a:spcBef>
            </a:pPr>
            <a:endParaRPr lang="en-US" altLang="zh-CN" sz="2800" dirty="0"/>
          </a:p>
          <a:p>
            <a:pPr>
              <a:spcBef>
                <a:spcPct val="0"/>
              </a:spcBef>
            </a:pPr>
            <a:r>
              <a:rPr lang="en-US" altLang="zh-CN" sz="2800" dirty="0"/>
              <a:t>Moreover, the variables to be handled are </a:t>
            </a:r>
            <a:r>
              <a:rPr lang="en-US" altLang="zh-CN" sz="2800" u="sng" dirty="0">
                <a:solidFill>
                  <a:srgbClr val="FF3300"/>
                </a:solidFill>
              </a:rPr>
              <a:t>phasors</a:t>
            </a:r>
            <a:r>
              <a:rPr lang="en-US" altLang="zh-CN" sz="2800" dirty="0">
                <a:solidFill>
                  <a:srgbClr val="FF3300"/>
                </a:solidFill>
              </a:rPr>
              <a:t>,</a:t>
            </a:r>
            <a:r>
              <a:rPr lang="en-US" altLang="zh-CN" sz="2800" dirty="0"/>
              <a:t> which are </a:t>
            </a:r>
            <a:r>
              <a:rPr lang="en-US" altLang="zh-CN" sz="2800" u="sng" dirty="0">
                <a:solidFill>
                  <a:srgbClr val="FF3300"/>
                </a:solidFill>
              </a:rPr>
              <a:t>complex numbers</a:t>
            </a:r>
            <a:r>
              <a:rPr lang="en-US" altLang="zh-CN" sz="2800" dirty="0">
                <a:solidFill>
                  <a:srgbClr val="FF3300"/>
                </a:solidFill>
              </a:rPr>
              <a:t>. </a:t>
            </a:r>
            <a:r>
              <a:rPr lang="zh-CN" altLang="en-US" sz="2800" b="1" dirty="0">
                <a:solidFill>
                  <a:srgbClr val="00B0F0"/>
                </a:solidFill>
              </a:rPr>
              <a:t>频域中的变量是相量（复数）</a:t>
            </a:r>
            <a:endParaRPr lang="en-US" altLang="zh-CN" sz="2800" b="1" dirty="0">
              <a:solidFill>
                <a:srgbClr val="00B0F0"/>
              </a:solidFill>
            </a:endParaRPr>
          </a:p>
          <a:p>
            <a:pPr>
              <a:spcBef>
                <a:spcPct val="0"/>
              </a:spcBef>
            </a:pPr>
            <a:endParaRPr lang="en-US" altLang="zh-CN" sz="2800" dirty="0"/>
          </a:p>
          <a:p>
            <a:pPr>
              <a:spcBef>
                <a:spcPct val="0"/>
              </a:spcBef>
            </a:pPr>
            <a:r>
              <a:rPr lang="en-US" altLang="zh-CN" sz="2800" dirty="0"/>
              <a:t>All the mathematical operations involved are now in complex domain.</a:t>
            </a:r>
            <a:r>
              <a:rPr lang="zh-CN" altLang="en-US" sz="2800" b="1" dirty="0">
                <a:solidFill>
                  <a:srgbClr val="00B0F0"/>
                </a:solidFill>
              </a:rPr>
              <a:t>所有的数学运算都在复数域中进行</a:t>
            </a:r>
            <a:endParaRPr lang="en-US" altLang="zh-CN" sz="2800" b="1" dirty="0">
              <a:solidFill>
                <a:srgbClr val="00B0F0"/>
              </a:solidFill>
            </a:endParaRPr>
          </a:p>
        </p:txBody>
      </p:sp>
      <p:sp>
        <p:nvSpPr>
          <p:cNvPr id="32" name="灯片编号占位符 1">
            <a:extLst>
              <a:ext uri="{FF2B5EF4-FFF2-40B4-BE49-F238E27FC236}">
                <a16:creationId xmlns:a16="http://schemas.microsoft.com/office/drawing/2014/main" id="{A679FA91-92E7-EB44-A001-7D00EE39641C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33</a:t>
            </a:fld>
            <a:endParaRPr lang="en-US" altLang="zh-CN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灯片编号占位符 5">
            <a:extLst>
              <a:ext uri="{FF2B5EF4-FFF2-40B4-BE49-F238E27FC236}">
                <a16:creationId xmlns:a16="http://schemas.microsoft.com/office/drawing/2014/main" id="{8955728C-87D8-CA49-A512-22E3E98F17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BE59CF1-B83A-5C4D-9B87-2324D9B9ECC2}" type="slidenum">
              <a:rPr lang="en-US" altLang="zh-CN" sz="1400" smtClean="0"/>
              <a:pPr>
                <a:spcBef>
                  <a:spcPct val="0"/>
                </a:spcBef>
                <a:buFontTx/>
                <a:buNone/>
              </a:pPr>
              <a:t>34</a:t>
            </a:fld>
            <a:endParaRPr lang="en-US" altLang="zh-CN" sz="1400"/>
          </a:p>
        </p:txBody>
      </p:sp>
      <p:sp>
        <p:nvSpPr>
          <p:cNvPr id="67586" name="Rectangle 2">
            <a:extLst>
              <a:ext uri="{FF2B5EF4-FFF2-40B4-BE49-F238E27FC236}">
                <a16:creationId xmlns:a16="http://schemas.microsoft.com/office/drawing/2014/main" id="{FB578BE6-AEEC-E644-85D5-60BBFBE6D0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103188"/>
            <a:ext cx="8763000" cy="1314450"/>
          </a:xfrm>
        </p:spPr>
        <p:txBody>
          <a:bodyPr/>
          <a:lstStyle/>
          <a:p>
            <a:r>
              <a:rPr lang="en-US" altLang="zh-CN" sz="4000"/>
              <a:t>9.7 Impedance Combinations (1)</a:t>
            </a:r>
          </a:p>
        </p:txBody>
      </p:sp>
      <p:sp>
        <p:nvSpPr>
          <p:cNvPr id="67587" name="Rectangle 3">
            <a:extLst>
              <a:ext uri="{FF2B5EF4-FFF2-40B4-BE49-F238E27FC236}">
                <a16:creationId xmlns:a16="http://schemas.microsoft.com/office/drawing/2014/main" id="{CA3DE19D-EF9F-DB43-AE39-8A0DE9A63C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67588" name="Rectangle 4">
            <a:extLst>
              <a:ext uri="{FF2B5EF4-FFF2-40B4-BE49-F238E27FC236}">
                <a16:creationId xmlns:a16="http://schemas.microsoft.com/office/drawing/2014/main" id="{C1B2F951-2C58-174D-8A38-76A75B7164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813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67589" name="Rectangle 5">
            <a:extLst>
              <a:ext uri="{FF2B5EF4-FFF2-40B4-BE49-F238E27FC236}">
                <a16:creationId xmlns:a16="http://schemas.microsoft.com/office/drawing/2014/main" id="{0FA386AB-48D3-9D40-B42E-5AE2C0377A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385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67590" name="Rectangle 6">
            <a:extLst>
              <a:ext uri="{FF2B5EF4-FFF2-40B4-BE49-F238E27FC236}">
                <a16:creationId xmlns:a16="http://schemas.microsoft.com/office/drawing/2014/main" id="{7D5D93D5-AC2F-0D40-B875-2EF974161F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385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67591" name="Rectangle 7">
            <a:extLst>
              <a:ext uri="{FF2B5EF4-FFF2-40B4-BE49-F238E27FC236}">
                <a16:creationId xmlns:a16="http://schemas.microsoft.com/office/drawing/2014/main" id="{DBC6DB46-6E9E-EA42-8A81-C96132086F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385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67592" name="Rectangle 8">
            <a:extLst>
              <a:ext uri="{FF2B5EF4-FFF2-40B4-BE49-F238E27FC236}">
                <a16:creationId xmlns:a16="http://schemas.microsoft.com/office/drawing/2014/main" id="{44163210-EEF4-5540-9960-D4410ABE6C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099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67593" name="Rectangle 9">
            <a:extLst>
              <a:ext uri="{FF2B5EF4-FFF2-40B4-BE49-F238E27FC236}">
                <a16:creationId xmlns:a16="http://schemas.microsoft.com/office/drawing/2014/main" id="{94DF705A-C52E-8042-969D-7FFAA2FEBD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24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67594" name="Rectangle 10">
            <a:extLst>
              <a:ext uri="{FF2B5EF4-FFF2-40B4-BE49-F238E27FC236}">
                <a16:creationId xmlns:a16="http://schemas.microsoft.com/office/drawing/2014/main" id="{D902901E-7C34-1341-A00B-9482CDDAFC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527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67595" name="Rectangle 11">
            <a:extLst>
              <a:ext uri="{FF2B5EF4-FFF2-40B4-BE49-F238E27FC236}">
                <a16:creationId xmlns:a16="http://schemas.microsoft.com/office/drawing/2014/main" id="{51D4B400-BBC6-DD44-8F04-210D09838C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67596" name="Rectangle 12">
            <a:extLst>
              <a:ext uri="{FF2B5EF4-FFF2-40B4-BE49-F238E27FC236}">
                <a16:creationId xmlns:a16="http://schemas.microsoft.com/office/drawing/2014/main" id="{22E0DCCD-7710-CC48-B8D2-F162C41545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051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67597" name="Rectangle 13">
            <a:extLst>
              <a:ext uri="{FF2B5EF4-FFF2-40B4-BE49-F238E27FC236}">
                <a16:creationId xmlns:a16="http://schemas.microsoft.com/office/drawing/2014/main" id="{C39E5919-AA16-3544-ABB6-C54BC37632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051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67598" name="Rectangle 14">
            <a:extLst>
              <a:ext uri="{FF2B5EF4-FFF2-40B4-BE49-F238E27FC236}">
                <a16:creationId xmlns:a16="http://schemas.microsoft.com/office/drawing/2014/main" id="{A62694C1-8B07-8040-A1AF-A8AD057D3F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051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67599" name="Rectangle 15">
            <a:extLst>
              <a:ext uri="{FF2B5EF4-FFF2-40B4-BE49-F238E27FC236}">
                <a16:creationId xmlns:a16="http://schemas.microsoft.com/office/drawing/2014/main" id="{58969337-8DB7-7148-92F0-0D9C7A27AE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67600" name="Rectangle 16">
            <a:extLst>
              <a:ext uri="{FF2B5EF4-FFF2-40B4-BE49-F238E27FC236}">
                <a16:creationId xmlns:a16="http://schemas.microsoft.com/office/drawing/2014/main" id="{963DE2B9-6CE8-6644-9729-FCA6E82AE1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67601" name="Rectangle 17">
            <a:extLst>
              <a:ext uri="{FF2B5EF4-FFF2-40B4-BE49-F238E27FC236}">
                <a16:creationId xmlns:a16="http://schemas.microsoft.com/office/drawing/2014/main" id="{A8B53EAD-6F2B-D84E-A17A-80FF338F9E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4500" y="2286000"/>
            <a:ext cx="1905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67602" name="Rectangle 18">
            <a:extLst>
              <a:ext uri="{FF2B5EF4-FFF2-40B4-BE49-F238E27FC236}">
                <a16:creationId xmlns:a16="http://schemas.microsoft.com/office/drawing/2014/main" id="{25E2BA3B-4F2F-3644-9D39-614522AB1E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4500" y="2286000"/>
            <a:ext cx="1905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67603" name="Rectangle 19">
            <a:extLst>
              <a:ext uri="{FF2B5EF4-FFF2-40B4-BE49-F238E27FC236}">
                <a16:creationId xmlns:a16="http://schemas.microsoft.com/office/drawing/2014/main" id="{38EA9420-80C3-5142-B1F4-28A5F91484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4500" y="2286000"/>
            <a:ext cx="1905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67604" name="Rectangle 20">
            <a:extLst>
              <a:ext uri="{FF2B5EF4-FFF2-40B4-BE49-F238E27FC236}">
                <a16:creationId xmlns:a16="http://schemas.microsoft.com/office/drawing/2014/main" id="{D1E243DF-73BE-0C4F-8732-396AC58C01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4500" y="2286000"/>
            <a:ext cx="1905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67605" name="Rectangle 21">
            <a:extLst>
              <a:ext uri="{FF2B5EF4-FFF2-40B4-BE49-F238E27FC236}">
                <a16:creationId xmlns:a16="http://schemas.microsoft.com/office/drawing/2014/main" id="{A8CF34EA-92CD-D840-94A8-13D4D8B732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4500" y="2286000"/>
            <a:ext cx="1905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67606" name="Rectangle 22">
            <a:extLst>
              <a:ext uri="{FF2B5EF4-FFF2-40B4-BE49-F238E27FC236}">
                <a16:creationId xmlns:a16="http://schemas.microsoft.com/office/drawing/2014/main" id="{AFF49EBD-8F3D-6445-9436-B1362A0EA8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4500" y="2286000"/>
            <a:ext cx="1905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67607" name="Rectangle 23">
            <a:extLst>
              <a:ext uri="{FF2B5EF4-FFF2-40B4-BE49-F238E27FC236}">
                <a16:creationId xmlns:a16="http://schemas.microsoft.com/office/drawing/2014/main" id="{87A34A69-A59A-354C-A175-DC398E56A5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67608" name="Rectangle 24">
            <a:extLst>
              <a:ext uri="{FF2B5EF4-FFF2-40B4-BE49-F238E27FC236}">
                <a16:creationId xmlns:a16="http://schemas.microsoft.com/office/drawing/2014/main" id="{2301BF0D-4897-3148-B064-0D9A51C3D6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4500" y="2286000"/>
            <a:ext cx="1905000" cy="0"/>
          </a:xfrm>
          <a:prstGeom prst="rect">
            <a:avLst/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67609" name="Rectangle 25">
            <a:extLst>
              <a:ext uri="{FF2B5EF4-FFF2-40B4-BE49-F238E27FC236}">
                <a16:creationId xmlns:a16="http://schemas.microsoft.com/office/drawing/2014/main" id="{FC355B30-0545-B848-AEA6-C6A9F2F50F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4500" y="2286000"/>
            <a:ext cx="1905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67610" name="Rectangle 26">
            <a:extLst>
              <a:ext uri="{FF2B5EF4-FFF2-40B4-BE49-F238E27FC236}">
                <a16:creationId xmlns:a16="http://schemas.microsoft.com/office/drawing/2014/main" id="{A72F68DA-9477-2C48-9155-F8148592E8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4500" y="2286000"/>
            <a:ext cx="1905000" cy="0"/>
          </a:xfrm>
          <a:prstGeom prst="rect">
            <a:avLst/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67611" name="Rectangle 27">
            <a:extLst>
              <a:ext uri="{FF2B5EF4-FFF2-40B4-BE49-F238E27FC236}">
                <a16:creationId xmlns:a16="http://schemas.microsoft.com/office/drawing/2014/main" id="{8951BA9F-1D1C-AF4E-96A0-14297E22AD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4500" y="2286000"/>
            <a:ext cx="1905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67612" name="Rectangle 28">
            <a:extLst>
              <a:ext uri="{FF2B5EF4-FFF2-40B4-BE49-F238E27FC236}">
                <a16:creationId xmlns:a16="http://schemas.microsoft.com/office/drawing/2014/main" id="{B3BF39FA-E419-464A-9E46-8ABDA86CBC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4500" y="2286000"/>
            <a:ext cx="1905000" cy="0"/>
          </a:xfrm>
          <a:prstGeom prst="rect">
            <a:avLst/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67613" name="Rectangle 29">
            <a:extLst>
              <a:ext uri="{FF2B5EF4-FFF2-40B4-BE49-F238E27FC236}">
                <a16:creationId xmlns:a16="http://schemas.microsoft.com/office/drawing/2014/main" id="{D4D3140C-B4B2-144B-81DD-E46C35067F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4500" y="2286000"/>
            <a:ext cx="1905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67614" name="Text Box 30">
            <a:extLst>
              <a:ext uri="{FF2B5EF4-FFF2-40B4-BE49-F238E27FC236}">
                <a16:creationId xmlns:a16="http://schemas.microsoft.com/office/drawing/2014/main" id="{DC6B922D-9C9A-1B45-B9E0-D23F0DE8A2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981200"/>
            <a:ext cx="8001000" cy="4362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914400" indent="-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3716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8288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2860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7432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32004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6576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41148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Tx/>
              <a:buChar char="•"/>
            </a:pPr>
            <a:r>
              <a:rPr lang="en-US" altLang="zh-CN" sz="2800"/>
              <a:t>The following principles used for DC circuit analysis all apply to AC circuit.</a:t>
            </a:r>
          </a:p>
          <a:p>
            <a:r>
              <a:rPr lang="en-US" altLang="zh-CN" sz="2800"/>
              <a:t> </a:t>
            </a:r>
          </a:p>
          <a:p>
            <a:pPr>
              <a:buFontTx/>
              <a:buChar char="•"/>
            </a:pPr>
            <a:r>
              <a:rPr lang="en-US" altLang="zh-CN" sz="2800"/>
              <a:t>For example:</a:t>
            </a:r>
          </a:p>
          <a:p>
            <a:pPr lvl="1">
              <a:buFontTx/>
              <a:buAutoNum type="alphaLcPeriod"/>
            </a:pPr>
            <a:r>
              <a:rPr lang="en-US" altLang="zh-CN" sz="2800"/>
              <a:t>voltage division </a:t>
            </a:r>
            <a:r>
              <a:rPr lang="zh-CN" altLang="en-US" sz="2800"/>
              <a:t>分压</a:t>
            </a:r>
            <a:endParaRPr lang="en-US" altLang="zh-CN" sz="2800"/>
          </a:p>
          <a:p>
            <a:pPr lvl="1">
              <a:buFontTx/>
              <a:buAutoNum type="alphaLcPeriod"/>
            </a:pPr>
            <a:r>
              <a:rPr lang="en-US" altLang="zh-CN" sz="2800"/>
              <a:t>current division </a:t>
            </a:r>
            <a:r>
              <a:rPr lang="zh-CN" altLang="en-US" sz="2800"/>
              <a:t>分流</a:t>
            </a:r>
            <a:endParaRPr lang="en-US" altLang="zh-CN" sz="2800"/>
          </a:p>
          <a:p>
            <a:pPr lvl="1">
              <a:buFontTx/>
              <a:buAutoNum type="alphaLcPeriod"/>
            </a:pPr>
            <a:r>
              <a:rPr lang="en-US" altLang="zh-CN" sz="2800"/>
              <a:t>circuit reduction </a:t>
            </a:r>
            <a:r>
              <a:rPr lang="zh-CN" altLang="en-US" sz="2800"/>
              <a:t>串并联等电路简化</a:t>
            </a:r>
            <a:endParaRPr lang="en-US" altLang="zh-CN" sz="2800"/>
          </a:p>
          <a:p>
            <a:pPr lvl="1">
              <a:buFontTx/>
              <a:buAutoNum type="alphaLcPeriod"/>
            </a:pPr>
            <a:r>
              <a:rPr lang="en-US" altLang="zh-CN" sz="2800"/>
              <a:t>impedance equivalence </a:t>
            </a:r>
            <a:r>
              <a:rPr lang="zh-CN" altLang="en-US" sz="2800"/>
              <a:t>等效阻抗</a:t>
            </a:r>
            <a:endParaRPr lang="en-US" altLang="zh-CN" sz="2800"/>
          </a:p>
          <a:p>
            <a:pPr lvl="1">
              <a:buFontTx/>
              <a:buAutoNum type="alphaLcPeriod"/>
            </a:pPr>
            <a:r>
              <a:rPr lang="en-US" altLang="zh-CN" sz="2800"/>
              <a:t>Y-Δ transformation Y-Δ</a:t>
            </a:r>
            <a:r>
              <a:rPr lang="zh-CN" altLang="en-US" sz="2800"/>
              <a:t>转换</a:t>
            </a:r>
            <a:endParaRPr lang="en-US" altLang="zh-CN" sz="2800"/>
          </a:p>
          <a:p>
            <a:r>
              <a:rPr lang="en-US" altLang="zh-CN" sz="2800"/>
              <a:t>    </a:t>
            </a:r>
            <a:endParaRPr lang="en-US" altLang="zh-CN"/>
          </a:p>
        </p:txBody>
      </p:sp>
      <p:sp>
        <p:nvSpPr>
          <p:cNvPr id="67615" name="文本框 2">
            <a:extLst>
              <a:ext uri="{FF2B5EF4-FFF2-40B4-BE49-F238E27FC236}">
                <a16:creationId xmlns:a16="http://schemas.microsoft.com/office/drawing/2014/main" id="{EA916CA0-CAB2-BB47-A885-7FB757C896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4163" y="3484563"/>
            <a:ext cx="3043237" cy="9556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800"/>
              <a:t>频域分析中，这些原则都仍适用！</a:t>
            </a:r>
          </a:p>
        </p:txBody>
      </p:sp>
      <p:sp>
        <p:nvSpPr>
          <p:cNvPr id="33" name="灯片编号占位符 1">
            <a:extLst>
              <a:ext uri="{FF2B5EF4-FFF2-40B4-BE49-F238E27FC236}">
                <a16:creationId xmlns:a16="http://schemas.microsoft.com/office/drawing/2014/main" id="{1AD2AE4C-5474-3849-9B95-1E11C6952612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34</a:t>
            </a:fld>
            <a:endParaRPr lang="en-US" altLang="zh-CN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3" name="图片 3">
            <a:extLst>
              <a:ext uri="{FF2B5EF4-FFF2-40B4-BE49-F238E27FC236}">
                <a16:creationId xmlns:a16="http://schemas.microsoft.com/office/drawing/2014/main" id="{2440FEA7-4E64-8A4D-8BBC-83BBE483C0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184150"/>
            <a:ext cx="4051300" cy="232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634" name="图片 4">
            <a:extLst>
              <a:ext uri="{FF2B5EF4-FFF2-40B4-BE49-F238E27FC236}">
                <a16:creationId xmlns:a16="http://schemas.microsoft.com/office/drawing/2014/main" id="{B38D9726-A39A-0448-A3EB-7B088EE76F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700" y="2493963"/>
            <a:ext cx="2735263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635" name="图片 5">
            <a:extLst>
              <a:ext uri="{FF2B5EF4-FFF2-40B4-BE49-F238E27FC236}">
                <a16:creationId xmlns:a16="http://schemas.microsoft.com/office/drawing/2014/main" id="{C9E8FF4F-B012-FF46-95E6-66CBBB9DB8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838" y="3540125"/>
            <a:ext cx="2819400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636" name="图片 6">
            <a:extLst>
              <a:ext uri="{FF2B5EF4-FFF2-40B4-BE49-F238E27FC236}">
                <a16:creationId xmlns:a16="http://schemas.microsoft.com/office/drawing/2014/main" id="{9971C75F-5026-AB44-98CE-51DB4E1CD6C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" y="5788025"/>
            <a:ext cx="3313113" cy="865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637" name="图片 7">
            <a:extLst>
              <a:ext uri="{FF2B5EF4-FFF2-40B4-BE49-F238E27FC236}">
                <a16:creationId xmlns:a16="http://schemas.microsoft.com/office/drawing/2014/main" id="{C7B889F8-584E-3548-A0CA-8DF79811F8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6813" y="44450"/>
            <a:ext cx="3987800" cy="260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638" name="图片 8">
            <a:extLst>
              <a:ext uri="{FF2B5EF4-FFF2-40B4-BE49-F238E27FC236}">
                <a16:creationId xmlns:a16="http://schemas.microsoft.com/office/drawing/2014/main" id="{94BD61E2-7891-DB4F-9DD2-52724D648F9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8313" y="2620963"/>
            <a:ext cx="2844800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639" name="图片 9">
            <a:extLst>
              <a:ext uri="{FF2B5EF4-FFF2-40B4-BE49-F238E27FC236}">
                <a16:creationId xmlns:a16="http://schemas.microsoft.com/office/drawing/2014/main" id="{9171AF6C-AC5F-1144-B634-8FEE0E7928D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2113" y="3625850"/>
            <a:ext cx="2997200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640" name="图片 10">
            <a:extLst>
              <a:ext uri="{FF2B5EF4-FFF2-40B4-BE49-F238E27FC236}">
                <a16:creationId xmlns:a16="http://schemas.microsoft.com/office/drawing/2014/main" id="{BBD1FAA2-CB43-9F4C-BE69-CD26E444742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9875" y="5756275"/>
            <a:ext cx="3240088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圆角矩形 13">
            <a:extLst>
              <a:ext uri="{FF2B5EF4-FFF2-40B4-BE49-F238E27FC236}">
                <a16:creationId xmlns:a16="http://schemas.microsoft.com/office/drawing/2014/main" id="{34F35A4B-99CD-2C42-8E5E-F9876548B8C2}"/>
              </a:ext>
            </a:extLst>
          </p:cNvPr>
          <p:cNvSpPr/>
          <p:nvPr/>
        </p:nvSpPr>
        <p:spPr>
          <a:xfrm>
            <a:off x="219075" y="100013"/>
            <a:ext cx="4464050" cy="314801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7" name="圆角矩形 16">
            <a:extLst>
              <a:ext uri="{FF2B5EF4-FFF2-40B4-BE49-F238E27FC236}">
                <a16:creationId xmlns:a16="http://schemas.microsoft.com/office/drawing/2014/main" id="{F562DC60-6AA9-1045-90C7-0FB3AE91F0F8}"/>
              </a:ext>
            </a:extLst>
          </p:cNvPr>
          <p:cNvSpPr/>
          <p:nvPr/>
        </p:nvSpPr>
        <p:spPr>
          <a:xfrm>
            <a:off x="238125" y="3540125"/>
            <a:ext cx="4464050" cy="3146425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8" name="圆角矩形 17">
            <a:extLst>
              <a:ext uri="{FF2B5EF4-FFF2-40B4-BE49-F238E27FC236}">
                <a16:creationId xmlns:a16="http://schemas.microsoft.com/office/drawing/2014/main" id="{1E9CCE30-16CD-C447-A767-16E67C997144}"/>
              </a:ext>
            </a:extLst>
          </p:cNvPr>
          <p:cNvSpPr/>
          <p:nvPr/>
        </p:nvSpPr>
        <p:spPr>
          <a:xfrm>
            <a:off x="4929188" y="44450"/>
            <a:ext cx="4003675" cy="3352800"/>
          </a:xfrm>
          <a:prstGeom prst="round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9" name="圆角矩形 18">
            <a:extLst>
              <a:ext uri="{FF2B5EF4-FFF2-40B4-BE49-F238E27FC236}">
                <a16:creationId xmlns:a16="http://schemas.microsoft.com/office/drawing/2014/main" id="{795A1E11-A59C-B749-A42D-CEB6FAEFDAE6}"/>
              </a:ext>
            </a:extLst>
          </p:cNvPr>
          <p:cNvSpPr/>
          <p:nvPr/>
        </p:nvSpPr>
        <p:spPr>
          <a:xfrm>
            <a:off x="4929188" y="3559175"/>
            <a:ext cx="4003675" cy="3148013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C10C73A3-A11A-AC43-A756-47438E82E067}"/>
              </a:ext>
            </a:extLst>
          </p:cNvPr>
          <p:cNvSpPr txBox="1"/>
          <p:nvPr/>
        </p:nvSpPr>
        <p:spPr>
          <a:xfrm>
            <a:off x="2987675" y="1916113"/>
            <a:ext cx="646113" cy="369887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en-US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串联</a:t>
            </a: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D365876F-30BF-8D4D-B8CC-F498D7C0D0FD}"/>
              </a:ext>
            </a:extLst>
          </p:cNvPr>
          <p:cNvSpPr txBox="1"/>
          <p:nvPr/>
        </p:nvSpPr>
        <p:spPr>
          <a:xfrm>
            <a:off x="7380288" y="1916113"/>
            <a:ext cx="649287" cy="369887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en-US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并联</a:t>
            </a: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53060A47-DE1B-1B46-B0FF-B84B12A3733F}"/>
              </a:ext>
            </a:extLst>
          </p:cNvPr>
          <p:cNvSpPr txBox="1"/>
          <p:nvPr/>
        </p:nvSpPr>
        <p:spPr>
          <a:xfrm>
            <a:off x="2982913" y="5221288"/>
            <a:ext cx="649287" cy="369887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en-US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分压</a:t>
            </a: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5C5C3A81-8561-5E45-A95D-FE1C8721680D}"/>
              </a:ext>
            </a:extLst>
          </p:cNvPr>
          <p:cNvSpPr txBox="1"/>
          <p:nvPr/>
        </p:nvSpPr>
        <p:spPr>
          <a:xfrm>
            <a:off x="7385050" y="5224463"/>
            <a:ext cx="649288" cy="369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分流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7" name="图片 3">
            <a:extLst>
              <a:ext uri="{FF2B5EF4-FFF2-40B4-BE49-F238E27FC236}">
                <a16:creationId xmlns:a16="http://schemas.microsoft.com/office/drawing/2014/main" id="{44D785F6-6BDE-5E45-A42E-A5581B576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60350"/>
            <a:ext cx="43307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58" name="图片 4">
            <a:extLst>
              <a:ext uri="{FF2B5EF4-FFF2-40B4-BE49-F238E27FC236}">
                <a16:creationId xmlns:a16="http://schemas.microsoft.com/office/drawing/2014/main" id="{19824DE1-B48B-934C-862C-530856D2E3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60350"/>
            <a:ext cx="4445000" cy="527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59" name="图片 5">
            <a:extLst>
              <a:ext uri="{FF2B5EF4-FFF2-40B4-BE49-F238E27FC236}">
                <a16:creationId xmlns:a16="http://schemas.microsoft.com/office/drawing/2014/main" id="{41DB5AF5-78F1-4245-AA95-5DCAE09940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4221163"/>
            <a:ext cx="56261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60" name="图片 6">
            <a:extLst>
              <a:ext uri="{FF2B5EF4-FFF2-40B4-BE49-F238E27FC236}">
                <a16:creationId xmlns:a16="http://schemas.microsoft.com/office/drawing/2014/main" id="{401D62BB-AB82-6A42-B7CB-01552DE3D4E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5016500"/>
            <a:ext cx="32512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5881C3DD-1532-EB43-B662-E61382E3AC07}"/>
              </a:ext>
            </a:extLst>
          </p:cNvPr>
          <p:cNvSpPr/>
          <p:nvPr/>
        </p:nvSpPr>
        <p:spPr>
          <a:xfrm>
            <a:off x="-180975" y="3644900"/>
            <a:ext cx="6337300" cy="331311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5D5BEAED-C01E-A04C-A694-D6ACF53CBC39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36</a:t>
            </a:fld>
            <a:endParaRPr lang="en-US" altLang="zh-CN" dirty="0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4E69D685-6043-824C-9074-73069570CB48}"/>
              </a:ext>
            </a:extLst>
          </p:cNvPr>
          <p:cNvSpPr txBox="1"/>
          <p:nvPr/>
        </p:nvSpPr>
        <p:spPr>
          <a:xfrm>
            <a:off x="56703" y="3851831"/>
            <a:ext cx="61013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若阻值相等，则称为</a:t>
            </a:r>
            <a:r>
              <a:rPr kumimoji="1" lang="zh-CN" altLang="en-US" b="1" dirty="0">
                <a:solidFill>
                  <a:srgbClr val="0432FF"/>
                </a:solidFill>
              </a:rPr>
              <a:t>平衡，</a:t>
            </a:r>
            <a:r>
              <a:rPr kumimoji="1" lang="zh-CN" altLang="en-US" dirty="0"/>
              <a:t>平衡时</a:t>
            </a:r>
            <a:r>
              <a:rPr kumimoji="1" lang="en-US" altLang="zh-CN" dirty="0"/>
              <a:t>delta</a:t>
            </a:r>
            <a:r>
              <a:rPr kumimoji="1" lang="zh-CN" altLang="en-US" dirty="0"/>
              <a:t>的阻值是</a:t>
            </a:r>
            <a:r>
              <a:rPr kumimoji="1" lang="en-US" altLang="zh-CN" dirty="0"/>
              <a:t>wye</a:t>
            </a:r>
            <a:r>
              <a:rPr kumimoji="1" lang="zh-CN" altLang="en-US" dirty="0"/>
              <a:t>的</a:t>
            </a:r>
            <a:r>
              <a:rPr kumimoji="1" lang="en-US" altLang="zh-CN" dirty="0"/>
              <a:t>3</a:t>
            </a:r>
            <a:r>
              <a:rPr kumimoji="1" lang="zh-CN" altLang="en-US" dirty="0"/>
              <a:t>倍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标题 1">
            <a:extLst>
              <a:ext uri="{FF2B5EF4-FFF2-40B4-BE49-F238E27FC236}">
                <a16:creationId xmlns:a16="http://schemas.microsoft.com/office/drawing/2014/main" id="{6929F86C-2B55-E84C-B9D0-6CEF52E3163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1682" name="内容占位符 2">
            <a:extLst>
              <a:ext uri="{FF2B5EF4-FFF2-40B4-BE49-F238E27FC236}">
                <a16:creationId xmlns:a16="http://schemas.microsoft.com/office/drawing/2014/main" id="{DDE2F249-FE8A-EC4E-95D0-0F5A9124D278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71683" name="图片 3">
            <a:extLst>
              <a:ext uri="{FF2B5EF4-FFF2-40B4-BE49-F238E27FC236}">
                <a16:creationId xmlns:a16="http://schemas.microsoft.com/office/drawing/2014/main" id="{5600BE31-81B8-C948-ABF1-9BC3B195B3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15888"/>
            <a:ext cx="8259762" cy="669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84" name="文本框 4">
            <a:extLst>
              <a:ext uri="{FF2B5EF4-FFF2-40B4-BE49-F238E27FC236}">
                <a16:creationId xmlns:a16="http://schemas.microsoft.com/office/drawing/2014/main" id="{E9B978A7-7EC6-534B-B2B2-B4F91D4C2B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0788" y="2852738"/>
            <a:ext cx="1800225" cy="36988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800"/>
              <a:t>频域的阻抗计算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73DD2CE0-D0A9-4840-99DB-EF73BF73ECF5}"/>
              </a:ext>
            </a:extLst>
          </p:cNvPr>
          <p:cNvSpPr/>
          <p:nvPr/>
        </p:nvSpPr>
        <p:spPr>
          <a:xfrm>
            <a:off x="395288" y="846138"/>
            <a:ext cx="5329237" cy="59610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89AF4029-7758-1A49-B117-57D261D890F9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37</a:t>
            </a:fld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标题 1">
            <a:extLst>
              <a:ext uri="{FF2B5EF4-FFF2-40B4-BE49-F238E27FC236}">
                <a16:creationId xmlns:a16="http://schemas.microsoft.com/office/drawing/2014/main" id="{FD7C0715-303F-7943-8807-FE7C2B39D6D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2706" name="内容占位符 2">
            <a:extLst>
              <a:ext uri="{FF2B5EF4-FFF2-40B4-BE49-F238E27FC236}">
                <a16:creationId xmlns:a16="http://schemas.microsoft.com/office/drawing/2014/main" id="{12D77912-10D0-484B-ACFD-0AFC5E04FAEB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72707" name="图片 3">
            <a:extLst>
              <a:ext uri="{FF2B5EF4-FFF2-40B4-BE49-F238E27FC236}">
                <a16:creationId xmlns:a16="http://schemas.microsoft.com/office/drawing/2014/main" id="{0C601C41-36CE-CC46-8B5F-2F189A2407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9688"/>
            <a:ext cx="8559800" cy="679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708" name="文本框 4">
            <a:extLst>
              <a:ext uri="{FF2B5EF4-FFF2-40B4-BE49-F238E27FC236}">
                <a16:creationId xmlns:a16="http://schemas.microsoft.com/office/drawing/2014/main" id="{EF550065-7CDD-BD40-ADA0-571A18268B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96150" y="188913"/>
            <a:ext cx="1108075" cy="3683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800"/>
              <a:t>频域分压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A095ECF6-9EE6-FA49-92FC-289AEA098C28}"/>
              </a:ext>
            </a:extLst>
          </p:cNvPr>
          <p:cNvSpPr/>
          <p:nvPr/>
        </p:nvSpPr>
        <p:spPr>
          <a:xfrm>
            <a:off x="0" y="2425700"/>
            <a:ext cx="3240088" cy="43926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8" name="灯片编号占位符 1">
            <a:extLst>
              <a:ext uri="{FF2B5EF4-FFF2-40B4-BE49-F238E27FC236}">
                <a16:creationId xmlns:a16="http://schemas.microsoft.com/office/drawing/2014/main" id="{4F6A1309-7614-3149-AF1E-5981B58AFEF7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38</a:t>
            </a:fld>
            <a:endParaRPr lang="en-US" altLang="zh-CN" dirty="0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8EE6A25A-0DA5-1847-A272-175012D2F3C6}"/>
              </a:ext>
            </a:extLst>
          </p:cNvPr>
          <p:cNvSpPr txBox="1"/>
          <p:nvPr/>
        </p:nvSpPr>
        <p:spPr>
          <a:xfrm>
            <a:off x="3410924" y="2308230"/>
            <a:ext cx="2492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①将元件写成相量形式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BB8A98B9-CBAE-0542-9621-80B412B09752}"/>
              </a:ext>
            </a:extLst>
          </p:cNvPr>
          <p:cNvSpPr txBox="1"/>
          <p:nvPr/>
        </p:nvSpPr>
        <p:spPr>
          <a:xfrm>
            <a:off x="3361129" y="4725144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②在频域中分析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42AF7B76-2A58-1247-97CC-C0CC359CE5AD}"/>
              </a:ext>
            </a:extLst>
          </p:cNvPr>
          <p:cNvSpPr txBox="1"/>
          <p:nvPr/>
        </p:nvSpPr>
        <p:spPr>
          <a:xfrm>
            <a:off x="3361128" y="6308725"/>
            <a:ext cx="2031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③写回时域表达式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8A8BB6C8-B608-CC48-AB5B-E3205DCC7E2C}"/>
              </a:ext>
            </a:extLst>
          </p:cNvPr>
          <p:cNvSpPr/>
          <p:nvPr/>
        </p:nvSpPr>
        <p:spPr>
          <a:xfrm>
            <a:off x="3384666" y="598488"/>
            <a:ext cx="5472112" cy="62134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DD71F985-8703-094E-9AA3-53E8D8E981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7675" y="1590675"/>
            <a:ext cx="4752975" cy="419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730" name="图片 5">
            <a:extLst>
              <a:ext uri="{FF2B5EF4-FFF2-40B4-BE49-F238E27FC236}">
                <a16:creationId xmlns:a16="http://schemas.microsoft.com/office/drawing/2014/main" id="{F01DF32E-C89A-B544-B3F5-56693CCBD4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5" y="44450"/>
            <a:ext cx="9093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731" name="图片 6">
            <a:extLst>
              <a:ext uri="{FF2B5EF4-FFF2-40B4-BE49-F238E27FC236}">
                <a16:creationId xmlns:a16="http://schemas.microsoft.com/office/drawing/2014/main" id="{6DB6CCCA-9146-8743-91AA-227A901E9D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5" y="628650"/>
            <a:ext cx="4241800" cy="247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515BEC9-EFEB-8142-8EC9-08C1D09A017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3689350"/>
            <a:ext cx="4006850" cy="247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3733" name="文本框 8">
            <a:extLst>
              <a:ext uri="{FF2B5EF4-FFF2-40B4-BE49-F238E27FC236}">
                <a16:creationId xmlns:a16="http://schemas.microsoft.com/office/drawing/2014/main" id="{1F27471D-B5BE-D047-B788-6028720F2D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8625" y="836613"/>
            <a:ext cx="1471613" cy="36988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800"/>
              <a:t>频域</a:t>
            </a:r>
            <a:r>
              <a:rPr lang="en-US" altLang="zh-CN" sz="1800"/>
              <a:t>Y-</a:t>
            </a:r>
            <a:r>
              <a:rPr lang="el-GR" altLang="zh-CN" sz="1800"/>
              <a:t>Δ</a:t>
            </a:r>
            <a:r>
              <a:rPr lang="zh-CN" altLang="en-US" sz="1800"/>
              <a:t>转换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灯片编号占位符 6">
            <a:extLst>
              <a:ext uri="{FF2B5EF4-FFF2-40B4-BE49-F238E27FC236}">
                <a16:creationId xmlns:a16="http://schemas.microsoft.com/office/drawing/2014/main" id="{39D2F06A-E666-EF46-9D64-A9455B1B54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11D747B-03C5-4048-9EFF-8394970144FB}" type="slidenum">
              <a:rPr lang="en-US" altLang="zh-CN" sz="1400" smtClean="0"/>
              <a:pPr>
                <a:spcBef>
                  <a:spcPct val="0"/>
                </a:spcBef>
                <a:buFontTx/>
                <a:buNone/>
              </a:pPr>
              <a:t>4</a:t>
            </a:fld>
            <a:endParaRPr lang="en-US" altLang="zh-CN" sz="1400"/>
          </a:p>
        </p:txBody>
      </p:sp>
      <p:sp>
        <p:nvSpPr>
          <p:cNvPr id="21506" name="Rectangle 10">
            <a:extLst>
              <a:ext uri="{FF2B5EF4-FFF2-40B4-BE49-F238E27FC236}">
                <a16:creationId xmlns:a16="http://schemas.microsoft.com/office/drawing/2014/main" id="{23FF4B6D-6AC8-694E-8D98-4342D4C0DED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42913" y="1249363"/>
            <a:ext cx="8243887" cy="579437"/>
          </a:xfrm>
        </p:spPr>
        <p:txBody>
          <a:bodyPr/>
          <a:lstStyle/>
          <a:p>
            <a:r>
              <a:rPr lang="en-US" altLang="zh-CN" sz="3200" u="sng"/>
              <a:t>How to determine </a:t>
            </a:r>
            <a:r>
              <a:rPr lang="en-US" altLang="zh-CN" sz="3200" i="1" u="sng">
                <a:latin typeface="Times New Roman" panose="02020603050405020304" pitchFamily="18" charset="0"/>
                <a:cs typeface="Times New Roman" panose="02020603050405020304" pitchFamily="18" charset="0"/>
              </a:rPr>
              <a:t>v(t)</a:t>
            </a:r>
            <a:r>
              <a:rPr lang="en-US" altLang="zh-CN" sz="3200" u="sng"/>
              <a:t> and </a:t>
            </a:r>
            <a:r>
              <a:rPr lang="en-US" altLang="zh-CN" sz="3200" i="1" u="sng">
                <a:latin typeface="Times New Roman" panose="02020603050405020304" pitchFamily="18" charset="0"/>
                <a:cs typeface="Times New Roman" panose="02020603050405020304" pitchFamily="18" charset="0"/>
              </a:rPr>
              <a:t>i(t)</a:t>
            </a:r>
            <a:r>
              <a:rPr lang="en-US" altLang="zh-CN" sz="3200" i="1" u="sng"/>
              <a:t>?</a:t>
            </a:r>
          </a:p>
        </p:txBody>
      </p:sp>
      <p:pic>
        <p:nvPicPr>
          <p:cNvPr id="21507" name="Picture 7" descr="ale63317_09016">
            <a:extLst>
              <a:ext uri="{FF2B5EF4-FFF2-40B4-BE49-F238E27FC236}">
                <a16:creationId xmlns:a16="http://schemas.microsoft.com/office/drawing/2014/main" id="{5BD6C5BD-B22D-3E48-B29D-3D3B3F4DC937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24075" y="2276475"/>
            <a:ext cx="4667250" cy="2063750"/>
          </a:xfrm>
          <a:noFill/>
        </p:spPr>
      </p:pic>
      <p:sp>
        <p:nvSpPr>
          <p:cNvPr id="21508" name="Text Box 11">
            <a:extLst>
              <a:ext uri="{FF2B5EF4-FFF2-40B4-BE49-F238E27FC236}">
                <a16:creationId xmlns:a16="http://schemas.microsoft.com/office/drawing/2014/main" id="{E865CEE1-C52D-6843-B7DB-35A5CB6554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7275" y="3451225"/>
            <a:ext cx="2551113" cy="3683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>
              <a:spcBef>
                <a:spcPct val="50000"/>
              </a:spcBef>
              <a:buFontTx/>
              <a:buNone/>
            </a:pPr>
            <a:r>
              <a:rPr lang="en-US" altLang="zh-CN" sz="1800" i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zh-CN" sz="1800" i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altLang="zh-CN" sz="1800" i="1">
                <a:latin typeface="Times New Roman" panose="02020603050405020304" pitchFamily="18" charset="0"/>
                <a:cs typeface="Times New Roman" panose="02020603050405020304" pitchFamily="18" charset="0"/>
              </a:rPr>
              <a:t>(t) = </a:t>
            </a:r>
            <a:r>
              <a:rPr lang="en-US" altLang="zh-CN" sz="1800">
                <a:latin typeface="Times New Roman" panose="02020603050405020304" pitchFamily="18" charset="0"/>
                <a:cs typeface="Times New Roman" panose="02020603050405020304" pitchFamily="18" charset="0"/>
              </a:rPr>
              <a:t>10V</a:t>
            </a:r>
            <a:r>
              <a:rPr lang="en-US" altLang="zh-CN" sz="1800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800">
                <a:latin typeface="Times New Roman" panose="02020603050405020304" pitchFamily="18" charset="0"/>
                <a:cs typeface="Times New Roman" panose="02020603050405020304" pitchFamily="18" charset="0"/>
              </a:rPr>
              <a:t>cos</a:t>
            </a:r>
            <a:r>
              <a:rPr lang="en-US" altLang="zh-CN" sz="1800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80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zh-CN" sz="1800" i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</a:p>
        </p:txBody>
      </p:sp>
      <p:sp>
        <p:nvSpPr>
          <p:cNvPr id="21509" name="Text Box 12">
            <a:extLst>
              <a:ext uri="{FF2B5EF4-FFF2-40B4-BE49-F238E27FC236}">
                <a16:creationId xmlns:a16="http://schemas.microsoft.com/office/drawing/2014/main" id="{B1B13795-A955-CD4E-B281-816E933F64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900" y="5421313"/>
            <a:ext cx="7772400" cy="830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zh-CN" sz="2400" b="1" dirty="0">
                <a:solidFill>
                  <a:srgbClr val="0066CC"/>
                </a:solidFill>
              </a:rPr>
              <a:t>How can we apply what we have learned before to determine </a:t>
            </a:r>
            <a:r>
              <a:rPr lang="en-US" altLang="zh-CN" sz="2400" b="1" i="1" dirty="0" err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zh-CN" sz="2400" b="1" i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(t) </a:t>
            </a:r>
            <a:r>
              <a:rPr lang="en-US" altLang="zh-CN" sz="2400" b="1" dirty="0">
                <a:solidFill>
                  <a:srgbClr val="0066CC"/>
                </a:solidFill>
              </a:rPr>
              <a:t>and </a:t>
            </a:r>
            <a:r>
              <a:rPr lang="en-US" altLang="zh-CN" sz="2400" b="1" i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v(t)</a:t>
            </a:r>
            <a:r>
              <a:rPr lang="en-US" altLang="zh-CN" sz="2400" b="1" dirty="0">
                <a:solidFill>
                  <a:srgbClr val="0066CC"/>
                </a:solidFill>
              </a:rPr>
              <a:t>?</a:t>
            </a:r>
          </a:p>
        </p:txBody>
      </p:sp>
      <p:sp>
        <p:nvSpPr>
          <p:cNvPr id="328720" name="Rectangle 16">
            <a:extLst>
              <a:ext uri="{FF2B5EF4-FFF2-40B4-BE49-F238E27FC236}">
                <a16:creationId xmlns:a16="http://schemas.microsoft.com/office/drawing/2014/main" id="{88ACF4B0-5974-294A-BBF7-3A8A8DD9CA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5313" y="407988"/>
            <a:ext cx="8243887" cy="58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ctr">
              <a:lnSpc>
                <a:spcPct val="90000"/>
              </a:lnSpc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1pPr>
            <a:lvl2pPr algn="ctr">
              <a:lnSpc>
                <a:spcPct val="90000"/>
              </a:lnSpc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2pPr>
            <a:lvl3pPr algn="ctr">
              <a:lnSpc>
                <a:spcPct val="90000"/>
              </a:lnSpc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3pPr>
            <a:lvl4pPr algn="ctr">
              <a:lnSpc>
                <a:spcPct val="90000"/>
              </a:lnSpc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4pPr>
            <a:lvl5pPr algn="ctr">
              <a:lnSpc>
                <a:spcPct val="90000"/>
              </a:lnSpc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5pPr>
            <a:lvl6pPr marL="4572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6pPr>
            <a:lvl7pPr marL="9144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7pPr>
            <a:lvl8pPr marL="13716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8pPr>
            <a:lvl9pPr marL="18288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zh-CN" sz="4000"/>
              <a:t>9.1 Motivation (1)</a:t>
            </a:r>
          </a:p>
        </p:txBody>
      </p:sp>
      <p:sp>
        <p:nvSpPr>
          <p:cNvPr id="8" name="灯片编号占位符 1">
            <a:extLst>
              <a:ext uri="{FF2B5EF4-FFF2-40B4-BE49-F238E27FC236}">
                <a16:creationId xmlns:a16="http://schemas.microsoft.com/office/drawing/2014/main" id="{76B3E272-B6B9-5C4D-91A7-ABCE58F9CA21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</a:t>
            </a:fld>
            <a:endParaRPr lang="en-US" altLang="zh-CN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灯片编号占位符 5">
            <a:extLst>
              <a:ext uri="{FF2B5EF4-FFF2-40B4-BE49-F238E27FC236}">
                <a16:creationId xmlns:a16="http://schemas.microsoft.com/office/drawing/2014/main" id="{77BDE654-15DC-2744-ACF9-601C811675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CAC4A36-6C32-F54D-9082-19C93CEC48C5}" type="slidenum">
              <a:rPr lang="en-US" altLang="zh-CN" sz="1400" smtClean="0"/>
              <a:pPr>
                <a:spcBef>
                  <a:spcPct val="0"/>
                </a:spcBef>
                <a:buFontTx/>
                <a:buNone/>
              </a:pPr>
              <a:t>40</a:t>
            </a:fld>
            <a:endParaRPr lang="en-US" altLang="zh-CN" sz="1400"/>
          </a:p>
        </p:txBody>
      </p:sp>
      <p:sp>
        <p:nvSpPr>
          <p:cNvPr id="74754" name="Rectangle 2">
            <a:extLst>
              <a:ext uri="{FF2B5EF4-FFF2-40B4-BE49-F238E27FC236}">
                <a16:creationId xmlns:a16="http://schemas.microsoft.com/office/drawing/2014/main" id="{34B9186D-997F-604B-AB22-972AAA3F2D0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438150"/>
            <a:ext cx="8701088" cy="1543050"/>
          </a:xfrm>
        </p:spPr>
        <p:txBody>
          <a:bodyPr/>
          <a:lstStyle/>
          <a:p>
            <a:br>
              <a:rPr lang="en-US" altLang="zh-CN" sz="3200" b="1"/>
            </a:br>
            <a:r>
              <a:rPr lang="en-US" altLang="zh-CN" sz="4000"/>
              <a:t>Sinusoidal Steady-State Analysis </a:t>
            </a:r>
            <a:br>
              <a:rPr lang="en-US" altLang="zh-CN" sz="4000"/>
            </a:br>
            <a:r>
              <a:rPr lang="en-US" altLang="zh-CN" sz="4000"/>
              <a:t>Chapter 10</a:t>
            </a:r>
            <a:r>
              <a:rPr lang="en-US" altLang="zh-CN" sz="3200" b="1"/>
              <a:t> </a:t>
            </a:r>
            <a:r>
              <a:rPr lang="zh-CN" altLang="en-US" sz="3200" b="1"/>
              <a:t>正弦稳态分析</a:t>
            </a:r>
            <a:endParaRPr lang="en-US" altLang="zh-CN" sz="3200" b="1"/>
          </a:p>
        </p:txBody>
      </p:sp>
      <p:sp>
        <p:nvSpPr>
          <p:cNvPr id="74755" name="Rectangle 3">
            <a:extLst>
              <a:ext uri="{FF2B5EF4-FFF2-40B4-BE49-F238E27FC236}">
                <a16:creationId xmlns:a16="http://schemas.microsoft.com/office/drawing/2014/main" id="{C0B20DC3-D4C8-784A-BA71-D5E1AC4C635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2057400"/>
            <a:ext cx="8458200" cy="3748088"/>
          </a:xfrm>
        </p:spPr>
        <p:txBody>
          <a:bodyPr/>
          <a:lstStyle/>
          <a:p>
            <a:pPr marL="609600" indent="-609600">
              <a:lnSpc>
                <a:spcPct val="90000"/>
              </a:lnSpc>
              <a:buFontTx/>
              <a:buNone/>
            </a:pPr>
            <a:endParaRPr lang="en-US" altLang="zh-CN" sz="2800"/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en-US" altLang="zh-CN" sz="2800"/>
              <a:t>10.1	 Basic Approach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en-US" altLang="zh-CN" sz="2800"/>
              <a:t>10.2  Nodal Analysis </a:t>
            </a:r>
            <a:r>
              <a:rPr lang="zh-CN" altLang="en-US" sz="2800"/>
              <a:t>节点电压法</a:t>
            </a:r>
            <a:r>
              <a:rPr lang="en-US" altLang="zh-CN" sz="2800"/>
              <a:t>@</a:t>
            </a:r>
            <a:r>
              <a:rPr lang="zh-CN" altLang="en-US" sz="2800"/>
              <a:t>频域</a:t>
            </a:r>
            <a:endParaRPr lang="en-US" altLang="zh-CN" sz="2800"/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en-US" altLang="zh-CN" sz="2800"/>
              <a:t>10.3	 Mesh Analysis </a:t>
            </a:r>
            <a:r>
              <a:rPr lang="zh-CN" altLang="en-US" sz="2800"/>
              <a:t>网孔电流法</a:t>
            </a:r>
            <a:r>
              <a:rPr lang="en-US" altLang="zh-CN" sz="2800"/>
              <a:t>@</a:t>
            </a:r>
            <a:r>
              <a:rPr lang="zh-CN" altLang="en-US" sz="2800"/>
              <a:t>频域</a:t>
            </a:r>
            <a:endParaRPr lang="en-US" altLang="zh-CN" sz="2800"/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en-US" altLang="zh-CN" sz="2800"/>
              <a:t>10.4	 Superposition Theorem </a:t>
            </a:r>
            <a:r>
              <a:rPr lang="zh-CN" altLang="en-US" sz="2800"/>
              <a:t>叠加定理</a:t>
            </a:r>
            <a:r>
              <a:rPr lang="en-US" altLang="zh-CN" sz="2800"/>
              <a:t>@</a:t>
            </a:r>
            <a:r>
              <a:rPr lang="zh-CN" altLang="en-US" sz="2800"/>
              <a:t>频域</a:t>
            </a:r>
            <a:endParaRPr lang="en-US" altLang="zh-CN" sz="2800"/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en-US" altLang="zh-CN" sz="2800"/>
              <a:t>10.5	 Source Transformation </a:t>
            </a:r>
            <a:r>
              <a:rPr lang="zh-CN" altLang="en-US" sz="2800"/>
              <a:t>电源转换</a:t>
            </a:r>
            <a:r>
              <a:rPr lang="en-US" altLang="zh-CN" sz="2800"/>
              <a:t>@</a:t>
            </a:r>
            <a:r>
              <a:rPr lang="zh-CN" altLang="en-US" sz="2800"/>
              <a:t>频域</a:t>
            </a:r>
            <a:endParaRPr lang="en-US" altLang="zh-CN" sz="2800"/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en-US" altLang="zh-CN" sz="2800"/>
              <a:t>10.6	 Thevenin and Norton Equivalent Circuits </a:t>
            </a:r>
            <a:r>
              <a:rPr lang="zh-CN" altLang="en-US" sz="2800"/>
              <a:t>戴维南定理、诺顿定理</a:t>
            </a:r>
            <a:r>
              <a:rPr lang="en-US" altLang="zh-CN" sz="2800"/>
              <a:t>@</a:t>
            </a:r>
            <a:r>
              <a:rPr lang="zh-CN" altLang="en-US" sz="2800"/>
              <a:t>频域</a:t>
            </a:r>
            <a:endParaRPr lang="en-US" altLang="zh-CN" sz="2800"/>
          </a:p>
        </p:txBody>
      </p:sp>
      <p:sp>
        <p:nvSpPr>
          <p:cNvPr id="5" name="灯片编号占位符 1">
            <a:extLst>
              <a:ext uri="{FF2B5EF4-FFF2-40B4-BE49-F238E27FC236}">
                <a16:creationId xmlns:a16="http://schemas.microsoft.com/office/drawing/2014/main" id="{C5B4EC5E-49EE-1341-B4E5-45B3BFCF78EE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40</a:t>
            </a:fld>
            <a:endParaRPr lang="en-US" altLang="zh-CN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灯片编号占位符 5">
            <a:extLst>
              <a:ext uri="{FF2B5EF4-FFF2-40B4-BE49-F238E27FC236}">
                <a16:creationId xmlns:a16="http://schemas.microsoft.com/office/drawing/2014/main" id="{2CFEE159-E67C-6848-B360-B5437C329E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C70288D-F305-DC42-89B4-DA0D686D77AC}" type="slidenum">
              <a:rPr lang="en-US" altLang="zh-CN" sz="1400" smtClean="0"/>
              <a:pPr>
                <a:spcBef>
                  <a:spcPct val="0"/>
                </a:spcBef>
                <a:buFontTx/>
                <a:buNone/>
              </a:pPr>
              <a:t>41</a:t>
            </a:fld>
            <a:endParaRPr lang="en-US" altLang="zh-CN" sz="1400"/>
          </a:p>
        </p:txBody>
      </p:sp>
      <p:sp>
        <p:nvSpPr>
          <p:cNvPr id="76802" name="Rectangle 2">
            <a:extLst>
              <a:ext uri="{FF2B5EF4-FFF2-40B4-BE49-F238E27FC236}">
                <a16:creationId xmlns:a16="http://schemas.microsoft.com/office/drawing/2014/main" id="{6D29589F-A032-854A-A644-55CE807134A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971550"/>
            <a:ext cx="7786688" cy="933450"/>
          </a:xfrm>
        </p:spPr>
        <p:txBody>
          <a:bodyPr/>
          <a:lstStyle/>
          <a:p>
            <a:pPr algn="l"/>
            <a:r>
              <a:rPr lang="en-US" altLang="zh-CN" sz="3200" u="sng"/>
              <a:t>Steps to Analyze AC Circuits</a:t>
            </a:r>
            <a:r>
              <a:rPr lang="en-US" altLang="zh-CN" sz="3200"/>
              <a:t>:</a:t>
            </a:r>
          </a:p>
        </p:txBody>
      </p:sp>
      <p:sp>
        <p:nvSpPr>
          <p:cNvPr id="76803" name="Rectangle 3">
            <a:extLst>
              <a:ext uri="{FF2B5EF4-FFF2-40B4-BE49-F238E27FC236}">
                <a16:creationId xmlns:a16="http://schemas.microsoft.com/office/drawing/2014/main" id="{ABAD6FEC-7040-B04D-8C6C-88D4A8FDBB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2057400"/>
            <a:ext cx="8229600" cy="2895600"/>
          </a:xfrm>
        </p:spPr>
        <p:txBody>
          <a:bodyPr/>
          <a:lstStyle/>
          <a:p>
            <a:pPr marL="609600" indent="-609600">
              <a:buClr>
                <a:schemeClr val="tx1"/>
              </a:buClr>
              <a:buFontTx/>
              <a:buAutoNum type="arabicPeriod"/>
            </a:pPr>
            <a:r>
              <a:rPr lang="en-US" altLang="zh-CN" sz="2400" u="sng">
                <a:solidFill>
                  <a:srgbClr val="FF3300"/>
                </a:solidFill>
              </a:rPr>
              <a:t>Transform</a:t>
            </a:r>
            <a:r>
              <a:rPr lang="en-US" altLang="zh-CN" sz="2400"/>
              <a:t> the circuit to the </a:t>
            </a:r>
            <a:r>
              <a:rPr lang="en-US" altLang="zh-CN" sz="2400" u="sng">
                <a:solidFill>
                  <a:srgbClr val="FF3300"/>
                </a:solidFill>
              </a:rPr>
              <a:t>phasor or frequency domain</a:t>
            </a:r>
            <a:r>
              <a:rPr lang="en-US" altLang="zh-CN" sz="2400"/>
              <a:t>.</a:t>
            </a:r>
          </a:p>
          <a:p>
            <a:pPr marL="609600" indent="-609600">
              <a:buClr>
                <a:schemeClr val="tx1"/>
              </a:buClr>
              <a:buFontTx/>
              <a:buAutoNum type="arabicPeriod"/>
            </a:pPr>
            <a:r>
              <a:rPr lang="en-US" altLang="zh-CN" sz="2400" u="sng">
                <a:solidFill>
                  <a:srgbClr val="FF3300"/>
                </a:solidFill>
              </a:rPr>
              <a:t>Solve</a:t>
            </a:r>
            <a:r>
              <a:rPr lang="en-US" altLang="zh-CN" sz="2400"/>
              <a:t> the problem using circuit techniques (nodal analysis, mesh analysis, superposition, etc.).</a:t>
            </a:r>
          </a:p>
          <a:p>
            <a:pPr marL="609600" indent="-609600">
              <a:buClr>
                <a:schemeClr val="tx1"/>
              </a:buClr>
              <a:buFontTx/>
              <a:buAutoNum type="arabicPeriod"/>
            </a:pPr>
            <a:r>
              <a:rPr lang="en-US" altLang="zh-CN" sz="2400" u="sng">
                <a:solidFill>
                  <a:srgbClr val="FF3300"/>
                </a:solidFill>
              </a:rPr>
              <a:t>Transform</a:t>
            </a:r>
            <a:r>
              <a:rPr lang="en-US" altLang="zh-CN" sz="2400"/>
              <a:t> the resulting phasor to the time domain.</a:t>
            </a:r>
          </a:p>
        </p:txBody>
      </p:sp>
      <p:grpSp>
        <p:nvGrpSpPr>
          <p:cNvPr id="76804" name="Group 18">
            <a:extLst>
              <a:ext uri="{FF2B5EF4-FFF2-40B4-BE49-F238E27FC236}">
                <a16:creationId xmlns:a16="http://schemas.microsoft.com/office/drawing/2014/main" id="{B8FEE2B5-4DA6-B840-AEC8-50D906735589}"/>
              </a:ext>
            </a:extLst>
          </p:cNvPr>
          <p:cNvGrpSpPr>
            <a:grpSpLocks/>
          </p:cNvGrpSpPr>
          <p:nvPr/>
        </p:nvGrpSpPr>
        <p:grpSpPr bwMode="auto">
          <a:xfrm>
            <a:off x="539750" y="4437063"/>
            <a:ext cx="7924800" cy="1600200"/>
            <a:chOff x="432" y="2928"/>
            <a:chExt cx="4992" cy="1008"/>
          </a:xfrm>
        </p:grpSpPr>
        <p:grpSp>
          <p:nvGrpSpPr>
            <p:cNvPr id="76806" name="Group 8">
              <a:extLst>
                <a:ext uri="{FF2B5EF4-FFF2-40B4-BE49-F238E27FC236}">
                  <a16:creationId xmlns:a16="http://schemas.microsoft.com/office/drawing/2014/main" id="{8EAF0A91-4B93-9547-A3F3-8AAD9F31CCE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2" y="2976"/>
              <a:ext cx="1488" cy="960"/>
              <a:chOff x="672" y="3120"/>
              <a:chExt cx="1488" cy="960"/>
            </a:xfrm>
          </p:grpSpPr>
          <p:sp>
            <p:nvSpPr>
              <p:cNvPr id="76815" name="Oval 5">
                <a:extLst>
                  <a:ext uri="{FF2B5EF4-FFF2-40B4-BE49-F238E27FC236}">
                    <a16:creationId xmlns:a16="http://schemas.microsoft.com/office/drawing/2014/main" id="{6C6BD115-436E-BD47-B267-EE2DE4E20B9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2" y="3120"/>
                <a:ext cx="1488" cy="960"/>
              </a:xfrm>
              <a:prstGeom prst="ellipse">
                <a:avLst/>
              </a:prstGeom>
              <a:solidFill>
                <a:srgbClr val="FFFF00"/>
              </a:solidFill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zh-CN" altLang="en-US" sz="1800"/>
              </a:p>
            </p:txBody>
          </p:sp>
          <p:sp>
            <p:nvSpPr>
              <p:cNvPr id="76816" name="Text Box 7">
                <a:extLst>
                  <a:ext uri="{FF2B5EF4-FFF2-40B4-BE49-F238E27FC236}">
                    <a16:creationId xmlns:a16="http://schemas.microsoft.com/office/drawing/2014/main" id="{63603845-63D5-E54F-868A-E6C5AE9A0FE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72" y="3484"/>
                <a:ext cx="12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indent="4572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1800"/>
                  <a:t>Time to Freq</a:t>
                </a:r>
              </a:p>
            </p:txBody>
          </p:sp>
        </p:grpSp>
        <p:grpSp>
          <p:nvGrpSpPr>
            <p:cNvPr id="76807" name="Group 15">
              <a:extLst>
                <a:ext uri="{FF2B5EF4-FFF2-40B4-BE49-F238E27FC236}">
                  <a16:creationId xmlns:a16="http://schemas.microsoft.com/office/drawing/2014/main" id="{8660B2B9-D309-6F48-8BB2-012E3B52DF2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08" y="2976"/>
              <a:ext cx="1488" cy="960"/>
              <a:chOff x="2208" y="2976"/>
              <a:chExt cx="1488" cy="960"/>
            </a:xfrm>
          </p:grpSpPr>
          <p:sp>
            <p:nvSpPr>
              <p:cNvPr id="76813" name="Oval 10">
                <a:extLst>
                  <a:ext uri="{FF2B5EF4-FFF2-40B4-BE49-F238E27FC236}">
                    <a16:creationId xmlns:a16="http://schemas.microsoft.com/office/drawing/2014/main" id="{F2D44031-2BC8-AA4E-9772-649F687B057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08" y="2976"/>
                <a:ext cx="1488" cy="960"/>
              </a:xfrm>
              <a:prstGeom prst="ellipse">
                <a:avLst/>
              </a:prstGeom>
              <a:solidFill>
                <a:srgbClr val="FFFF00"/>
              </a:solidFill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zh-CN" altLang="en-US" sz="1800"/>
              </a:p>
            </p:txBody>
          </p:sp>
          <p:sp>
            <p:nvSpPr>
              <p:cNvPr id="76814" name="Text Box 11">
                <a:extLst>
                  <a:ext uri="{FF2B5EF4-FFF2-40B4-BE49-F238E27FC236}">
                    <a16:creationId xmlns:a16="http://schemas.microsoft.com/office/drawing/2014/main" id="{091E4463-AEE9-5B43-879A-DDF9880B69B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52" y="3254"/>
                <a:ext cx="1296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indent="4572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1800"/>
                  <a:t>Solve variables in Freq</a:t>
                </a:r>
              </a:p>
            </p:txBody>
          </p:sp>
        </p:grpSp>
        <p:grpSp>
          <p:nvGrpSpPr>
            <p:cNvPr id="76808" name="Group 12">
              <a:extLst>
                <a:ext uri="{FF2B5EF4-FFF2-40B4-BE49-F238E27FC236}">
                  <a16:creationId xmlns:a16="http://schemas.microsoft.com/office/drawing/2014/main" id="{DC80AB77-1E44-9C45-9038-1DE95717A45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936" y="2928"/>
              <a:ext cx="1488" cy="960"/>
              <a:chOff x="672" y="3120"/>
              <a:chExt cx="1488" cy="960"/>
            </a:xfrm>
          </p:grpSpPr>
          <p:sp>
            <p:nvSpPr>
              <p:cNvPr id="76811" name="Oval 13">
                <a:extLst>
                  <a:ext uri="{FF2B5EF4-FFF2-40B4-BE49-F238E27FC236}">
                    <a16:creationId xmlns:a16="http://schemas.microsoft.com/office/drawing/2014/main" id="{4AD62E90-223D-7C4C-A93E-6692A20F4D3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2" y="3120"/>
                <a:ext cx="1488" cy="960"/>
              </a:xfrm>
              <a:prstGeom prst="ellipse">
                <a:avLst/>
              </a:prstGeom>
              <a:solidFill>
                <a:srgbClr val="FFFF00"/>
              </a:solidFill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zh-CN" altLang="en-US" sz="1800"/>
              </a:p>
            </p:txBody>
          </p:sp>
          <p:sp>
            <p:nvSpPr>
              <p:cNvPr id="76812" name="Text Box 14">
                <a:extLst>
                  <a:ext uri="{FF2B5EF4-FFF2-40B4-BE49-F238E27FC236}">
                    <a16:creationId xmlns:a16="http://schemas.microsoft.com/office/drawing/2014/main" id="{A5FBF43A-CB91-154C-B4D6-C16C517F398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72" y="3532"/>
                <a:ext cx="12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indent="4572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1800"/>
                  <a:t>Freq to Time</a:t>
                </a:r>
              </a:p>
            </p:txBody>
          </p:sp>
        </p:grpSp>
        <p:sp>
          <p:nvSpPr>
            <p:cNvPr id="76809" name="Line 16">
              <a:extLst>
                <a:ext uri="{FF2B5EF4-FFF2-40B4-BE49-F238E27FC236}">
                  <a16:creationId xmlns:a16="http://schemas.microsoft.com/office/drawing/2014/main" id="{8C1FD6D4-D68A-1F49-83F2-51D3ACC8AC8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72" y="3456"/>
              <a:ext cx="432" cy="0"/>
            </a:xfrm>
            <a:prstGeom prst="line">
              <a:avLst/>
            </a:prstGeom>
            <a:noFill/>
            <a:ln w="38100">
              <a:solidFill>
                <a:srgbClr val="00008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6810" name="Line 17">
              <a:extLst>
                <a:ext uri="{FF2B5EF4-FFF2-40B4-BE49-F238E27FC236}">
                  <a16:creationId xmlns:a16="http://schemas.microsoft.com/office/drawing/2014/main" id="{8D4167E7-0F56-A041-A203-D6425EBE0C2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48" y="3456"/>
              <a:ext cx="432" cy="0"/>
            </a:xfrm>
            <a:prstGeom prst="line">
              <a:avLst/>
            </a:prstGeom>
            <a:noFill/>
            <a:ln w="38100">
              <a:solidFill>
                <a:srgbClr val="00008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336915" name="Rectangle 19">
            <a:extLst>
              <a:ext uri="{FF2B5EF4-FFF2-40B4-BE49-F238E27FC236}">
                <a16:creationId xmlns:a16="http://schemas.microsoft.com/office/drawing/2014/main" id="{4809A22B-12A5-BD49-AA44-40DDDE57B1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913" y="457200"/>
            <a:ext cx="8243887" cy="58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ctr">
              <a:lnSpc>
                <a:spcPct val="90000"/>
              </a:lnSpc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1pPr>
            <a:lvl2pPr algn="ctr">
              <a:lnSpc>
                <a:spcPct val="90000"/>
              </a:lnSpc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2pPr>
            <a:lvl3pPr algn="ctr">
              <a:lnSpc>
                <a:spcPct val="90000"/>
              </a:lnSpc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3pPr>
            <a:lvl4pPr algn="ctr">
              <a:lnSpc>
                <a:spcPct val="90000"/>
              </a:lnSpc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4pPr>
            <a:lvl5pPr algn="ctr">
              <a:lnSpc>
                <a:spcPct val="90000"/>
              </a:lnSpc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5pPr>
            <a:lvl6pPr marL="4572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6pPr>
            <a:lvl7pPr marL="9144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7pPr>
            <a:lvl8pPr marL="13716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8pPr>
            <a:lvl9pPr marL="18288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zh-CN" sz="4000"/>
              <a:t>10.1 Basic Approach (1)</a:t>
            </a:r>
          </a:p>
        </p:txBody>
      </p:sp>
      <p:sp>
        <p:nvSpPr>
          <p:cNvPr id="18" name="灯片编号占位符 1">
            <a:extLst>
              <a:ext uri="{FF2B5EF4-FFF2-40B4-BE49-F238E27FC236}">
                <a16:creationId xmlns:a16="http://schemas.microsoft.com/office/drawing/2014/main" id="{6688C922-1A3F-644D-A0B9-77FD84A9D236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41</a:t>
            </a:fld>
            <a:endParaRPr lang="en-US" altLang="zh-CN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图片 3">
            <a:extLst>
              <a:ext uri="{FF2B5EF4-FFF2-40B4-BE49-F238E27FC236}">
                <a16:creationId xmlns:a16="http://schemas.microsoft.com/office/drawing/2014/main" id="{58296FC5-F91E-E047-B14C-7C150E731B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0"/>
            <a:ext cx="8218488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964088E6-EAED-7248-A7DF-4004FF0320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8" y="2133600"/>
            <a:ext cx="4699000" cy="391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620C3FD1-AFBB-B740-B691-88EE171517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6150" y="2362200"/>
            <a:ext cx="4321175" cy="351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B83974E1-03C2-AF49-BDFD-6443B018CC8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6150" y="6167438"/>
            <a:ext cx="4116388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86DE2B4E-89D4-AD40-B751-E5B52BBC6C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981075"/>
            <a:ext cx="1800225" cy="3683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800"/>
              <a:t>频域节点电压法</a:t>
            </a:r>
          </a:p>
        </p:txBody>
      </p:sp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670C5DE8-F936-3344-8588-6CEE5FAC6A5C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42</a:t>
            </a:fld>
            <a:endParaRPr lang="en-US" altLang="zh-CN" dirty="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C60002DF-0813-1749-9B82-F6A5AFF6C2D0}"/>
              </a:ext>
            </a:extLst>
          </p:cNvPr>
          <p:cNvSpPr txBox="1"/>
          <p:nvPr/>
        </p:nvSpPr>
        <p:spPr>
          <a:xfrm>
            <a:off x="395536" y="5982772"/>
            <a:ext cx="2492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①将元件写成相量形式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12CF247A-9ACC-5942-8855-1AD20989806C}"/>
              </a:ext>
            </a:extLst>
          </p:cNvPr>
          <p:cNvSpPr/>
          <p:nvPr/>
        </p:nvSpPr>
        <p:spPr>
          <a:xfrm>
            <a:off x="2987824" y="2569646"/>
            <a:ext cx="936104" cy="283290"/>
          </a:xfrm>
          <a:prstGeom prst="rect">
            <a:avLst/>
          </a:prstGeom>
          <a:noFill/>
          <a:ln w="12700">
            <a:solidFill>
              <a:srgbClr val="0432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F948FE29-CE93-0148-85C7-79B58DEA0FE0}"/>
              </a:ext>
            </a:extLst>
          </p:cNvPr>
          <p:cNvSpPr txBox="1"/>
          <p:nvPr/>
        </p:nvSpPr>
        <p:spPr>
          <a:xfrm>
            <a:off x="7155457" y="2180203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②在频域中分析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9F24594D-89CE-D84E-857B-DF9D5438D18B}"/>
              </a:ext>
            </a:extLst>
          </p:cNvPr>
          <p:cNvSpPr txBox="1"/>
          <p:nvPr/>
        </p:nvSpPr>
        <p:spPr>
          <a:xfrm>
            <a:off x="4728796" y="5878513"/>
            <a:ext cx="2031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③写回时域表达式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 animBg="1"/>
      <p:bldP spid="11" grpId="0"/>
      <p:bldP spid="1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标题 1">
            <a:extLst>
              <a:ext uri="{FF2B5EF4-FFF2-40B4-BE49-F238E27FC236}">
                <a16:creationId xmlns:a16="http://schemas.microsoft.com/office/drawing/2014/main" id="{D7FCE888-60D2-7845-82FA-D20E9CB436F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79874" name="图片 3">
            <a:extLst>
              <a:ext uri="{FF2B5EF4-FFF2-40B4-BE49-F238E27FC236}">
                <a16:creationId xmlns:a16="http://schemas.microsoft.com/office/drawing/2014/main" id="{C5634B5F-1B36-D84E-A811-05862784A7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44450"/>
            <a:ext cx="8991600" cy="339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DE022C18-5460-4B4D-AD41-05E8634D16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1563" y="2997200"/>
            <a:ext cx="5075237" cy="184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95B9F949-4DC6-564B-A3CD-776A2F0691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1563" y="4841875"/>
            <a:ext cx="5078412" cy="190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EB23A1D7-3F96-1D4A-A03D-AA95796360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63" y="3713163"/>
            <a:ext cx="3297237" cy="2259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7BF59339-0A86-4D4A-91B9-7CC944461C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1647825"/>
            <a:ext cx="3068637" cy="36988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800"/>
              <a:t>频域节点电压法</a:t>
            </a:r>
            <a:r>
              <a:rPr lang="en-US" altLang="zh-CN" sz="1800"/>
              <a:t>~supernode</a:t>
            </a:r>
            <a:endParaRPr lang="zh-CN" altLang="en-US" sz="1800"/>
          </a:p>
        </p:txBody>
      </p:sp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FCC29BCB-15C6-4346-B4A1-72A54DC5223E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43</a:t>
            </a:fld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7" name="图片 3">
            <a:extLst>
              <a:ext uri="{FF2B5EF4-FFF2-40B4-BE49-F238E27FC236}">
                <a16:creationId xmlns:a16="http://schemas.microsoft.com/office/drawing/2014/main" id="{69F2E37C-2EE8-E642-8C48-E7E92CD1A3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80" y="373063"/>
            <a:ext cx="90043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898" name="图片 4">
            <a:extLst>
              <a:ext uri="{FF2B5EF4-FFF2-40B4-BE49-F238E27FC236}">
                <a16:creationId xmlns:a16="http://schemas.microsoft.com/office/drawing/2014/main" id="{0D2AA841-605C-C842-B8BC-49E0478AEB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283" y="966788"/>
            <a:ext cx="3975100" cy="209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C8DCC35F-8AA2-C342-9A28-40F2006D5B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125663"/>
            <a:ext cx="5400675" cy="804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04BD5F9C-E992-FF47-9621-B4B3913354D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3194050"/>
            <a:ext cx="58420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E9B60778-A50C-DC46-A552-E958D4E0CE5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6083300"/>
            <a:ext cx="5156200" cy="77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0F5EBA30-17C3-C740-95BD-2DADDB2C98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5513" y="1247775"/>
            <a:ext cx="1800225" cy="3683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800"/>
              <a:t>频域网孔电流法</a:t>
            </a:r>
          </a:p>
        </p:txBody>
      </p:sp>
      <p:sp>
        <p:nvSpPr>
          <p:cNvPr id="10" name="灯片编号占位符 1">
            <a:extLst>
              <a:ext uri="{FF2B5EF4-FFF2-40B4-BE49-F238E27FC236}">
                <a16:creationId xmlns:a16="http://schemas.microsoft.com/office/drawing/2014/main" id="{319D9C87-CBC1-E64F-A8BD-F19E8390CC50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44</a:t>
            </a:fld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图片 3">
            <a:extLst>
              <a:ext uri="{FF2B5EF4-FFF2-40B4-BE49-F238E27FC236}">
                <a16:creationId xmlns:a16="http://schemas.microsoft.com/office/drawing/2014/main" id="{B8E086F4-9A3E-484F-B8BC-56AD3B375B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25" y="342900"/>
            <a:ext cx="90297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746626D4-BA9D-2B48-A0A7-815CCCD1E2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3214688"/>
            <a:ext cx="5426075" cy="3643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BCD9257A-05B8-FC4B-B872-A8F8309D08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6900" y="3130550"/>
            <a:ext cx="3406775" cy="243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50815969-C59B-9C4A-8439-05E49F29CE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0088" y="5770563"/>
            <a:ext cx="3198812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DA58F806-F152-D74F-8B39-8B31F10D27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76900" y="1441450"/>
            <a:ext cx="3162300" cy="36988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800"/>
              <a:t>频域网孔电流法</a:t>
            </a:r>
            <a:r>
              <a:rPr lang="en-US" altLang="zh-CN" sz="1800"/>
              <a:t>~supermesh</a:t>
            </a:r>
            <a:endParaRPr lang="zh-CN" altLang="en-US" sz="1800"/>
          </a:p>
        </p:txBody>
      </p:sp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E5A0B7C5-79F0-CB46-BF8E-3622E7AF1894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45</a:t>
            </a:fld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Rectangle 3">
            <a:extLst>
              <a:ext uri="{FF2B5EF4-FFF2-40B4-BE49-F238E27FC236}">
                <a16:creationId xmlns:a16="http://schemas.microsoft.com/office/drawing/2014/main" id="{C877C955-2E71-3541-81A6-49A976891C8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103188"/>
            <a:ext cx="8701088" cy="1314450"/>
          </a:xfrm>
        </p:spPr>
        <p:txBody>
          <a:bodyPr/>
          <a:lstStyle/>
          <a:p>
            <a:r>
              <a:rPr lang="en-US" altLang="zh-CN" sz="4000"/>
              <a:t>10.4 Superposition Theorem (1)</a:t>
            </a:r>
          </a:p>
        </p:txBody>
      </p:sp>
      <p:sp>
        <p:nvSpPr>
          <p:cNvPr id="82946" name="Rectangle 4">
            <a:extLst>
              <a:ext uri="{FF2B5EF4-FFF2-40B4-BE49-F238E27FC236}">
                <a16:creationId xmlns:a16="http://schemas.microsoft.com/office/drawing/2014/main" id="{589759FB-C7D5-8E4C-B3E0-5064AD02F781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153400" cy="4708525"/>
          </a:xfrm>
        </p:spPr>
        <p:txBody>
          <a:bodyPr/>
          <a:lstStyle/>
          <a:p>
            <a:pPr>
              <a:buFontTx/>
              <a:buNone/>
            </a:pPr>
            <a:r>
              <a:rPr lang="en-US" altLang="zh-CN" sz="2800" dirty="0"/>
              <a:t>   When a circuit has sources operating at </a:t>
            </a:r>
            <a:r>
              <a:rPr lang="en-US" altLang="zh-CN" sz="2800" u="sng" dirty="0">
                <a:solidFill>
                  <a:srgbClr val="FF3300"/>
                </a:solidFill>
              </a:rPr>
              <a:t>different frequencies</a:t>
            </a:r>
            <a:r>
              <a:rPr lang="en-US" altLang="zh-CN" sz="2800" dirty="0">
                <a:solidFill>
                  <a:srgbClr val="FF3300"/>
                </a:solidFill>
              </a:rPr>
              <a:t>,</a:t>
            </a:r>
            <a:r>
              <a:rPr lang="en-US" altLang="zh-CN" dirty="0"/>
              <a:t> </a:t>
            </a:r>
          </a:p>
          <a:p>
            <a:pPr marL="860425" lvl="1" indent="-403225">
              <a:buFontTx/>
              <a:buChar char="•"/>
            </a:pPr>
            <a:r>
              <a:rPr lang="en-US" altLang="zh-CN" dirty="0"/>
              <a:t>The </a:t>
            </a:r>
            <a:r>
              <a:rPr lang="en-US" altLang="zh-CN" u="sng" dirty="0">
                <a:solidFill>
                  <a:srgbClr val="FF3300"/>
                </a:solidFill>
              </a:rPr>
              <a:t>separate</a:t>
            </a:r>
            <a:r>
              <a:rPr lang="en-US" altLang="zh-CN" dirty="0"/>
              <a:t> phasor circuit for each frequency must be solved </a:t>
            </a:r>
            <a:r>
              <a:rPr lang="en-US" altLang="zh-CN" u="sng" dirty="0">
                <a:solidFill>
                  <a:srgbClr val="FF3300"/>
                </a:solidFill>
              </a:rPr>
              <a:t>independently</a:t>
            </a:r>
            <a:r>
              <a:rPr lang="en-US" altLang="zh-CN" dirty="0">
                <a:solidFill>
                  <a:srgbClr val="FF3300"/>
                </a:solidFill>
              </a:rPr>
              <a:t>,</a:t>
            </a:r>
            <a:r>
              <a:rPr lang="en-US" altLang="zh-CN" dirty="0"/>
              <a:t> and </a:t>
            </a:r>
          </a:p>
          <a:p>
            <a:pPr marL="860425" lvl="1" indent="-403225">
              <a:buFontTx/>
              <a:buChar char="•"/>
            </a:pPr>
            <a:r>
              <a:rPr lang="en-US" altLang="zh-CN" dirty="0"/>
              <a:t>The total response is the </a:t>
            </a:r>
            <a:r>
              <a:rPr lang="en-US" altLang="zh-CN" u="sng" dirty="0">
                <a:solidFill>
                  <a:srgbClr val="FF3300"/>
                </a:solidFill>
              </a:rPr>
              <a:t>sum of time-domain responses</a:t>
            </a:r>
            <a:r>
              <a:rPr lang="en-US" altLang="zh-CN" dirty="0"/>
              <a:t> of all the individual phasor circuits.</a:t>
            </a:r>
            <a:r>
              <a:rPr lang="en-US" altLang="zh-CN" sz="2400" dirty="0"/>
              <a:t> </a:t>
            </a:r>
          </a:p>
          <a:p>
            <a:pPr marL="860425" lvl="1" indent="-403225">
              <a:buFontTx/>
              <a:buChar char="•"/>
            </a:pPr>
            <a:r>
              <a:rPr lang="zh-CN" altLang="en-US" sz="2400" b="1" dirty="0">
                <a:solidFill>
                  <a:srgbClr val="00B0F0"/>
                </a:solidFill>
              </a:rPr>
              <a:t>若电路中有不同的频率，只能时域叠加，不能相量</a:t>
            </a:r>
            <a:r>
              <a:rPr lang="en-US" altLang="zh-CN" sz="2400" b="1" dirty="0">
                <a:solidFill>
                  <a:srgbClr val="00B0F0"/>
                </a:solidFill>
              </a:rPr>
              <a:t>(</a:t>
            </a:r>
            <a:r>
              <a:rPr lang="zh-CN" altLang="en-US" sz="2400" b="1" dirty="0">
                <a:solidFill>
                  <a:srgbClr val="00B0F0"/>
                </a:solidFill>
              </a:rPr>
              <a:t>频域</a:t>
            </a:r>
            <a:r>
              <a:rPr lang="en-US" altLang="zh-CN" sz="2400" b="1" dirty="0">
                <a:solidFill>
                  <a:srgbClr val="00B0F0"/>
                </a:solidFill>
              </a:rPr>
              <a:t>)</a:t>
            </a:r>
            <a:r>
              <a:rPr lang="zh-CN" altLang="en-US" sz="2400" b="1" dirty="0">
                <a:solidFill>
                  <a:srgbClr val="00B0F0"/>
                </a:solidFill>
              </a:rPr>
              <a:t>叠加，</a:t>
            </a:r>
            <a:r>
              <a:rPr lang="en-US" altLang="zh-CN" sz="2400" b="1" dirty="0">
                <a:solidFill>
                  <a:srgbClr val="00B0F0"/>
                </a:solidFill>
              </a:rPr>
              <a:t>Why</a:t>
            </a:r>
            <a:r>
              <a:rPr lang="zh-CN" altLang="en-US" sz="2400" b="1" dirty="0">
                <a:solidFill>
                  <a:srgbClr val="00B0F0"/>
                </a:solidFill>
              </a:rPr>
              <a:t>？</a:t>
            </a:r>
            <a:r>
              <a:rPr lang="en-US" altLang="zh-CN" sz="2400" dirty="0"/>
              <a:t>	</a:t>
            </a:r>
          </a:p>
        </p:txBody>
      </p:sp>
      <p:sp>
        <p:nvSpPr>
          <p:cNvPr id="82947" name="Rectangle 5">
            <a:extLst>
              <a:ext uri="{FF2B5EF4-FFF2-40B4-BE49-F238E27FC236}">
                <a16:creationId xmlns:a16="http://schemas.microsoft.com/office/drawing/2014/main" id="{D55E2E57-6206-EA4E-BC61-26C59C1866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19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82948" name="Rectangle 6">
            <a:extLst>
              <a:ext uri="{FF2B5EF4-FFF2-40B4-BE49-F238E27FC236}">
                <a16:creationId xmlns:a16="http://schemas.microsoft.com/office/drawing/2014/main" id="{0259B919-59C6-A248-8F05-C2C4379F86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29025" y="2905125"/>
            <a:ext cx="10985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800"/>
              <a:t>	</a:t>
            </a:r>
          </a:p>
        </p:txBody>
      </p:sp>
      <p:pic>
        <p:nvPicPr>
          <p:cNvPr id="7" name="图片 3">
            <a:extLst>
              <a:ext uri="{FF2B5EF4-FFF2-40B4-BE49-F238E27FC236}">
                <a16:creationId xmlns:a16="http://schemas.microsoft.com/office/drawing/2014/main" id="{6D6F472B-AB41-104C-BE99-27684E25BD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6073775"/>
            <a:ext cx="2052637" cy="47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灯片编号占位符 1">
            <a:extLst>
              <a:ext uri="{FF2B5EF4-FFF2-40B4-BE49-F238E27FC236}">
                <a16:creationId xmlns:a16="http://schemas.microsoft.com/office/drawing/2014/main" id="{27DD3080-809C-F747-9757-1091C48D9C7B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46</a:t>
            </a:fld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3" name="图片 5">
            <a:extLst>
              <a:ext uri="{FF2B5EF4-FFF2-40B4-BE49-F238E27FC236}">
                <a16:creationId xmlns:a16="http://schemas.microsoft.com/office/drawing/2014/main" id="{5B35B0E6-E2CB-E040-BC38-737AAEA6DD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13" y="359808"/>
            <a:ext cx="89662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56968059-6D2A-EB45-B8C4-0A2E7A8165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7" y="3047445"/>
            <a:ext cx="9080500" cy="218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F06BD5FD-6ACC-BF4E-9713-ED7395C89F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13" y="2475945"/>
            <a:ext cx="20574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5993C667-7D10-E04F-B5A6-82C98204442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901" y="5231845"/>
            <a:ext cx="4513262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1BF9E572-E526-C34F-96E3-4F5E9228012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0563" y="5771595"/>
            <a:ext cx="238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45E3A024-55D0-9B4C-802B-E34E8C7FC96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9463" y="5195333"/>
            <a:ext cx="3833813" cy="50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BB8F208F-D6E3-DC47-B01E-D838716A808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6926" y="5793820"/>
            <a:ext cx="3967162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AE5C66AC-2988-FC47-A72C-EA114CD6CAB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488" y="6520895"/>
            <a:ext cx="51450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98D83355-4315-B644-B68F-5A03AC5365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9026" y="1285320"/>
            <a:ext cx="2736850" cy="8001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800"/>
              <a:t>频域叠加定理：</a:t>
            </a:r>
            <a:endParaRPr lang="en-US" altLang="zh-CN" sz="1800"/>
          </a:p>
          <a:p>
            <a:pPr>
              <a:spcBef>
                <a:spcPct val="0"/>
              </a:spcBef>
              <a:buFontTx/>
              <a:buNone/>
            </a:pPr>
            <a:r>
              <a:rPr lang="zh-CN" altLang="en-US" sz="1400"/>
              <a:t>注意，电路中若有不同的频率，只能时域叠加，不能相量叠加</a:t>
            </a:r>
          </a:p>
        </p:txBody>
      </p:sp>
      <p:sp>
        <p:nvSpPr>
          <p:cNvPr id="16" name="灯片编号占位符 1">
            <a:extLst>
              <a:ext uri="{FF2B5EF4-FFF2-40B4-BE49-F238E27FC236}">
                <a16:creationId xmlns:a16="http://schemas.microsoft.com/office/drawing/2014/main" id="{CAF3106A-D822-714F-8450-B508D09516A0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47</a:t>
            </a:fld>
            <a:endParaRPr lang="en-US" altLang="zh-CN" dirty="0"/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8C3176F2-CEFD-E34E-BB5C-75F2EA50CBF7}"/>
              </a:ext>
            </a:extLst>
          </p:cNvPr>
          <p:cNvSpPr/>
          <p:nvPr/>
        </p:nvSpPr>
        <p:spPr>
          <a:xfrm>
            <a:off x="3851920" y="1626155"/>
            <a:ext cx="792088" cy="290677"/>
          </a:xfrm>
          <a:prstGeom prst="rect">
            <a:avLst/>
          </a:prstGeom>
          <a:noFill/>
          <a:ln w="12700">
            <a:solidFill>
              <a:srgbClr val="0432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4EAE401C-9165-7C42-A5FA-8E9E61B66CDB}"/>
              </a:ext>
            </a:extLst>
          </p:cNvPr>
          <p:cNvSpPr/>
          <p:nvPr/>
        </p:nvSpPr>
        <p:spPr>
          <a:xfrm>
            <a:off x="5868144" y="1626154"/>
            <a:ext cx="792088" cy="290677"/>
          </a:xfrm>
          <a:prstGeom prst="rect">
            <a:avLst/>
          </a:prstGeom>
          <a:noFill/>
          <a:ln w="12700">
            <a:solidFill>
              <a:srgbClr val="0432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灯片编号占位符 5">
            <a:extLst>
              <a:ext uri="{FF2B5EF4-FFF2-40B4-BE49-F238E27FC236}">
                <a16:creationId xmlns:a16="http://schemas.microsoft.com/office/drawing/2014/main" id="{3B7318FA-DF8F-3243-A073-5F3C7D340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C73106A-5F38-FC44-9BDD-AF7E21AB72A7}" type="slidenum">
              <a:rPr lang="en-US" altLang="zh-CN" sz="1400" smtClean="0"/>
              <a:pPr>
                <a:spcBef>
                  <a:spcPct val="0"/>
                </a:spcBef>
                <a:buFontTx/>
                <a:buNone/>
              </a:pPr>
              <a:t>48</a:t>
            </a:fld>
            <a:endParaRPr lang="en-US" altLang="zh-CN" sz="1400"/>
          </a:p>
        </p:txBody>
      </p:sp>
      <p:sp>
        <p:nvSpPr>
          <p:cNvPr id="86018" name="Rectangle 3">
            <a:extLst>
              <a:ext uri="{FF2B5EF4-FFF2-40B4-BE49-F238E27FC236}">
                <a16:creationId xmlns:a16="http://schemas.microsoft.com/office/drawing/2014/main" id="{6F96F2EB-1FDE-FD4B-87F2-4EC6D530ADC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200" y="103188"/>
            <a:ext cx="8701088" cy="1314450"/>
          </a:xfrm>
        </p:spPr>
        <p:txBody>
          <a:bodyPr/>
          <a:lstStyle/>
          <a:p>
            <a:r>
              <a:rPr lang="en-US" altLang="zh-CN" sz="4000"/>
              <a:t>10.5 Source Transformation (1)</a:t>
            </a:r>
          </a:p>
        </p:txBody>
      </p:sp>
      <p:sp>
        <p:nvSpPr>
          <p:cNvPr id="86019" name="Rectangle 5">
            <a:extLst>
              <a:ext uri="{FF2B5EF4-FFF2-40B4-BE49-F238E27FC236}">
                <a16:creationId xmlns:a16="http://schemas.microsoft.com/office/drawing/2014/main" id="{25456E4E-3689-B84C-AD6D-8684A39651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19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86020" name="Rectangle 6">
            <a:extLst>
              <a:ext uri="{FF2B5EF4-FFF2-40B4-BE49-F238E27FC236}">
                <a16:creationId xmlns:a16="http://schemas.microsoft.com/office/drawing/2014/main" id="{CF06D250-260D-BE4F-B0D3-36B2098864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29025" y="2905125"/>
            <a:ext cx="10985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800"/>
              <a:t>	</a:t>
            </a:r>
          </a:p>
        </p:txBody>
      </p:sp>
      <p:pic>
        <p:nvPicPr>
          <p:cNvPr id="86021" name="Picture 12" descr="10-016">
            <a:extLst>
              <a:ext uri="{FF2B5EF4-FFF2-40B4-BE49-F238E27FC236}">
                <a16:creationId xmlns:a16="http://schemas.microsoft.com/office/drawing/2014/main" id="{AC7FF4B3-AC1B-2E4F-BE40-14E2E0615BF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0600" y="2135188"/>
            <a:ext cx="6781800" cy="3122612"/>
          </a:xfrm>
        </p:spPr>
      </p:pic>
      <p:sp>
        <p:nvSpPr>
          <p:cNvPr id="8" name="灯片编号占位符 1">
            <a:extLst>
              <a:ext uri="{FF2B5EF4-FFF2-40B4-BE49-F238E27FC236}">
                <a16:creationId xmlns:a16="http://schemas.microsoft.com/office/drawing/2014/main" id="{5CEBE8DB-3CCC-1444-B8B0-33A297C42AF3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48</a:t>
            </a:fld>
            <a:endParaRPr lang="en-US" altLang="zh-CN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5B6B5EED-216E-2F4F-A51D-27C1BAD04C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765175"/>
            <a:ext cx="7677150" cy="609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8066" name="图片 4">
            <a:extLst>
              <a:ext uri="{FF2B5EF4-FFF2-40B4-BE49-F238E27FC236}">
                <a16:creationId xmlns:a16="http://schemas.microsoft.com/office/drawing/2014/main" id="{5305DEB1-51E7-D94E-B904-5BCAEDF8EC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90488"/>
            <a:ext cx="90170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8067" name="图片 5">
            <a:extLst>
              <a:ext uri="{FF2B5EF4-FFF2-40B4-BE49-F238E27FC236}">
                <a16:creationId xmlns:a16="http://schemas.microsoft.com/office/drawing/2014/main" id="{1C424C90-1196-F44C-A4A2-D169718A97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5375" y="635000"/>
            <a:ext cx="2859088" cy="171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931F5F44-8998-CB4E-8253-2208709297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96063" y="2713038"/>
            <a:ext cx="2016125" cy="36988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800"/>
              <a:t>频域电源转换定理</a:t>
            </a:r>
            <a:endParaRPr lang="en-US" altLang="zh-CN" sz="1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图片 4">
            <a:extLst>
              <a:ext uri="{FF2B5EF4-FFF2-40B4-BE49-F238E27FC236}">
                <a16:creationId xmlns:a16="http://schemas.microsoft.com/office/drawing/2014/main" id="{540722C8-76CD-9446-888F-6FA1643D21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15888"/>
            <a:ext cx="8408988" cy="524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4" name="图片 5">
            <a:extLst>
              <a:ext uri="{FF2B5EF4-FFF2-40B4-BE49-F238E27FC236}">
                <a16:creationId xmlns:a16="http://schemas.microsoft.com/office/drawing/2014/main" id="{A542CCBD-6068-C349-9FF4-5F2059C34B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725" y="5386388"/>
            <a:ext cx="8485188" cy="143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A32CD140-2BD7-2340-BE60-10F204DDE4B1}"/>
              </a:ext>
            </a:extLst>
          </p:cNvPr>
          <p:cNvSpPr/>
          <p:nvPr/>
        </p:nvSpPr>
        <p:spPr>
          <a:xfrm>
            <a:off x="1476375" y="6524625"/>
            <a:ext cx="6478588" cy="296863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defRPr/>
            </a:pPr>
            <a:r>
              <a:rPr lang="zh-CN" altLang="en-US" b="1" dirty="0">
                <a:solidFill>
                  <a:srgbClr val="FF0000"/>
                </a:solidFill>
              </a:rPr>
              <a:t>稳态：“</a:t>
            </a:r>
            <a:r>
              <a:rPr lang="en-US" altLang="zh-CN" b="1" dirty="0">
                <a:solidFill>
                  <a:srgbClr val="FF0000"/>
                </a:solidFill>
              </a:rPr>
              <a:t>t </a:t>
            </a:r>
            <a:r>
              <a:rPr lang="en-US" altLang="zh-CN" b="1" dirty="0">
                <a:solidFill>
                  <a:srgbClr val="FF0000"/>
                </a:solidFill>
                <a:sym typeface="Wingdings" pitchFamily="2" charset="2"/>
              </a:rPr>
              <a:t> </a:t>
            </a:r>
            <a:r>
              <a:rPr lang="zh-CN" altLang="en-US" b="1" dirty="0">
                <a:solidFill>
                  <a:srgbClr val="FF0000"/>
                </a:solidFill>
                <a:sym typeface="Wingdings" pitchFamily="2" charset="2"/>
              </a:rPr>
              <a:t>无穷大”时的解；线性时不变：不产生新的频率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95B26A26-91B8-8B4E-BA2A-E46F52716EFE}"/>
              </a:ext>
            </a:extLst>
          </p:cNvPr>
          <p:cNvCxnSpPr/>
          <p:nvPr/>
        </p:nvCxnSpPr>
        <p:spPr>
          <a:xfrm>
            <a:off x="3635375" y="836613"/>
            <a:ext cx="165735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865F6A39-47AD-7F41-93A9-923EBA0D130B}"/>
              </a:ext>
            </a:extLst>
          </p:cNvPr>
          <p:cNvCxnSpPr>
            <a:cxnSpLocks/>
          </p:cNvCxnSpPr>
          <p:nvPr/>
        </p:nvCxnSpPr>
        <p:spPr>
          <a:xfrm>
            <a:off x="2411413" y="4941888"/>
            <a:ext cx="62484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6CAABA94-C25D-E14C-AF26-A5D6C0E4D187}"/>
              </a:ext>
            </a:extLst>
          </p:cNvPr>
          <p:cNvCxnSpPr/>
          <p:nvPr/>
        </p:nvCxnSpPr>
        <p:spPr>
          <a:xfrm>
            <a:off x="250825" y="5300663"/>
            <a:ext cx="316865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矩形 19">
            <a:extLst>
              <a:ext uri="{FF2B5EF4-FFF2-40B4-BE49-F238E27FC236}">
                <a16:creationId xmlns:a16="http://schemas.microsoft.com/office/drawing/2014/main" id="{AC02F86E-FED7-B841-90B2-BB07CF76831A}"/>
              </a:ext>
            </a:extLst>
          </p:cNvPr>
          <p:cNvSpPr/>
          <p:nvPr/>
        </p:nvSpPr>
        <p:spPr>
          <a:xfrm>
            <a:off x="5219700" y="5386388"/>
            <a:ext cx="2735263" cy="301625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1" name="灯片编号占位符 1">
            <a:extLst>
              <a:ext uri="{FF2B5EF4-FFF2-40B4-BE49-F238E27FC236}">
                <a16:creationId xmlns:a16="http://schemas.microsoft.com/office/drawing/2014/main" id="{CF0ECE76-6A7A-C347-BD90-3AC71EB1A7CC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5</a:t>
            </a:fld>
            <a:endParaRPr lang="en-US" altLang="zh-CN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>
            <a:extLst>
              <a:ext uri="{FF2B5EF4-FFF2-40B4-BE49-F238E27FC236}">
                <a16:creationId xmlns:a16="http://schemas.microsoft.com/office/drawing/2014/main" id="{FEDC5CE8-2D4E-1E40-9856-185F28424C6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4000"/>
              <a:t>10.6 Thevenin and Norton Equivalent Circuits (1)</a:t>
            </a:r>
          </a:p>
        </p:txBody>
      </p:sp>
      <p:sp>
        <p:nvSpPr>
          <p:cNvPr id="89091" name="Rectangle 3">
            <a:extLst>
              <a:ext uri="{FF2B5EF4-FFF2-40B4-BE49-F238E27FC236}">
                <a16:creationId xmlns:a16="http://schemas.microsoft.com/office/drawing/2014/main" id="{18C64416-DCB4-BE4A-B947-4DE51A69A4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19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89092" name="Rectangle 4">
            <a:extLst>
              <a:ext uri="{FF2B5EF4-FFF2-40B4-BE49-F238E27FC236}">
                <a16:creationId xmlns:a16="http://schemas.microsoft.com/office/drawing/2014/main" id="{240CFBFC-EA9D-DF4B-B687-EFAC00E07A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29025" y="2905125"/>
            <a:ext cx="10985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800"/>
              <a:t>	</a:t>
            </a:r>
          </a:p>
        </p:txBody>
      </p:sp>
      <p:pic>
        <p:nvPicPr>
          <p:cNvPr id="89093" name="Picture 7" descr="10-020">
            <a:extLst>
              <a:ext uri="{FF2B5EF4-FFF2-40B4-BE49-F238E27FC236}">
                <a16:creationId xmlns:a16="http://schemas.microsoft.com/office/drawing/2014/main" id="{7AD1D969-418B-7141-AD34-2D2BF042B6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582738"/>
            <a:ext cx="4953000" cy="217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9094" name="Picture 8" descr="10-021">
            <a:extLst>
              <a:ext uri="{FF2B5EF4-FFF2-40B4-BE49-F238E27FC236}">
                <a16:creationId xmlns:a16="http://schemas.microsoft.com/office/drawing/2014/main" id="{A56092F0-4FBF-9248-8F5B-F20058D624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4192588"/>
            <a:ext cx="5018088" cy="182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9095" name="Rectangle 9">
            <a:extLst>
              <a:ext uri="{FF2B5EF4-FFF2-40B4-BE49-F238E27FC236}">
                <a16:creationId xmlns:a16="http://schemas.microsoft.com/office/drawing/2014/main" id="{423B20F2-BB19-0845-A4B4-A4A1C4E7AF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0" y="2498725"/>
            <a:ext cx="2317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zh-CN" sz="1800" b="1" u="sng"/>
              <a:t>Thevenin transform</a:t>
            </a:r>
            <a:endParaRPr lang="en-US" altLang="zh-CN" sz="1800"/>
          </a:p>
        </p:txBody>
      </p:sp>
      <p:sp>
        <p:nvSpPr>
          <p:cNvPr id="89096" name="Rectangle 10">
            <a:extLst>
              <a:ext uri="{FF2B5EF4-FFF2-40B4-BE49-F238E27FC236}">
                <a16:creationId xmlns:a16="http://schemas.microsoft.com/office/drawing/2014/main" id="{4755C42A-8FA3-3D4D-8BB9-E3824B2965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42050" y="4860925"/>
            <a:ext cx="2063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zh-CN" sz="1800" b="1" u="sng"/>
              <a:t>Norton transform</a:t>
            </a:r>
          </a:p>
        </p:txBody>
      </p:sp>
      <p:pic>
        <p:nvPicPr>
          <p:cNvPr id="89097" name="图片 1">
            <a:extLst>
              <a:ext uri="{FF2B5EF4-FFF2-40B4-BE49-F238E27FC236}">
                <a16:creationId xmlns:a16="http://schemas.microsoft.com/office/drawing/2014/main" id="{CC82C4D8-DFBF-6448-B9F1-12178CDCD3D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5025" y="3538538"/>
            <a:ext cx="2808288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灯片编号占位符 1">
            <a:extLst>
              <a:ext uri="{FF2B5EF4-FFF2-40B4-BE49-F238E27FC236}">
                <a16:creationId xmlns:a16="http://schemas.microsoft.com/office/drawing/2014/main" id="{F86018D5-360D-BF45-935B-25C25AF60300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50</a:t>
            </a:fld>
            <a:endParaRPr lang="en-US" altLang="zh-CN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图片 3">
            <a:extLst>
              <a:ext uri="{FF2B5EF4-FFF2-40B4-BE49-F238E27FC236}">
                <a16:creationId xmlns:a16="http://schemas.microsoft.com/office/drawing/2014/main" id="{2C1C3DD3-F0A5-E541-9463-9AA7EF8494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493712"/>
            <a:ext cx="8991600" cy="3124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6D638020-CCA4-6842-92EC-AC429A8A9A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957" y="3672886"/>
            <a:ext cx="81407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40A35A33-1A97-A844-82C3-EB0E973B47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8888" y="1685925"/>
            <a:ext cx="1801812" cy="36988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800"/>
              <a:t>频域戴维南定理</a:t>
            </a:r>
          </a:p>
        </p:txBody>
      </p:sp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520DD5AC-F4FD-1342-946F-0844EBA19703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51</a:t>
            </a:fld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1" name="图片 3">
            <a:extLst>
              <a:ext uri="{FF2B5EF4-FFF2-40B4-BE49-F238E27FC236}">
                <a16:creationId xmlns:a16="http://schemas.microsoft.com/office/drawing/2014/main" id="{8A2DAF11-8DCA-D645-B7FC-E0496528EF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56" y="476175"/>
            <a:ext cx="8993188" cy="283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392F8BE9-233F-7544-8361-061DE23B54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556" y="4221088"/>
            <a:ext cx="8624888" cy="245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22EE3B32-D4FA-7346-8846-62112F1C48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2944" y="2276400"/>
            <a:ext cx="2857500" cy="36988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800"/>
              <a:t>频域戴维南定理</a:t>
            </a:r>
            <a:r>
              <a:rPr lang="en-US" altLang="zh-CN" sz="1800"/>
              <a:t>~</a:t>
            </a:r>
            <a:r>
              <a:rPr lang="zh-CN" altLang="en-US" sz="1800"/>
              <a:t>含受控源</a:t>
            </a:r>
          </a:p>
        </p:txBody>
      </p:sp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2CD55543-FAB0-AC45-A5FF-14B0F90B744C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52</a:t>
            </a:fld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5" name="图片 3">
            <a:extLst>
              <a:ext uri="{FF2B5EF4-FFF2-40B4-BE49-F238E27FC236}">
                <a16:creationId xmlns:a16="http://schemas.microsoft.com/office/drawing/2014/main" id="{6E09B288-DAC9-C341-9C69-C294789D30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04" y="405596"/>
            <a:ext cx="9067800" cy="303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7C6B18B9-D167-DE44-B014-685B86E292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617" y="3794196"/>
            <a:ext cx="8878887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86250BF7-85F1-EF42-8844-AABA3F45C9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2444" y="1665412"/>
            <a:ext cx="1570038" cy="36988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800"/>
              <a:t>频域诺顿定理</a:t>
            </a:r>
          </a:p>
        </p:txBody>
      </p:sp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15DBC43C-7986-7D46-AAB6-2554F406A753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53</a:t>
            </a:fld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EAE1B2B-3E5C-F94D-9FDE-5261B55544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应用</a:t>
            </a:r>
            <a:r>
              <a:rPr kumimoji="1" lang="en-US" altLang="zh-CN" dirty="0"/>
              <a:t>——</a:t>
            </a:r>
            <a:r>
              <a:rPr kumimoji="1" lang="zh-CN" altLang="en-US" dirty="0"/>
              <a:t>移向电路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305E001F-6BA6-6441-95B9-C010B5806C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417638"/>
            <a:ext cx="3455765" cy="5440362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F43BF85E-0EF6-CF46-BC82-84CA9A2D1A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4517" y="1268760"/>
            <a:ext cx="3948038" cy="2526109"/>
          </a:xfrm>
          <a:prstGeom prst="rect">
            <a:avLst/>
          </a:prstGeom>
        </p:spPr>
      </p:pic>
      <p:sp>
        <p:nvSpPr>
          <p:cNvPr id="6" name="右箭头 5">
            <a:extLst>
              <a:ext uri="{FF2B5EF4-FFF2-40B4-BE49-F238E27FC236}">
                <a16:creationId xmlns:a16="http://schemas.microsoft.com/office/drawing/2014/main" id="{32D156E8-5D18-CB42-A5A9-4F42C736214D}"/>
              </a:ext>
            </a:extLst>
          </p:cNvPr>
          <p:cNvSpPr/>
          <p:nvPr/>
        </p:nvSpPr>
        <p:spPr>
          <a:xfrm>
            <a:off x="3779912" y="2348880"/>
            <a:ext cx="504056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7" name="右箭头 6">
            <a:extLst>
              <a:ext uri="{FF2B5EF4-FFF2-40B4-BE49-F238E27FC236}">
                <a16:creationId xmlns:a16="http://schemas.microsoft.com/office/drawing/2014/main" id="{D451EE22-1206-F642-88BB-98089B1ABAE0}"/>
              </a:ext>
            </a:extLst>
          </p:cNvPr>
          <p:cNvSpPr/>
          <p:nvPr/>
        </p:nvSpPr>
        <p:spPr>
          <a:xfrm>
            <a:off x="3779912" y="4797152"/>
            <a:ext cx="504056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83780B8D-CB90-7B4B-A7B7-70674E146D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3987" y="3817354"/>
            <a:ext cx="4190929" cy="2175619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D4E2E676-A935-9F4B-B5CC-028F81173261}"/>
              </a:ext>
            </a:extLst>
          </p:cNvPr>
          <p:cNvSpPr txBox="1"/>
          <p:nvPr/>
        </p:nvSpPr>
        <p:spPr>
          <a:xfrm>
            <a:off x="5508104" y="5517232"/>
            <a:ext cx="792088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1600" b="1" dirty="0">
                <a:solidFill>
                  <a:srgbClr val="0432FF"/>
                </a:solidFill>
                <a:latin typeface="Symbol" pitchFamily="2" charset="2"/>
              </a:rPr>
              <a:t>p</a:t>
            </a:r>
            <a:r>
              <a:rPr kumimoji="1" lang="en-US" altLang="zh-CN" sz="1600" b="1" dirty="0">
                <a:solidFill>
                  <a:srgbClr val="0432FF"/>
                </a:solidFill>
              </a:rPr>
              <a:t>/2-</a:t>
            </a:r>
            <a:r>
              <a:rPr kumimoji="1" lang="en-US" altLang="zh-CN" sz="1600" b="1" dirty="0">
                <a:solidFill>
                  <a:srgbClr val="0432FF"/>
                </a:solidFill>
                <a:latin typeface="Symbol" pitchFamily="2" charset="2"/>
              </a:rPr>
              <a:t>q</a:t>
            </a:r>
            <a:endParaRPr kumimoji="1" lang="zh-CN" altLang="en-US" sz="1600" b="1" dirty="0">
              <a:solidFill>
                <a:srgbClr val="0432FF"/>
              </a:solidFill>
              <a:latin typeface="Symbol" pitchFamily="2" charset="2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11D35736-C67F-8C46-AE1B-4D67490FB6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20181" y="3126450"/>
            <a:ext cx="1172413" cy="521965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D98F26B4-2839-FE46-BB80-E7358400D03A}"/>
              </a:ext>
            </a:extLst>
          </p:cNvPr>
          <p:cNvSpPr txBox="1"/>
          <p:nvPr/>
        </p:nvSpPr>
        <p:spPr>
          <a:xfrm>
            <a:off x="1675237" y="5971510"/>
            <a:ext cx="70196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b="1" dirty="0">
                <a:solidFill>
                  <a:srgbClr val="0432FF"/>
                </a:solidFill>
              </a:rPr>
              <a:t>先分析 </a:t>
            </a:r>
            <a:r>
              <a:rPr kumimoji="1" lang="en-US" altLang="zh-CN" b="1" dirty="0">
                <a:solidFill>
                  <a:srgbClr val="0432FF"/>
                </a:solidFill>
              </a:rPr>
              <a:t>I</a:t>
            </a:r>
            <a:r>
              <a:rPr kumimoji="1" lang="zh-CN" altLang="en-US" b="1" dirty="0">
                <a:solidFill>
                  <a:srgbClr val="0432FF"/>
                </a:solidFill>
              </a:rPr>
              <a:t> 与 </a:t>
            </a:r>
            <a:r>
              <a:rPr kumimoji="1" lang="en-US" altLang="zh-CN" b="1" dirty="0">
                <a:solidFill>
                  <a:srgbClr val="0432FF"/>
                </a:solidFill>
              </a:rPr>
              <a:t>V</a:t>
            </a:r>
            <a:r>
              <a:rPr kumimoji="1" lang="en-US" altLang="zh-CN" b="1" baseline="-25000" dirty="0">
                <a:solidFill>
                  <a:srgbClr val="0432FF"/>
                </a:solidFill>
              </a:rPr>
              <a:t>i</a:t>
            </a:r>
            <a:r>
              <a:rPr kumimoji="1" lang="zh-CN" altLang="en-US" b="1" dirty="0">
                <a:solidFill>
                  <a:srgbClr val="0432FF"/>
                </a:solidFill>
              </a:rPr>
              <a:t> 的关系，再分析 </a:t>
            </a:r>
            <a:r>
              <a:rPr kumimoji="1" lang="en-US" altLang="zh-CN" b="1" dirty="0">
                <a:solidFill>
                  <a:srgbClr val="0432FF"/>
                </a:solidFill>
              </a:rPr>
              <a:t>V</a:t>
            </a:r>
            <a:r>
              <a:rPr kumimoji="1" lang="en-US" altLang="zh-CN" b="1" baseline="-25000" dirty="0">
                <a:solidFill>
                  <a:srgbClr val="0432FF"/>
                </a:solidFill>
              </a:rPr>
              <a:t>o</a:t>
            </a:r>
            <a:r>
              <a:rPr kumimoji="1" lang="zh-CN" altLang="en-US" b="1" dirty="0">
                <a:solidFill>
                  <a:srgbClr val="0432FF"/>
                </a:solidFill>
              </a:rPr>
              <a:t> 与 </a:t>
            </a:r>
            <a:r>
              <a:rPr kumimoji="1" lang="en-US" altLang="zh-CN" b="1" dirty="0">
                <a:solidFill>
                  <a:srgbClr val="0432FF"/>
                </a:solidFill>
              </a:rPr>
              <a:t>I</a:t>
            </a:r>
            <a:r>
              <a:rPr kumimoji="1" lang="zh-CN" altLang="en-US" b="1" dirty="0">
                <a:solidFill>
                  <a:srgbClr val="0432FF"/>
                </a:solidFill>
              </a:rPr>
              <a:t> 的关系，得出 </a:t>
            </a:r>
            <a:r>
              <a:rPr kumimoji="1" lang="en-US" altLang="zh-CN" b="1" dirty="0">
                <a:solidFill>
                  <a:srgbClr val="0432FF"/>
                </a:solidFill>
              </a:rPr>
              <a:t>V</a:t>
            </a:r>
            <a:r>
              <a:rPr kumimoji="1" lang="en-US" altLang="zh-CN" b="1" baseline="-25000" dirty="0">
                <a:solidFill>
                  <a:srgbClr val="0432FF"/>
                </a:solidFill>
              </a:rPr>
              <a:t>o</a:t>
            </a:r>
            <a:r>
              <a:rPr kumimoji="1" lang="zh-CN" altLang="en-US" b="1" dirty="0">
                <a:solidFill>
                  <a:srgbClr val="0432FF"/>
                </a:solidFill>
              </a:rPr>
              <a:t> 与 </a:t>
            </a:r>
            <a:r>
              <a:rPr kumimoji="1" lang="en-US" altLang="zh-CN" b="1" dirty="0">
                <a:solidFill>
                  <a:srgbClr val="0432FF"/>
                </a:solidFill>
              </a:rPr>
              <a:t>V</a:t>
            </a:r>
            <a:r>
              <a:rPr kumimoji="1" lang="en-US" altLang="zh-CN" b="1" baseline="-25000" dirty="0">
                <a:solidFill>
                  <a:srgbClr val="0432FF"/>
                </a:solidFill>
              </a:rPr>
              <a:t>i</a:t>
            </a:r>
            <a:r>
              <a:rPr kumimoji="1" lang="zh-CN" altLang="en-US" b="1" dirty="0">
                <a:solidFill>
                  <a:srgbClr val="0432FF"/>
                </a:solidFill>
              </a:rPr>
              <a:t> 的关系</a:t>
            </a:r>
          </a:p>
        </p:txBody>
      </p:sp>
      <p:sp>
        <p:nvSpPr>
          <p:cNvPr id="12" name="灯片编号占位符 1">
            <a:extLst>
              <a:ext uri="{FF2B5EF4-FFF2-40B4-BE49-F238E27FC236}">
                <a16:creationId xmlns:a16="http://schemas.microsoft.com/office/drawing/2014/main" id="{95F266B2-1185-C54A-80FD-05BD2215D27D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54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73315619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D824FFC-6E44-A744-9AF2-BDCEF2C29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小结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D4505BE-DB6A-264D-A90F-11524F72A3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  <a:solidFill>
            <a:schemeClr val="bg1"/>
          </a:solidFill>
        </p:spPr>
        <p:txBody>
          <a:bodyPr/>
          <a:lstStyle/>
          <a:p>
            <a:r>
              <a:rPr kumimoji="1" lang="zh-CN" altLang="en-US" sz="2400" dirty="0"/>
              <a:t>正弦信号的基本参数：</a:t>
            </a:r>
            <a:endParaRPr kumimoji="1" lang="en-US" altLang="zh-CN" sz="2400" dirty="0"/>
          </a:p>
          <a:p>
            <a:pPr lvl="1"/>
            <a:r>
              <a:rPr kumimoji="1" lang="zh-CN" altLang="en-US" sz="2000" dirty="0"/>
              <a:t>振幅（</a:t>
            </a:r>
            <a:r>
              <a:rPr kumimoji="1" lang="en-US" altLang="zh-CN" sz="2000" i="1" dirty="0" err="1"/>
              <a:t>V</a:t>
            </a:r>
            <a:r>
              <a:rPr kumimoji="1" lang="en-US" altLang="zh-CN" sz="2000" baseline="-25000" dirty="0" err="1"/>
              <a:t>m</a:t>
            </a:r>
            <a:r>
              <a:rPr kumimoji="1" lang="zh-CN" altLang="en-US" sz="2000" dirty="0"/>
              <a:t>）、角频率（</a:t>
            </a:r>
            <a:r>
              <a:rPr kumimoji="1" lang="en-US" altLang="zh-CN" sz="2000" dirty="0">
                <a:latin typeface="Symbol" pitchFamily="2" charset="2"/>
              </a:rPr>
              <a:t>w</a:t>
            </a:r>
            <a:r>
              <a:rPr kumimoji="1" lang="zh-CN" altLang="en-US" sz="2000" dirty="0"/>
              <a:t>）、幅角（</a:t>
            </a:r>
            <a:r>
              <a:rPr kumimoji="1" lang="en-US" altLang="zh-CN" sz="2000" dirty="0">
                <a:latin typeface="Symbol" pitchFamily="2" charset="2"/>
              </a:rPr>
              <a:t> w </a:t>
            </a:r>
            <a:r>
              <a:rPr kumimoji="1" lang="en-US" altLang="zh-CN" sz="2000" i="1" dirty="0"/>
              <a:t>t</a:t>
            </a:r>
            <a:r>
              <a:rPr kumimoji="1" lang="en-US" altLang="zh-CN" sz="2000" dirty="0"/>
              <a:t> + </a:t>
            </a:r>
            <a:r>
              <a:rPr kumimoji="1" lang="en-US" altLang="zh-CN" sz="2000" dirty="0">
                <a:latin typeface="Symbol" pitchFamily="2" charset="2"/>
              </a:rPr>
              <a:t>f</a:t>
            </a:r>
            <a:r>
              <a:rPr kumimoji="1" lang="zh-CN" altLang="en-US" sz="2000" dirty="0"/>
              <a:t>）、相位（</a:t>
            </a:r>
            <a:r>
              <a:rPr kumimoji="1" lang="en-US" altLang="zh-CN" sz="2000" dirty="0">
                <a:latin typeface="Symbol" pitchFamily="2" charset="2"/>
              </a:rPr>
              <a:t> f </a:t>
            </a:r>
            <a:r>
              <a:rPr kumimoji="1" lang="zh-CN" altLang="en-US" sz="2000" dirty="0"/>
              <a:t>）、周期、频率、有效值（</a:t>
            </a:r>
            <a:r>
              <a:rPr kumimoji="1" lang="en-US" altLang="zh-CN" sz="2000" i="1" dirty="0" err="1"/>
              <a:t>V</a:t>
            </a:r>
            <a:r>
              <a:rPr kumimoji="1" lang="en-US" altLang="zh-CN" sz="2000" baseline="-25000" dirty="0" err="1"/>
              <a:t>m</a:t>
            </a:r>
            <a:r>
              <a:rPr kumimoji="1" lang="en-US" altLang="zh-CN" sz="2000" dirty="0"/>
              <a:t>/sqrt(2)</a:t>
            </a:r>
            <a:r>
              <a:rPr kumimoji="1" lang="zh-CN" altLang="en-US" sz="2000" dirty="0"/>
              <a:t>）、峰峰值（</a:t>
            </a:r>
            <a:r>
              <a:rPr kumimoji="1" lang="en-US" altLang="zh-CN" sz="2000" dirty="0"/>
              <a:t>2</a:t>
            </a:r>
            <a:r>
              <a:rPr kumimoji="1" lang="en-US" altLang="zh-CN" sz="2000" i="1" dirty="0"/>
              <a:t>V</a:t>
            </a:r>
            <a:r>
              <a:rPr kumimoji="1" lang="en-US" altLang="zh-CN" sz="2000" baseline="-25000" dirty="0"/>
              <a:t>m </a:t>
            </a:r>
            <a:r>
              <a:rPr kumimoji="1" lang="zh-CN" altLang="en-US" sz="2000" dirty="0"/>
              <a:t>）、平均值</a:t>
            </a:r>
            <a:endParaRPr kumimoji="1" lang="en-US" altLang="zh-CN" sz="2000" dirty="0"/>
          </a:p>
          <a:p>
            <a:pPr lvl="1"/>
            <a:endParaRPr kumimoji="1" lang="en-US" altLang="zh-CN" sz="2000" dirty="0"/>
          </a:p>
          <a:p>
            <a:pPr lvl="1"/>
            <a:endParaRPr kumimoji="1" lang="en-US" altLang="zh-CN" sz="2000" dirty="0"/>
          </a:p>
          <a:p>
            <a:pPr lvl="1"/>
            <a:endParaRPr kumimoji="1" lang="en-US" altLang="zh-CN" sz="2000" dirty="0"/>
          </a:p>
          <a:p>
            <a:r>
              <a:rPr kumimoji="1" lang="zh-CN" altLang="en-US" sz="2400" dirty="0"/>
              <a:t>相位关系。</a:t>
            </a:r>
            <a:endParaRPr kumimoji="1" lang="en-US" altLang="zh-CN" sz="2400" dirty="0"/>
          </a:p>
          <a:p>
            <a:pPr lvl="1"/>
            <a:r>
              <a:rPr kumimoji="1" lang="zh-CN" altLang="en-US" sz="2000" dirty="0"/>
              <a:t>不同正弦信号的相位比较</a:t>
            </a:r>
            <a:endParaRPr kumimoji="1" lang="en-US" altLang="zh-CN" sz="2000" dirty="0"/>
          </a:p>
          <a:p>
            <a:pPr lvl="1"/>
            <a:endParaRPr kumimoji="1" lang="en-US" altLang="zh-CN" sz="2000" dirty="0"/>
          </a:p>
          <a:p>
            <a:pPr lvl="1"/>
            <a:endParaRPr kumimoji="1" lang="en-US" altLang="zh-CN" sz="2000" dirty="0"/>
          </a:p>
          <a:p>
            <a:pPr lvl="1"/>
            <a:endParaRPr kumimoji="1" lang="en-US" altLang="zh-CN" sz="2000" dirty="0"/>
          </a:p>
          <a:p>
            <a:pPr lvl="1"/>
            <a:r>
              <a:rPr kumimoji="1" lang="zh-CN" altLang="en-US" sz="2000" dirty="0"/>
              <a:t>电路分析时，往往需要分析“电流</a:t>
            </a:r>
            <a:r>
              <a:rPr kumimoji="1" lang="zh-CN" altLang="en-US" sz="2000" u="sng" dirty="0"/>
              <a:t>  超前</a:t>
            </a:r>
            <a:r>
              <a:rPr kumimoji="1" lang="en-US" altLang="zh-CN" sz="2000" u="sng" dirty="0"/>
              <a:t>/</a:t>
            </a:r>
            <a:r>
              <a:rPr kumimoji="1" lang="zh-CN" altLang="en-US" sz="2000" u="sng" dirty="0"/>
              <a:t>滞后  </a:t>
            </a:r>
            <a:r>
              <a:rPr kumimoji="1" lang="zh-CN" altLang="en-US" sz="2000" dirty="0"/>
              <a:t>电压</a:t>
            </a:r>
            <a:r>
              <a:rPr kumimoji="1" lang="zh-CN" altLang="en-US" sz="2000" u="sng" dirty="0"/>
              <a:t>      </a:t>
            </a:r>
            <a:r>
              <a:rPr kumimoji="1" lang="zh-CN" altLang="en-US" sz="2000" dirty="0"/>
              <a:t>相位”。</a:t>
            </a:r>
            <a:r>
              <a:rPr kumimoji="1" lang="zh-CN" altLang="en-US" sz="2000" dirty="0">
                <a:solidFill>
                  <a:srgbClr val="0432FF"/>
                </a:solidFill>
              </a:rPr>
              <a:t>容性负载电流超前</a:t>
            </a:r>
            <a:r>
              <a:rPr kumimoji="1" lang="zh-CN" altLang="en-US" sz="2000" dirty="0"/>
              <a:t>；</a:t>
            </a:r>
            <a:r>
              <a:rPr kumimoji="1" lang="zh-CN" altLang="en-US" sz="2000" dirty="0">
                <a:solidFill>
                  <a:srgbClr val="00B050"/>
                </a:solidFill>
              </a:rPr>
              <a:t>感性负载电流滞后</a:t>
            </a:r>
            <a:r>
              <a:rPr kumimoji="1" lang="zh-CN" altLang="en-US" sz="2000" dirty="0"/>
              <a:t>；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6AB7CEFD-FE71-F64A-B71C-4E7FE26042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2852936"/>
            <a:ext cx="1094482" cy="835943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1EA2EBEB-7201-664D-A94E-E4D29B76C3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5776" y="2852936"/>
            <a:ext cx="999853" cy="835943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E7702438-28F1-8744-9E09-4DEA96550E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7944" y="1600200"/>
            <a:ext cx="2330946" cy="433899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3C217E7A-8111-FC45-B77C-F7F21ED861B6}"/>
              </a:ext>
            </a:extLst>
          </p:cNvPr>
          <p:cNvSpPr txBox="1"/>
          <p:nvPr/>
        </p:nvSpPr>
        <p:spPr>
          <a:xfrm>
            <a:off x="179512" y="4625228"/>
            <a:ext cx="4663456" cy="923330"/>
          </a:xfrm>
          <a:prstGeom prst="rect">
            <a:avLst/>
          </a:prstGeom>
          <a:noFill/>
          <a:ln w="19050">
            <a:solidFill>
              <a:srgbClr val="0432FF"/>
            </a:solidFill>
          </a:ln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kumimoji="1" lang="zh-CN" altLang="en-US" b="1" dirty="0">
                <a:solidFill>
                  <a:srgbClr val="0432FF"/>
                </a:solidFill>
              </a:rPr>
              <a:t>从时域图中看，靠左的曲线相位超前</a:t>
            </a:r>
            <a:endParaRPr kumimoji="1" lang="en-US" altLang="zh-CN" b="1" dirty="0">
              <a:solidFill>
                <a:srgbClr val="0432FF"/>
              </a:solidFill>
            </a:endParaRPr>
          </a:p>
          <a:p>
            <a:pPr marL="342900" indent="-342900">
              <a:buAutoNum type="arabicPeriod"/>
            </a:pPr>
            <a:r>
              <a:rPr kumimoji="1" lang="zh-CN" altLang="en-US" b="1" dirty="0">
                <a:solidFill>
                  <a:srgbClr val="0432FF"/>
                </a:solidFill>
              </a:rPr>
              <a:t>从表达式看，幅角</a:t>
            </a:r>
            <a:r>
              <a:rPr kumimoji="1" lang="en-US" altLang="zh-CN" b="1" dirty="0">
                <a:solidFill>
                  <a:srgbClr val="0432FF"/>
                </a:solidFill>
              </a:rPr>
              <a:t>(</a:t>
            </a:r>
            <a:r>
              <a:rPr kumimoji="1" lang="en-US" altLang="zh-CN" b="1" dirty="0" err="1">
                <a:solidFill>
                  <a:srgbClr val="0432FF"/>
                </a:solidFill>
                <a:latin typeface="Symbol" pitchFamily="2" charset="2"/>
              </a:rPr>
              <a:t>w</a:t>
            </a:r>
            <a:r>
              <a:rPr kumimoji="1" lang="en-US" altLang="zh-CN" b="1" dirty="0" err="1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kumimoji="1" lang="en-US" altLang="zh-CN" b="1" dirty="0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kumimoji="1" lang="en-US" altLang="zh-CN" b="1" dirty="0">
                <a:solidFill>
                  <a:srgbClr val="0432FF"/>
                </a:solidFill>
                <a:latin typeface="Symbol" pitchFamily="2" charset="2"/>
                <a:cs typeface="Times New Roman" panose="02020603050405020304" pitchFamily="18" charset="0"/>
              </a:rPr>
              <a:t>f)</a:t>
            </a:r>
            <a:r>
              <a:rPr kumimoji="1" lang="zh-CN" altLang="en-US" b="1" dirty="0">
                <a:solidFill>
                  <a:srgbClr val="0432FF"/>
                </a:solidFill>
                <a:latin typeface="Symbol" pitchFamily="2" charset="2"/>
                <a:cs typeface="Times New Roman" panose="02020603050405020304" pitchFamily="18" charset="0"/>
              </a:rPr>
              <a:t> 比 </a:t>
            </a:r>
            <a:r>
              <a:rPr kumimoji="1" lang="en-US" altLang="zh-CN" b="1" dirty="0">
                <a:solidFill>
                  <a:srgbClr val="0432FF"/>
                </a:solidFill>
              </a:rPr>
              <a:t>(</a:t>
            </a:r>
            <a:r>
              <a:rPr kumimoji="1" lang="en-US" altLang="zh-CN" b="1" dirty="0" err="1">
                <a:solidFill>
                  <a:srgbClr val="0432FF"/>
                </a:solidFill>
                <a:latin typeface="Symbol" pitchFamily="2" charset="2"/>
              </a:rPr>
              <a:t>w</a:t>
            </a:r>
            <a:r>
              <a:rPr kumimoji="1" lang="en-US" altLang="zh-CN" b="1" dirty="0" err="1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kumimoji="1" lang="en-US" altLang="zh-CN" b="1" dirty="0">
                <a:solidFill>
                  <a:srgbClr val="0432FF"/>
                </a:solidFill>
                <a:latin typeface="Symbol" pitchFamily="2" charset="2"/>
                <a:cs typeface="Times New Roman" panose="02020603050405020304" pitchFamily="18" charset="0"/>
              </a:rPr>
              <a:t>)</a:t>
            </a:r>
            <a:r>
              <a:rPr kumimoji="1" lang="zh-CN" altLang="en-US" b="1" dirty="0">
                <a:solidFill>
                  <a:srgbClr val="0432FF"/>
                </a:solidFill>
                <a:latin typeface="Symbol" pitchFamily="2" charset="2"/>
                <a:cs typeface="Times New Roman" panose="02020603050405020304" pitchFamily="18" charset="0"/>
              </a:rPr>
              <a:t> 超前 </a:t>
            </a:r>
            <a:r>
              <a:rPr kumimoji="1" lang="en-US" altLang="zh-CN" b="1" dirty="0">
                <a:solidFill>
                  <a:srgbClr val="0432FF"/>
                </a:solidFill>
                <a:latin typeface="Symbol" pitchFamily="2" charset="2"/>
                <a:cs typeface="Times New Roman" panose="02020603050405020304" pitchFamily="18" charset="0"/>
              </a:rPr>
              <a:t>f</a:t>
            </a:r>
            <a:endParaRPr kumimoji="1" lang="en-US" altLang="zh-CN" b="1" dirty="0">
              <a:solidFill>
                <a:srgbClr val="0432FF"/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kumimoji="1" lang="zh-CN" altLang="en-US" b="1" dirty="0">
                <a:solidFill>
                  <a:srgbClr val="0432FF"/>
                </a:solidFill>
                <a:latin typeface="+mn-ea"/>
                <a:ea typeface="+mn-ea"/>
                <a:cs typeface="Times New Roman" panose="02020603050405020304" pitchFamily="18" charset="0"/>
              </a:rPr>
              <a:t>从图示法或复平面看，逆时针超前</a:t>
            </a:r>
            <a:r>
              <a:rPr kumimoji="1" lang="zh-CN" altLang="en-US" b="1" dirty="0">
                <a:solidFill>
                  <a:srgbClr val="0432FF"/>
                </a:solidFill>
                <a:latin typeface="Symbol" pitchFamily="2" charset="2"/>
                <a:cs typeface="Times New Roman" panose="02020603050405020304" pitchFamily="18" charset="0"/>
              </a:rPr>
              <a:t> </a:t>
            </a:r>
            <a:endParaRPr kumimoji="1" lang="zh-CN" altLang="en-US" b="1" dirty="0">
              <a:solidFill>
                <a:srgbClr val="0432FF"/>
              </a:solidFill>
              <a:latin typeface="Symbol" pitchFamily="2" charset="2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032C236A-0EEB-B147-8F1C-62AAD7E3AD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92526" y="2846719"/>
            <a:ext cx="4211960" cy="293541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2900C455-111D-1643-BED8-8BD5511298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48884" y="65691"/>
            <a:ext cx="1815604" cy="2066488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EAFCD309-428C-F348-B01D-236C5E885984}"/>
              </a:ext>
            </a:extLst>
          </p:cNvPr>
          <p:cNvSpPr txBox="1"/>
          <p:nvPr/>
        </p:nvSpPr>
        <p:spPr>
          <a:xfrm>
            <a:off x="5795547" y="744329"/>
            <a:ext cx="1534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v</a:t>
            </a:r>
            <a:r>
              <a:rPr kumimoji="1" lang="en-US" altLang="zh-CN" baseline="-25000" dirty="0">
                <a:solidFill>
                  <a:srgbClr val="0432FF"/>
                </a:solidFill>
              </a:rPr>
              <a:t>2</a:t>
            </a:r>
            <a:r>
              <a:rPr kumimoji="1" lang="zh-CN" altLang="en-US" dirty="0">
                <a:solidFill>
                  <a:srgbClr val="0432FF"/>
                </a:solidFill>
              </a:rPr>
              <a:t>超前</a:t>
            </a:r>
            <a:r>
              <a:rPr kumimoji="1" lang="en-US" altLang="zh-CN" dirty="0">
                <a:solidFill>
                  <a:srgbClr val="0432FF"/>
                </a:solidFill>
              </a:rPr>
              <a:t>v</a:t>
            </a:r>
            <a:r>
              <a:rPr kumimoji="1" lang="en-US" altLang="zh-CN" baseline="-25000" dirty="0">
                <a:solidFill>
                  <a:srgbClr val="0432FF"/>
                </a:solidFill>
              </a:rPr>
              <a:t>1</a:t>
            </a:r>
            <a:r>
              <a:rPr kumimoji="1" lang="en-US" altLang="zh-CN" dirty="0">
                <a:solidFill>
                  <a:srgbClr val="0432FF"/>
                </a:solidFill>
              </a:rPr>
              <a:t>30</a:t>
            </a:r>
            <a:r>
              <a:rPr kumimoji="1" lang="zh-CN" altLang="en-US" dirty="0">
                <a:solidFill>
                  <a:srgbClr val="0432FF"/>
                </a:solidFill>
              </a:rPr>
              <a:t>度</a:t>
            </a:r>
          </a:p>
        </p:txBody>
      </p:sp>
      <p:sp>
        <p:nvSpPr>
          <p:cNvPr id="11" name="灯片编号占位符 1">
            <a:extLst>
              <a:ext uri="{FF2B5EF4-FFF2-40B4-BE49-F238E27FC236}">
                <a16:creationId xmlns:a16="http://schemas.microsoft.com/office/drawing/2014/main" id="{C28179B9-10A7-E74E-B30E-131809999DB8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55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21599481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CF05D1-3953-3B4E-9498-DCAB4C8353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小结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2B3936D-D4A6-974E-850C-38E33B9372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CN" altLang="en-US" sz="2400" dirty="0"/>
              <a:t>相量</a:t>
            </a:r>
            <a:endParaRPr kumimoji="1" lang="en-US" altLang="zh-CN" sz="2400" dirty="0"/>
          </a:p>
          <a:p>
            <a:pPr lvl="1"/>
            <a:r>
              <a:rPr kumimoji="1" lang="zh-CN" altLang="en-US" sz="2000" dirty="0"/>
              <a:t>从时域信号写出相量：先统一表示成</a:t>
            </a:r>
            <a:r>
              <a:rPr kumimoji="1" lang="en-US" altLang="zh-CN" sz="2000" dirty="0"/>
              <a:t>cos</a:t>
            </a:r>
            <a:r>
              <a:rPr kumimoji="1" lang="zh-CN" altLang="en-US" sz="2000" dirty="0"/>
              <a:t>形式，再拿出</a:t>
            </a:r>
            <a:r>
              <a:rPr kumimoji="1" lang="zh-CN" altLang="en-US" sz="2000" dirty="0">
                <a:solidFill>
                  <a:srgbClr val="0432FF"/>
                </a:solidFill>
              </a:rPr>
              <a:t>振幅</a:t>
            </a:r>
            <a:r>
              <a:rPr kumimoji="1" lang="zh-CN" altLang="en-US" sz="2000" dirty="0"/>
              <a:t>和</a:t>
            </a:r>
            <a:r>
              <a:rPr kumimoji="1" lang="zh-CN" altLang="en-US" sz="2000" dirty="0">
                <a:solidFill>
                  <a:srgbClr val="0432FF"/>
                </a:solidFill>
              </a:rPr>
              <a:t>相位</a:t>
            </a:r>
            <a:r>
              <a:rPr kumimoji="1" lang="zh-CN" altLang="en-US" sz="2000" dirty="0"/>
              <a:t>，构成一个</a:t>
            </a:r>
            <a:r>
              <a:rPr kumimoji="1" lang="zh-CN" altLang="en-US" sz="2000" dirty="0">
                <a:solidFill>
                  <a:srgbClr val="0432FF"/>
                </a:solidFill>
              </a:rPr>
              <a:t>复数</a:t>
            </a:r>
            <a:endParaRPr kumimoji="1" lang="en-US" altLang="zh-CN" sz="2000" dirty="0">
              <a:solidFill>
                <a:srgbClr val="0432FF"/>
              </a:solidFill>
            </a:endParaRPr>
          </a:p>
          <a:p>
            <a:pPr lvl="1"/>
            <a:r>
              <a:rPr kumimoji="1" lang="zh-CN" altLang="en-US" sz="2000" dirty="0"/>
              <a:t>从相量复原出时域信号：</a:t>
            </a:r>
            <a:endParaRPr kumimoji="1" lang="en-US" altLang="zh-CN" sz="2000" dirty="0"/>
          </a:p>
          <a:p>
            <a:pPr lvl="1"/>
            <a:endParaRPr kumimoji="1" lang="en-US" altLang="zh-CN" sz="2000" dirty="0"/>
          </a:p>
          <a:p>
            <a:pPr lvl="1"/>
            <a:endParaRPr kumimoji="1" lang="en-US" altLang="zh-CN" sz="2000" dirty="0"/>
          </a:p>
          <a:p>
            <a:pPr lvl="1"/>
            <a:endParaRPr kumimoji="1" lang="en-US" altLang="zh-CN" sz="2000" dirty="0"/>
          </a:p>
          <a:p>
            <a:pPr lvl="1"/>
            <a:endParaRPr kumimoji="1" lang="en-US" altLang="zh-CN" sz="2000" dirty="0"/>
          </a:p>
          <a:p>
            <a:pPr lvl="1"/>
            <a:endParaRPr kumimoji="1" lang="en-US" altLang="zh-CN" sz="2000" dirty="0"/>
          </a:p>
          <a:p>
            <a:pPr lvl="1"/>
            <a:r>
              <a:rPr kumimoji="1" lang="zh-CN" altLang="en-US" sz="2000" dirty="0"/>
              <a:t>时域微分、积分在相量域中的对应关系</a:t>
            </a:r>
            <a:endParaRPr kumimoji="1" lang="en-US" altLang="zh-CN" sz="2000" dirty="0"/>
          </a:p>
          <a:p>
            <a:pPr lvl="1"/>
            <a:endParaRPr kumimoji="1" lang="zh-CN" altLang="en-US" sz="2000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D5621B94-B209-EE40-A11B-97809D3370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3260236"/>
            <a:ext cx="4962252" cy="1271248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EAA82A4E-98CF-5449-B103-8E5F4D8D79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7944" y="2440161"/>
            <a:ext cx="2017514" cy="728794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5C52B0E8-5C6B-034C-BAD0-10BFA9C801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477" y="5157192"/>
            <a:ext cx="3492996" cy="793096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ACBCB0F-E5C9-A940-8B17-16EB2C1B99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94547" y="5140456"/>
            <a:ext cx="3683620" cy="826568"/>
          </a:xfrm>
          <a:prstGeom prst="rect">
            <a:avLst/>
          </a:prstGeom>
        </p:spPr>
      </p:pic>
      <p:sp>
        <p:nvSpPr>
          <p:cNvPr id="8" name="灯片编号占位符 1">
            <a:extLst>
              <a:ext uri="{FF2B5EF4-FFF2-40B4-BE49-F238E27FC236}">
                <a16:creationId xmlns:a16="http://schemas.microsoft.com/office/drawing/2014/main" id="{A3639264-D1A8-6740-A760-2D41A978A843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56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88167849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3CF0875-CBA9-FF4D-A7A5-65490C7E1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小结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67F0D3B-30D8-174C-B875-63CB54DF75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600200"/>
            <a:ext cx="8625245" cy="4525963"/>
          </a:xfrm>
        </p:spPr>
        <p:txBody>
          <a:bodyPr/>
          <a:lstStyle/>
          <a:p>
            <a:r>
              <a:rPr kumimoji="1" lang="zh-CN" altLang="en-US" sz="2400" dirty="0"/>
              <a:t>相量</a:t>
            </a:r>
            <a:endParaRPr kumimoji="1" lang="en-US" altLang="zh-CN" sz="2400" dirty="0"/>
          </a:p>
          <a:p>
            <a:pPr lvl="1"/>
            <a:r>
              <a:rPr kumimoji="1" lang="zh-CN" altLang="en-US" sz="2000" dirty="0"/>
              <a:t>元件的“电压电流约束关系”在相量域中的表述；阻抗和导纳的定义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2C45504F-06A3-E445-8A9E-F0EF147308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2570959"/>
            <a:ext cx="5976664" cy="1637874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83A3ED60-45AA-5C46-B4E3-9FAC04239E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55" y="4552538"/>
            <a:ext cx="2508345" cy="2087364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123BE1DB-0260-6945-9144-4F5B591D09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01250" y="4487442"/>
            <a:ext cx="2448272" cy="2197389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F8780840-4BB0-8043-A4F5-80B8EA2C16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80872" y="4509781"/>
            <a:ext cx="2630899" cy="2190949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CCF0248-2B95-B848-B1DB-A7F1EF1B109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80872" y="2620790"/>
            <a:ext cx="2192238" cy="1594355"/>
          </a:xfrm>
          <a:prstGeom prst="rect">
            <a:avLst/>
          </a:prstGeom>
        </p:spPr>
      </p:pic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5EC88248-FA9E-D44D-966E-A4D4FFBAE2D1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57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69740575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DEBF0AD-3FC1-6943-BA2F-E66B9FD3AF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小结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47727A6-2491-4747-A444-DE29615BC4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CN" altLang="en-US" sz="2400" dirty="0"/>
              <a:t>电路的频域分析法</a:t>
            </a:r>
            <a:endParaRPr kumimoji="1" lang="en-US" altLang="zh-CN" sz="2400" dirty="0"/>
          </a:p>
          <a:p>
            <a:endParaRPr kumimoji="1" lang="en-US" altLang="zh-CN" sz="2400" dirty="0"/>
          </a:p>
          <a:p>
            <a:endParaRPr kumimoji="1" lang="en-US" altLang="zh-CN" sz="2400" dirty="0"/>
          </a:p>
          <a:p>
            <a:endParaRPr kumimoji="1" lang="en-US" altLang="zh-CN" sz="2400" dirty="0"/>
          </a:p>
          <a:p>
            <a:endParaRPr kumimoji="1" lang="en-US" altLang="zh-CN" sz="2400" dirty="0"/>
          </a:p>
          <a:p>
            <a:r>
              <a:rPr kumimoji="1" lang="zh-CN" altLang="en-US" sz="2400" dirty="0"/>
              <a:t>基尔霍夫定律，以及其他电路定理，在频域中同样适用</a:t>
            </a:r>
            <a:endParaRPr kumimoji="1" lang="en-US" altLang="zh-CN" sz="2400" dirty="0"/>
          </a:p>
          <a:p>
            <a:pPr lvl="1"/>
            <a:r>
              <a:rPr kumimoji="1" lang="zh-CN" altLang="en-US" sz="2000" dirty="0"/>
              <a:t>要注意的是，若电路中有不同的频率，只能时域叠加，不能相量（频域）叠加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B9829842-3CC3-5046-91D5-220E8B72FEC8}"/>
              </a:ext>
            </a:extLst>
          </p:cNvPr>
          <p:cNvSpPr txBox="1"/>
          <p:nvPr/>
        </p:nvSpPr>
        <p:spPr>
          <a:xfrm>
            <a:off x="827584" y="2132856"/>
            <a:ext cx="2492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①将元件写成相量形式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D3B9D934-F6C3-3748-B69E-F882D4329636}"/>
              </a:ext>
            </a:extLst>
          </p:cNvPr>
          <p:cNvSpPr txBox="1"/>
          <p:nvPr/>
        </p:nvSpPr>
        <p:spPr>
          <a:xfrm>
            <a:off x="827584" y="2576114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②在频域中分析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C3F4342C-A0A9-5641-831C-D210F7E853C0}"/>
              </a:ext>
            </a:extLst>
          </p:cNvPr>
          <p:cNvSpPr txBox="1"/>
          <p:nvPr/>
        </p:nvSpPr>
        <p:spPr>
          <a:xfrm>
            <a:off x="827584" y="3004617"/>
            <a:ext cx="2031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③写回时域表达式</a:t>
            </a:r>
          </a:p>
        </p:txBody>
      </p:sp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7AA98D7E-7372-CD4F-BD60-E69D75621195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58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47314115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标题 1">
            <a:extLst>
              <a:ext uri="{FF2B5EF4-FFF2-40B4-BE49-F238E27FC236}">
                <a16:creationId xmlns:a16="http://schemas.microsoft.com/office/drawing/2014/main" id="{2DE9E833-3626-5548-88F5-3DFA842CB97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作业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灯片编号占位符 6">
            <a:extLst>
              <a:ext uri="{FF2B5EF4-FFF2-40B4-BE49-F238E27FC236}">
                <a16:creationId xmlns:a16="http://schemas.microsoft.com/office/drawing/2014/main" id="{E2B37CF2-2BE3-3D4F-AEF2-5E91B3E5E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D9812E0-8573-F54D-9202-24EC6B71B628}" type="slidenum">
              <a:rPr lang="en-US" altLang="zh-CN" sz="1400" smtClean="0"/>
              <a:pPr>
                <a:spcBef>
                  <a:spcPct val="0"/>
                </a:spcBef>
                <a:buFontTx/>
                <a:buNone/>
              </a:pPr>
              <a:t>6</a:t>
            </a:fld>
            <a:endParaRPr lang="en-US" altLang="zh-CN" sz="1400"/>
          </a:p>
        </p:txBody>
      </p:sp>
      <p:sp>
        <p:nvSpPr>
          <p:cNvPr id="24578" name="Rectangle 3">
            <a:extLst>
              <a:ext uri="{FF2B5EF4-FFF2-40B4-BE49-F238E27FC236}">
                <a16:creationId xmlns:a16="http://schemas.microsoft.com/office/drawing/2014/main" id="{7C5F9A90-7483-B246-88AC-76EB3889254A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077200" cy="5029200"/>
          </a:xfrm>
          <a:solidFill>
            <a:schemeClr val="bg1"/>
          </a:solidFill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zh-CN" sz="2400" dirty="0"/>
              <a:t>A sinusoid is a signal that has the form of the </a:t>
            </a:r>
            <a:r>
              <a:rPr lang="en-US" altLang="zh-CN" sz="2400" dirty="0">
                <a:solidFill>
                  <a:srgbClr val="FF0000"/>
                </a:solidFill>
              </a:rPr>
              <a:t>sine or cosine </a:t>
            </a:r>
            <a:r>
              <a:rPr lang="en-US" altLang="zh-CN" sz="2400" dirty="0"/>
              <a:t>function. </a:t>
            </a:r>
          </a:p>
          <a:p>
            <a:pPr>
              <a:lnSpc>
                <a:spcPct val="80000"/>
              </a:lnSpc>
            </a:pPr>
            <a:r>
              <a:rPr lang="en-US" altLang="zh-CN" sz="2400" dirty="0"/>
              <a:t>A general expression for the sinusoid,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zh-CN" altLang="en-US" sz="2400" dirty="0"/>
              <a:t>    </a:t>
            </a:r>
            <a:r>
              <a:rPr lang="en-US" altLang="zh-CN" sz="2400" dirty="0"/>
              <a:t>where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zh-CN" sz="2400" dirty="0"/>
              <a:t>		</a:t>
            </a:r>
            <a:r>
              <a:rPr lang="en-US" altLang="zh-CN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zh-CN" sz="2400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zh-CN" sz="2400" dirty="0"/>
              <a:t>  =  the </a:t>
            </a:r>
            <a:r>
              <a:rPr lang="en-US" altLang="zh-CN" sz="2400" b="1" dirty="0">
                <a:solidFill>
                  <a:srgbClr val="FF0000"/>
                </a:solidFill>
              </a:rPr>
              <a:t>amplitude</a:t>
            </a:r>
            <a:r>
              <a:rPr lang="en-US" altLang="zh-CN" sz="2400" dirty="0">
                <a:solidFill>
                  <a:srgbClr val="FF0000"/>
                </a:solidFill>
              </a:rPr>
              <a:t> </a:t>
            </a:r>
            <a:r>
              <a:rPr lang="en-US" altLang="zh-CN" sz="2400" dirty="0"/>
              <a:t>of the sinusoid</a:t>
            </a:r>
            <a:r>
              <a:rPr lang="zh-CN" altLang="en-US" sz="2400" dirty="0"/>
              <a:t>，振幅</a:t>
            </a:r>
            <a:endParaRPr lang="en-US" altLang="zh-CN" sz="2400" dirty="0"/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zh-CN" sz="2400" dirty="0"/>
              <a:t>		</a:t>
            </a:r>
            <a:r>
              <a:rPr lang="en-US" altLang="zh-CN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ω</a:t>
            </a:r>
            <a:r>
              <a:rPr lang="en-US" altLang="zh-CN" sz="2400" dirty="0"/>
              <a:t>  = the angular frequency in </a:t>
            </a:r>
            <a:r>
              <a:rPr lang="en-US" altLang="zh-CN" sz="2400" b="1" dirty="0"/>
              <a:t>radians/s</a:t>
            </a:r>
            <a:r>
              <a:rPr lang="zh-CN" altLang="en-US" sz="2400" dirty="0"/>
              <a:t>，角频率</a:t>
            </a:r>
            <a:endParaRPr lang="en-US" altLang="zh-CN" sz="2400" dirty="0"/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zh-CN" sz="2400" dirty="0"/>
              <a:t>		</a:t>
            </a:r>
            <a:r>
              <a:rPr lang="en-US" altLang="zh-CN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ɸ</a:t>
            </a:r>
            <a:r>
              <a:rPr lang="en-US" altLang="zh-CN" sz="2400" dirty="0"/>
              <a:t> =  the </a:t>
            </a:r>
            <a:r>
              <a:rPr lang="en-US" altLang="zh-CN" sz="2400" dirty="0">
                <a:solidFill>
                  <a:srgbClr val="00B0F0"/>
                </a:solidFill>
              </a:rPr>
              <a:t>phase</a:t>
            </a:r>
            <a:r>
              <a:rPr lang="zh-CN" altLang="en-US" sz="2400" dirty="0"/>
              <a:t>，</a:t>
            </a:r>
            <a:r>
              <a:rPr lang="zh-CN" altLang="en-US" sz="2400" b="1" dirty="0">
                <a:solidFill>
                  <a:srgbClr val="C00000"/>
                </a:solidFill>
              </a:rPr>
              <a:t>相位</a:t>
            </a:r>
            <a:r>
              <a:rPr lang="en-US" altLang="zh-CN" sz="2400" dirty="0"/>
              <a:t>【</a:t>
            </a:r>
            <a:r>
              <a:rPr lang="zh-CN" altLang="en-US" sz="2400" dirty="0"/>
              <a:t>或“初始相位”</a:t>
            </a:r>
            <a:r>
              <a:rPr lang="en-US" altLang="zh-CN" sz="2400" dirty="0"/>
              <a:t>】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zh-CN" sz="2400" dirty="0"/>
              <a:t>               = the </a:t>
            </a:r>
            <a:r>
              <a:rPr lang="en-US" altLang="zh-CN" sz="2400" dirty="0">
                <a:solidFill>
                  <a:srgbClr val="00B0F0"/>
                </a:solidFill>
              </a:rPr>
              <a:t>argument</a:t>
            </a:r>
            <a:r>
              <a:rPr lang="en-US" altLang="zh-CN" sz="2400" dirty="0"/>
              <a:t>, </a:t>
            </a:r>
            <a:r>
              <a:rPr lang="zh-CN" altLang="en-US" sz="2400" b="1" dirty="0">
                <a:solidFill>
                  <a:srgbClr val="C00000"/>
                </a:solidFill>
              </a:rPr>
              <a:t>幅角</a:t>
            </a:r>
            <a:r>
              <a:rPr lang="en-US" altLang="zh-CN" sz="2400" dirty="0"/>
              <a:t>【</a:t>
            </a:r>
            <a:r>
              <a:rPr lang="zh-CN" altLang="en-US" sz="2400" dirty="0"/>
              <a:t>或“相位”</a:t>
            </a:r>
            <a:r>
              <a:rPr lang="en-US" altLang="zh-CN" sz="2400" dirty="0"/>
              <a:t>】</a:t>
            </a:r>
          </a:p>
        </p:txBody>
      </p:sp>
      <p:sp>
        <p:nvSpPr>
          <p:cNvPr id="24579" name="Rectangle 2">
            <a:extLst>
              <a:ext uri="{FF2B5EF4-FFF2-40B4-BE49-F238E27FC236}">
                <a16:creationId xmlns:a16="http://schemas.microsoft.com/office/drawing/2014/main" id="{0CD5AB88-97F0-C945-A139-AB422011E0F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4000"/>
              <a:t>9.2 Sinusoids</a:t>
            </a:r>
            <a:r>
              <a:rPr lang="zh-CN" altLang="en-US" sz="4000"/>
              <a:t>正弦信号</a:t>
            </a:r>
            <a:endParaRPr lang="en-US" altLang="zh-CN" sz="4000"/>
          </a:p>
        </p:txBody>
      </p:sp>
      <p:sp>
        <p:nvSpPr>
          <p:cNvPr id="24580" name="Rectangle 14">
            <a:extLst>
              <a:ext uri="{FF2B5EF4-FFF2-40B4-BE49-F238E27FC236}">
                <a16:creationId xmlns:a16="http://schemas.microsoft.com/office/drawing/2014/main" id="{EF1BB135-2BB8-0F4D-8F44-892B69A54D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24581" name="Rectangle 30">
            <a:extLst>
              <a:ext uri="{FF2B5EF4-FFF2-40B4-BE49-F238E27FC236}">
                <a16:creationId xmlns:a16="http://schemas.microsoft.com/office/drawing/2014/main" id="{8DEC35FD-40BF-0A42-8870-4710B961D1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813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graphicFrame>
        <p:nvGraphicFramePr>
          <p:cNvPr id="24582" name="对象 2">
            <a:extLst>
              <a:ext uri="{FF2B5EF4-FFF2-40B4-BE49-F238E27FC236}">
                <a16:creationId xmlns:a16="http://schemas.microsoft.com/office/drawing/2014/main" id="{4FBE5AAC-9652-2748-B6FE-7EE1870664F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84213" y="4076700"/>
          <a:ext cx="1000125" cy="39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公式" r:id="rId3" imgW="12001500" imgH="4686300" progId="Equation.3">
                  <p:embed/>
                </p:oleObj>
              </mc:Choice>
              <mc:Fallback>
                <p:oleObj name="公式" r:id="rId3" imgW="12001500" imgH="4686300" progId="Equation.3">
                  <p:embed/>
                  <p:pic>
                    <p:nvPicPr>
                      <p:cNvPr id="0" name="对象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213" y="4076700"/>
                        <a:ext cx="1000125" cy="390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4583" name="Picture 1">
            <a:extLst>
              <a:ext uri="{FF2B5EF4-FFF2-40B4-BE49-F238E27FC236}">
                <a16:creationId xmlns:a16="http://schemas.microsoft.com/office/drawing/2014/main" id="{F0835B7D-F1B6-844F-B1EE-8363DF0DBC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6800" y="2155825"/>
            <a:ext cx="2946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4" name="Picture 4">
            <a:extLst>
              <a:ext uri="{FF2B5EF4-FFF2-40B4-BE49-F238E27FC236}">
                <a16:creationId xmlns:a16="http://schemas.microsoft.com/office/drawing/2014/main" id="{C901A786-4DDC-AC4F-A544-C757195F63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484688"/>
            <a:ext cx="9144000" cy="239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5" name="Picture 5">
            <a:extLst>
              <a:ext uri="{FF2B5EF4-FFF2-40B4-BE49-F238E27FC236}">
                <a16:creationId xmlns:a16="http://schemas.microsoft.com/office/drawing/2014/main" id="{78229A5C-C427-5642-9A5F-AADC247FFB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9363" y="3789363"/>
            <a:ext cx="1219200" cy="973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6" name="TextBox 6">
            <a:extLst>
              <a:ext uri="{FF2B5EF4-FFF2-40B4-BE49-F238E27FC236}">
                <a16:creationId xmlns:a16="http://schemas.microsoft.com/office/drawing/2014/main" id="{A01F7A91-CA8C-6F42-A7F1-F3A7A5D18C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23757" y="4742658"/>
            <a:ext cx="1397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zh-CN" altLang="en-US" sz="2400" dirty="0"/>
              <a:t>：周期</a:t>
            </a:r>
            <a:endParaRPr lang="en-US" altLang="en-US" sz="2400" dirty="0"/>
          </a:p>
        </p:txBody>
      </p:sp>
      <p:sp>
        <p:nvSpPr>
          <p:cNvPr id="12" name="灯片编号占位符 1">
            <a:extLst>
              <a:ext uri="{FF2B5EF4-FFF2-40B4-BE49-F238E27FC236}">
                <a16:creationId xmlns:a16="http://schemas.microsoft.com/office/drawing/2014/main" id="{C4D85F71-84FE-2542-BF70-7664885749FD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6</a:t>
            </a:fld>
            <a:endParaRPr lang="en-US" altLang="zh-CN" dirty="0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0866530F-7E77-A44F-9783-3E6D41AC130E}"/>
              </a:ext>
            </a:extLst>
          </p:cNvPr>
          <p:cNvSpPr txBox="1"/>
          <p:nvPr/>
        </p:nvSpPr>
        <p:spPr>
          <a:xfrm>
            <a:off x="2604954" y="5949280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以幅角为横坐标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AE0FE6BB-050A-E748-A2E3-1E394E84856B}"/>
              </a:ext>
            </a:extLst>
          </p:cNvPr>
          <p:cNvSpPr txBox="1"/>
          <p:nvPr/>
        </p:nvSpPr>
        <p:spPr>
          <a:xfrm>
            <a:off x="7322011" y="5949280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以时间为横坐标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938648BB-079B-5D44-ED58-A6E709B377D4}"/>
              </a:ext>
            </a:extLst>
          </p:cNvPr>
          <p:cNvSpPr txBox="1"/>
          <p:nvPr/>
        </p:nvSpPr>
        <p:spPr>
          <a:xfrm>
            <a:off x="2168362" y="2617912"/>
            <a:ext cx="5854488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CN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phase angle determines where the sinusoid starts at </a:t>
            </a:r>
            <a:r>
              <a:rPr lang="en-US" altLang="zh-CN" b="0" i="1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 </a:t>
            </a:r>
            <a:r>
              <a:rPr lang="en-US" altLang="zh-CN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= 0.</a:t>
            </a:r>
            <a:endParaRPr kumimoji="1"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直线箭头连接符 4">
            <a:extLst>
              <a:ext uri="{FF2B5EF4-FFF2-40B4-BE49-F238E27FC236}">
                <a16:creationId xmlns:a16="http://schemas.microsoft.com/office/drawing/2014/main" id="{4CEF86EF-D23B-E0C9-A8E3-6FCF9C15EA3F}"/>
              </a:ext>
            </a:extLst>
          </p:cNvPr>
          <p:cNvCxnSpPr/>
          <p:nvPr/>
        </p:nvCxnSpPr>
        <p:spPr>
          <a:xfrm>
            <a:off x="2771800" y="2980016"/>
            <a:ext cx="144016" cy="80934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17FA3624-1C99-754A-A516-30F5FECA4D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124"/>
            <a:ext cx="8280153" cy="3436124"/>
          </a:xfrm>
          <a:prstGeom prst="rect">
            <a:avLst/>
          </a:prstGeom>
        </p:spPr>
      </p:pic>
      <p:sp>
        <p:nvSpPr>
          <p:cNvPr id="98308" name="文本框 4">
            <a:extLst>
              <a:ext uri="{FF2B5EF4-FFF2-40B4-BE49-F238E27FC236}">
                <a16:creationId xmlns:a16="http://schemas.microsoft.com/office/drawing/2014/main" id="{7D3636E8-386E-6E46-A79F-FB517D2228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051" y="2480504"/>
            <a:ext cx="1800225" cy="36988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800"/>
              <a:t>频域节点电压法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75051493-B19D-644E-8E31-DFAE3FCE05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051" y="772770"/>
            <a:ext cx="3384376" cy="147732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800" dirty="0"/>
              <a:t>电路的频域分析法：</a:t>
            </a:r>
            <a:endParaRPr lang="en-US" altLang="zh-CN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zh-CN" altLang="en-US" sz="1800" dirty="0"/>
              <a:t>① 时域信号</a:t>
            </a:r>
            <a:r>
              <a:rPr lang="en-US" altLang="zh-CN" sz="1800" dirty="0">
                <a:sym typeface="Wingdings" pitchFamily="2" charset="2"/>
              </a:rPr>
              <a:t></a:t>
            </a:r>
            <a:r>
              <a:rPr lang="zh-CN" altLang="en-US" sz="1800" dirty="0">
                <a:sym typeface="Wingdings" pitchFamily="2" charset="2"/>
              </a:rPr>
              <a:t>频域信号；</a:t>
            </a:r>
            <a:endParaRPr lang="en-US" altLang="zh-CN" sz="1800" dirty="0">
              <a:sym typeface="Wingdings" pitchFamily="2" charset="2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zh-CN" altLang="en-US" sz="1800" dirty="0">
                <a:sym typeface="Wingdings" pitchFamily="2" charset="2"/>
              </a:rPr>
              <a:t>② 电路元件用阻抗表达，在频域中分析电路；</a:t>
            </a:r>
            <a:endParaRPr lang="en-US" altLang="zh-CN" sz="1800" dirty="0">
              <a:sym typeface="Wingdings" pitchFamily="2" charset="2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zh-CN" altLang="en-US" sz="1800" dirty="0">
                <a:sym typeface="Wingdings" pitchFamily="2" charset="2"/>
              </a:rPr>
              <a:t>③ 频域信号</a:t>
            </a:r>
            <a:r>
              <a:rPr lang="en-US" altLang="zh-CN" sz="1800" dirty="0">
                <a:sym typeface="Wingdings" pitchFamily="2" charset="2"/>
              </a:rPr>
              <a:t></a:t>
            </a:r>
            <a:r>
              <a:rPr lang="zh-CN" altLang="en-US" sz="1800" dirty="0">
                <a:sym typeface="Wingdings" pitchFamily="2" charset="2"/>
              </a:rPr>
              <a:t>时域信号</a:t>
            </a:r>
            <a:endParaRPr lang="zh-CN" altLang="en-US" sz="1800" dirty="0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575935ED-58D2-7649-ACBD-53484CEC73AD}"/>
              </a:ext>
            </a:extLst>
          </p:cNvPr>
          <p:cNvSpPr/>
          <p:nvPr/>
        </p:nvSpPr>
        <p:spPr>
          <a:xfrm>
            <a:off x="0" y="3284984"/>
            <a:ext cx="9143798" cy="35730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6A9827CE-274D-7F43-9DFB-48799333DF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2" y="-14304"/>
            <a:ext cx="9144000" cy="2807031"/>
          </a:xfrm>
          <a:prstGeom prst="rect">
            <a:avLst/>
          </a:prstGeom>
        </p:spPr>
      </p:pic>
      <p:sp>
        <p:nvSpPr>
          <p:cNvPr id="101378" name="文本框 6">
            <a:extLst>
              <a:ext uri="{FF2B5EF4-FFF2-40B4-BE49-F238E27FC236}">
                <a16:creationId xmlns:a16="http://schemas.microsoft.com/office/drawing/2014/main" id="{BBC7CF90-54F5-394E-8CB5-324415F19C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2650" y="2205038"/>
            <a:ext cx="1800225" cy="36988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800"/>
              <a:t>频域戴维南定理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FE1F9713-7F1A-2A48-810D-BE46DC0E898F}"/>
              </a:ext>
            </a:extLst>
          </p:cNvPr>
          <p:cNvSpPr/>
          <p:nvPr/>
        </p:nvSpPr>
        <p:spPr>
          <a:xfrm>
            <a:off x="0" y="3356992"/>
            <a:ext cx="9143798" cy="35010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灯片编号占位符 6">
            <a:extLst>
              <a:ext uri="{FF2B5EF4-FFF2-40B4-BE49-F238E27FC236}">
                <a16:creationId xmlns:a16="http://schemas.microsoft.com/office/drawing/2014/main" id="{9779D137-FE3D-3443-A237-0A5084ECB3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4E12997-88CE-8E4E-975E-0D1EAED7FE00}" type="slidenum">
              <a:rPr lang="en-US" altLang="zh-CN" sz="1400" smtClean="0"/>
              <a:pPr>
                <a:spcBef>
                  <a:spcPct val="0"/>
                </a:spcBef>
                <a:buFontTx/>
                <a:buNone/>
              </a:pPr>
              <a:t>7</a:t>
            </a:fld>
            <a:endParaRPr lang="en-US" altLang="zh-CN" sz="1400"/>
          </a:p>
        </p:txBody>
      </p:sp>
      <p:sp>
        <p:nvSpPr>
          <p:cNvPr id="26626" name="Rectangle 3">
            <a:extLst>
              <a:ext uri="{FF2B5EF4-FFF2-40B4-BE49-F238E27FC236}">
                <a16:creationId xmlns:a16="http://schemas.microsoft.com/office/drawing/2014/main" id="{C9390144-4AEA-F04B-B40D-A3B8DB8D4AF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4000"/>
              <a:t>9.2 Sinusoids (2)</a:t>
            </a:r>
          </a:p>
        </p:txBody>
      </p:sp>
      <p:sp>
        <p:nvSpPr>
          <p:cNvPr id="26627" name="Rectangle 4">
            <a:extLst>
              <a:ext uri="{FF2B5EF4-FFF2-40B4-BE49-F238E27FC236}">
                <a16:creationId xmlns:a16="http://schemas.microsoft.com/office/drawing/2014/main" id="{E5D882A9-58E2-6144-8FE6-8AC0229F5F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26628" name="Rectangle 5">
            <a:extLst>
              <a:ext uri="{FF2B5EF4-FFF2-40B4-BE49-F238E27FC236}">
                <a16:creationId xmlns:a16="http://schemas.microsoft.com/office/drawing/2014/main" id="{C1991DB1-30F7-974C-B0A0-10B5E34FD1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813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26629" name="Rectangle 14">
            <a:extLst>
              <a:ext uri="{FF2B5EF4-FFF2-40B4-BE49-F238E27FC236}">
                <a16:creationId xmlns:a16="http://schemas.microsoft.com/office/drawing/2014/main" id="{1FF18D36-121B-3640-9426-C380F7D595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04" y="1097819"/>
            <a:ext cx="6749544" cy="76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800" b="1" dirty="0">
                <a:latin typeface="Verdana" panose="020B0604030504040204" pitchFamily="34" charset="0"/>
              </a:rPr>
              <a:t>A </a:t>
            </a:r>
            <a:r>
              <a:rPr lang="en-US" altLang="zh-CN" sz="1800" b="1" u="sng" dirty="0">
                <a:solidFill>
                  <a:srgbClr val="FF0000"/>
                </a:solidFill>
                <a:latin typeface="Verdana" panose="020B0604030504040204" pitchFamily="34" charset="0"/>
              </a:rPr>
              <a:t>period</a:t>
            </a:r>
            <a:r>
              <a:rPr lang="en-US" altLang="zh-TW" sz="1800" b="1" u="sng" dirty="0">
                <a:solidFill>
                  <a:srgbClr val="FF0000"/>
                </a:solidFill>
                <a:latin typeface="Verdana" panose="020B0604030504040204" pitchFamily="34" charset="0"/>
                <a:ea typeface="PMingLiU" panose="02020500000000000000" pitchFamily="18" charset="-120"/>
              </a:rPr>
              <a:t>ic function</a:t>
            </a:r>
            <a:r>
              <a:rPr lang="en-US" altLang="zh-TW" sz="1800" b="1" dirty="0">
                <a:latin typeface="Verdana" panose="020B0604030504040204" pitchFamily="34" charset="0"/>
                <a:ea typeface="PMingLiU" panose="02020500000000000000" pitchFamily="18" charset="-120"/>
              </a:rPr>
              <a:t> </a:t>
            </a:r>
            <a:r>
              <a:rPr lang="zh-CN" altLang="en-US" sz="1800" b="1" dirty="0">
                <a:latin typeface="Verdana" panose="020B0604030504040204" pitchFamily="34" charset="0"/>
                <a:ea typeface="PMingLiU" panose="02020500000000000000" pitchFamily="18" charset="-120"/>
              </a:rPr>
              <a:t>（</a:t>
            </a:r>
            <a:r>
              <a:rPr lang="zh-CN" altLang="en-US" sz="2000" b="1" dirty="0">
                <a:latin typeface="Verdana" panose="020B0604030504040204" pitchFamily="34" charset="0"/>
                <a:ea typeface="PMingLiU" panose="02020500000000000000" pitchFamily="18" charset="-120"/>
              </a:rPr>
              <a:t>周期函数</a:t>
            </a:r>
            <a:r>
              <a:rPr lang="zh-CN" altLang="en-US" sz="1800" b="1" dirty="0">
                <a:latin typeface="Verdana" panose="020B0604030504040204" pitchFamily="34" charset="0"/>
                <a:ea typeface="PMingLiU" panose="02020500000000000000" pitchFamily="18" charset="-120"/>
              </a:rPr>
              <a:t>）</a:t>
            </a:r>
            <a:r>
              <a:rPr lang="en-US" altLang="zh-TW" sz="1800" b="1" dirty="0">
                <a:latin typeface="Verdana" panose="020B0604030504040204" pitchFamily="34" charset="0"/>
                <a:ea typeface="PMingLiU" panose="02020500000000000000" pitchFamily="18" charset="-120"/>
              </a:rPr>
              <a:t>is one that satisfies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2400" i="1" dirty="0">
                <a:solidFill>
                  <a:srgbClr val="0070C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v</a:t>
            </a:r>
            <a:r>
              <a:rPr lang="en-US" altLang="zh-TW" sz="2400" dirty="0">
                <a:solidFill>
                  <a:srgbClr val="0070C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(</a:t>
            </a:r>
            <a:r>
              <a:rPr lang="en-US" altLang="zh-TW" sz="2400" i="1" dirty="0">
                <a:solidFill>
                  <a:srgbClr val="0070C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t</a:t>
            </a:r>
            <a:r>
              <a:rPr lang="en-US" altLang="zh-TW" sz="2400" dirty="0">
                <a:solidFill>
                  <a:srgbClr val="0070C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)</a:t>
            </a:r>
            <a:r>
              <a:rPr lang="en-US" altLang="zh-TW" sz="2400" i="1" dirty="0">
                <a:solidFill>
                  <a:srgbClr val="0070C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= v</a:t>
            </a:r>
            <a:r>
              <a:rPr lang="en-US" altLang="zh-TW" sz="2400" dirty="0">
                <a:solidFill>
                  <a:srgbClr val="0070C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(</a:t>
            </a:r>
            <a:r>
              <a:rPr lang="en-US" altLang="zh-TW" sz="2400" i="1" dirty="0">
                <a:solidFill>
                  <a:srgbClr val="0070C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t + </a:t>
            </a:r>
            <a:r>
              <a:rPr lang="en-US" altLang="zh-TW" sz="2400" i="1" dirty="0" err="1">
                <a:solidFill>
                  <a:srgbClr val="0070C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nT</a:t>
            </a:r>
            <a:r>
              <a:rPr lang="en-US" altLang="zh-TW" sz="2400" dirty="0">
                <a:solidFill>
                  <a:srgbClr val="0070C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)</a:t>
            </a:r>
            <a:r>
              <a:rPr lang="en-US" altLang="zh-TW" sz="2400" i="1" dirty="0">
                <a:solidFill>
                  <a:srgbClr val="0070C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, </a:t>
            </a:r>
            <a:r>
              <a:rPr lang="en-US" altLang="zh-TW" sz="1800" b="1" dirty="0">
                <a:latin typeface="Verdana" panose="020B0604030504040204" pitchFamily="34" charset="0"/>
                <a:ea typeface="PMingLiU" panose="02020500000000000000" pitchFamily="18" charset="-120"/>
              </a:rPr>
              <a:t>for all </a:t>
            </a:r>
            <a:r>
              <a:rPr lang="en-US" altLang="zh-TW" sz="2400" b="1" i="1" dirty="0">
                <a:latin typeface="Times New Roman" panose="02020603050405020304" pitchFamily="18" charset="0"/>
                <a:ea typeface="PMingLiU" panose="02020500000000000000" pitchFamily="18" charset="-120"/>
              </a:rPr>
              <a:t>t</a:t>
            </a:r>
            <a:r>
              <a:rPr lang="en-US" altLang="zh-TW" sz="1800" b="1" dirty="0">
                <a:latin typeface="Verdana" panose="020B0604030504040204" pitchFamily="34" charset="0"/>
                <a:ea typeface="PMingLiU" panose="02020500000000000000" pitchFamily="18" charset="-120"/>
              </a:rPr>
              <a:t> and for all integers </a:t>
            </a:r>
            <a:r>
              <a:rPr lang="en-US" altLang="zh-TW" sz="2400" b="1" i="1" dirty="0">
                <a:latin typeface="Times New Roman" panose="02020603050405020304" pitchFamily="18" charset="0"/>
                <a:ea typeface="PMingLiU" panose="02020500000000000000" pitchFamily="18" charset="-120"/>
              </a:rPr>
              <a:t>n</a:t>
            </a:r>
            <a:r>
              <a:rPr lang="en-US" altLang="zh-TW" sz="1800" b="1" dirty="0">
                <a:latin typeface="Verdana" panose="020B0604030504040204" pitchFamily="34" charset="0"/>
                <a:ea typeface="PMingLiU" panose="02020500000000000000" pitchFamily="18" charset="-120"/>
              </a:rPr>
              <a:t>.</a:t>
            </a:r>
            <a:r>
              <a:rPr lang="en-US" altLang="zh-TW" sz="1800" dirty="0">
                <a:latin typeface="Verdana" panose="020B0604030504040204" pitchFamily="34" charset="0"/>
                <a:ea typeface="PMingLiU" panose="02020500000000000000" pitchFamily="18" charset="-120"/>
              </a:rPr>
              <a:t> </a:t>
            </a:r>
          </a:p>
        </p:txBody>
      </p:sp>
      <p:sp>
        <p:nvSpPr>
          <p:cNvPr id="26630" name="Rectangle 17">
            <a:extLst>
              <a:ext uri="{FF2B5EF4-FFF2-40B4-BE49-F238E27FC236}">
                <a16:creationId xmlns:a16="http://schemas.microsoft.com/office/drawing/2014/main" id="{9CE3210D-56FB-BE49-AD20-75B2C785FF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861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grpSp>
        <p:nvGrpSpPr>
          <p:cNvPr id="26631" name="Group 22">
            <a:extLst>
              <a:ext uri="{FF2B5EF4-FFF2-40B4-BE49-F238E27FC236}">
                <a16:creationId xmlns:a16="http://schemas.microsoft.com/office/drawing/2014/main" id="{50B204D4-5F9A-B044-827A-D00A6A3D3FE4}"/>
              </a:ext>
            </a:extLst>
          </p:cNvPr>
          <p:cNvGrpSpPr>
            <a:grpSpLocks/>
          </p:cNvGrpSpPr>
          <p:nvPr/>
        </p:nvGrpSpPr>
        <p:grpSpPr bwMode="auto">
          <a:xfrm>
            <a:off x="157708" y="2200275"/>
            <a:ext cx="5257800" cy="3048000"/>
            <a:chOff x="1008" y="1632"/>
            <a:chExt cx="3696" cy="2064"/>
          </a:xfrm>
        </p:grpSpPr>
        <p:grpSp>
          <p:nvGrpSpPr>
            <p:cNvPr id="26642" name="Group 10">
              <a:extLst>
                <a:ext uri="{FF2B5EF4-FFF2-40B4-BE49-F238E27FC236}">
                  <a16:creationId xmlns:a16="http://schemas.microsoft.com/office/drawing/2014/main" id="{39A6F3FE-7C0A-4748-BD2D-CE0C1D85306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08" y="1632"/>
              <a:ext cx="3696" cy="2064"/>
              <a:chOff x="1800" y="6361"/>
              <a:chExt cx="8280" cy="5715"/>
            </a:xfrm>
          </p:grpSpPr>
          <p:pic>
            <p:nvPicPr>
              <p:cNvPr id="26644" name="Picture 11" descr="09-002">
                <a:extLst>
                  <a:ext uri="{FF2B5EF4-FFF2-40B4-BE49-F238E27FC236}">
                    <a16:creationId xmlns:a16="http://schemas.microsoft.com/office/drawing/2014/main" id="{3575170C-905C-1D48-9E46-43E9CB891DE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00" y="6361"/>
                <a:ext cx="8280" cy="57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6645" name="Line 12">
                <a:extLst>
                  <a:ext uri="{FF2B5EF4-FFF2-40B4-BE49-F238E27FC236}">
                    <a16:creationId xmlns:a16="http://schemas.microsoft.com/office/drawing/2014/main" id="{F9E9458D-FAE9-1B44-B8CD-BC836855ED3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560" y="9180"/>
                <a:ext cx="0" cy="270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6646" name="Line 13">
                <a:extLst>
                  <a:ext uri="{FF2B5EF4-FFF2-40B4-BE49-F238E27FC236}">
                    <a16:creationId xmlns:a16="http://schemas.microsoft.com/office/drawing/2014/main" id="{1D251FAC-4239-3340-BF44-8B1DDDC2700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60" y="10440"/>
                <a:ext cx="432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aphicFrame>
          <p:nvGraphicFramePr>
            <p:cNvPr id="26643" name="Object 16">
              <a:extLst>
                <a:ext uri="{FF2B5EF4-FFF2-40B4-BE49-F238E27FC236}">
                  <a16:creationId xmlns:a16="http://schemas.microsoft.com/office/drawing/2014/main" id="{0858762E-EA57-F541-9677-06BBBA50753C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776" y="2784"/>
            <a:ext cx="390" cy="3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4" imgW="11696700" imgH="9067800" progId="Equation.3">
                    <p:embed/>
                  </p:oleObj>
                </mc:Choice>
                <mc:Fallback>
                  <p:oleObj name="Equation" r:id="rId4" imgW="11696700" imgH="9067800" progId="Equation.3">
                    <p:embed/>
                    <p:pic>
                      <p:nvPicPr>
                        <p:cNvPr id="0" name="Object 1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76" y="2784"/>
                          <a:ext cx="390" cy="30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6632" name="Rectangle 19">
            <a:extLst>
              <a:ext uri="{FF2B5EF4-FFF2-40B4-BE49-F238E27FC236}">
                <a16:creationId xmlns:a16="http://schemas.microsoft.com/office/drawing/2014/main" id="{D6C40993-4487-5A40-8F27-3CD09C86D9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0146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26633" name="Rectangle 21">
            <a:extLst>
              <a:ext uri="{FF2B5EF4-FFF2-40B4-BE49-F238E27FC236}">
                <a16:creationId xmlns:a16="http://schemas.microsoft.com/office/drawing/2014/main" id="{DAC9702C-1B56-0545-B4A3-FDD8AF8524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26634" name="Rectangle 23">
            <a:extLst>
              <a:ext uri="{FF2B5EF4-FFF2-40B4-BE49-F238E27FC236}">
                <a16:creationId xmlns:a16="http://schemas.microsoft.com/office/drawing/2014/main" id="{9F41130B-4535-6B4D-8E0E-26A2723066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5365750"/>
            <a:ext cx="8642350" cy="14763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7663" indent="-347663">
              <a:spcBef>
                <a:spcPct val="20000"/>
              </a:spcBef>
              <a:buChar char="•"/>
              <a:tabLst>
                <a:tab pos="29051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29051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29051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29051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29051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9051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9051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9051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9051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zh-CN" sz="1800" dirty="0">
                <a:latin typeface="Verdana" panose="020B0604030504040204" pitchFamily="34" charset="0"/>
              </a:rPr>
              <a:t>Only two sinusoidal values with the </a:t>
            </a:r>
            <a:r>
              <a:rPr lang="en-US" altLang="zh-CN" sz="1800" u="sng" dirty="0">
                <a:solidFill>
                  <a:srgbClr val="FF0000"/>
                </a:solidFill>
                <a:latin typeface="Verdana" panose="020B0604030504040204" pitchFamily="34" charset="0"/>
              </a:rPr>
              <a:t>same frequency</a:t>
            </a:r>
            <a:r>
              <a:rPr lang="en-US" altLang="zh-CN" sz="1800" dirty="0">
                <a:latin typeface="Verdana" panose="020B0604030504040204" pitchFamily="34" charset="0"/>
              </a:rPr>
              <a:t> can be compared by their amplitude and phase difference. </a:t>
            </a:r>
            <a:r>
              <a:rPr lang="zh-CN" altLang="en-US" sz="1800" dirty="0">
                <a:latin typeface="Verdana" panose="020B0604030504040204" pitchFamily="34" charset="0"/>
              </a:rPr>
              <a:t>两个正弦信号</a:t>
            </a:r>
            <a:r>
              <a:rPr lang="zh-CN" altLang="en-US" sz="1800" b="1" dirty="0">
                <a:solidFill>
                  <a:srgbClr val="0432FF"/>
                </a:solidFill>
                <a:latin typeface="Verdana" panose="020B0604030504040204" pitchFamily="34" charset="0"/>
              </a:rPr>
              <a:t>只有频率相同时</a:t>
            </a:r>
            <a:r>
              <a:rPr lang="zh-CN" altLang="en-US" sz="1800" dirty="0">
                <a:latin typeface="Verdana" panose="020B0604030504040204" pitchFamily="34" charset="0"/>
              </a:rPr>
              <a:t>，比较它们的振幅、相位关系</a:t>
            </a:r>
            <a:r>
              <a:rPr lang="en-US" altLang="zh-CN" sz="1800" dirty="0">
                <a:latin typeface="Verdana" panose="020B0604030504040204" pitchFamily="34" charset="0"/>
              </a:rPr>
              <a:t>(</a:t>
            </a:r>
            <a:r>
              <a:rPr lang="zh-CN" altLang="en-US" sz="1800" dirty="0">
                <a:latin typeface="Verdana" panose="020B0604030504040204" pitchFamily="34" charset="0"/>
              </a:rPr>
              <a:t>超前，还是滞后</a:t>
            </a:r>
            <a:r>
              <a:rPr lang="en-US" altLang="zh-CN" sz="1800" dirty="0">
                <a:latin typeface="Verdana" panose="020B0604030504040204" pitchFamily="34" charset="0"/>
              </a:rPr>
              <a:t>)</a:t>
            </a:r>
            <a:r>
              <a:rPr lang="zh-CN" altLang="en-US" sz="1800" dirty="0">
                <a:latin typeface="Verdana" panose="020B0604030504040204" pitchFamily="34" charset="0"/>
              </a:rPr>
              <a:t>才有意义。</a:t>
            </a:r>
            <a:endParaRPr lang="en-US" altLang="zh-CN" sz="1800" dirty="0">
              <a:latin typeface="Verdana" panose="020B0604030504040204" pitchFamily="34" charset="0"/>
            </a:endParaRPr>
          </a:p>
          <a:p>
            <a:pPr>
              <a:spcBef>
                <a:spcPct val="0"/>
              </a:spcBef>
              <a:buClr>
                <a:schemeClr val="tx1"/>
              </a:buClr>
            </a:pPr>
            <a:r>
              <a:rPr lang="en-US" altLang="zh-CN" sz="1800" dirty="0">
                <a:solidFill>
                  <a:srgbClr val="FF3300"/>
                </a:solidFill>
                <a:latin typeface="Verdana" panose="020B0604030504040204" pitchFamily="34" charset="0"/>
              </a:rPr>
              <a:t>If phase difference is zero, they are </a:t>
            </a:r>
            <a:r>
              <a:rPr lang="en-US" altLang="zh-CN" sz="1800" b="1" dirty="0">
                <a:solidFill>
                  <a:srgbClr val="0070C0"/>
                </a:solidFill>
                <a:latin typeface="Verdana" panose="020B0604030504040204" pitchFamily="34" charset="0"/>
              </a:rPr>
              <a:t>in phase</a:t>
            </a:r>
            <a:r>
              <a:rPr lang="en-US" altLang="zh-CN" sz="1800" dirty="0">
                <a:solidFill>
                  <a:srgbClr val="FF3300"/>
                </a:solidFill>
                <a:latin typeface="Verdana" panose="020B0604030504040204" pitchFamily="34" charset="0"/>
              </a:rPr>
              <a:t>; if phase difference is not zero, they are </a:t>
            </a:r>
            <a:r>
              <a:rPr lang="en-US" altLang="zh-CN" sz="1800" b="1" dirty="0">
                <a:solidFill>
                  <a:srgbClr val="0070C0"/>
                </a:solidFill>
                <a:latin typeface="Verdana" panose="020B0604030504040204" pitchFamily="34" charset="0"/>
              </a:rPr>
              <a:t>out of phase</a:t>
            </a:r>
            <a:r>
              <a:rPr lang="en-US" altLang="zh-CN" sz="1800" dirty="0">
                <a:solidFill>
                  <a:srgbClr val="FF3300"/>
                </a:solidFill>
                <a:latin typeface="Verdana" panose="020B0604030504040204" pitchFamily="34" charset="0"/>
              </a:rPr>
              <a:t>. </a:t>
            </a:r>
            <a:r>
              <a:rPr lang="zh-CN" altLang="en-US" sz="1800" dirty="0">
                <a:latin typeface="Verdana" panose="020B0604030504040204" pitchFamily="34" charset="0"/>
              </a:rPr>
              <a:t>相位差为零</a:t>
            </a:r>
            <a:r>
              <a:rPr lang="en-US" altLang="zh-CN" sz="1800" dirty="0">
                <a:latin typeface="Verdana" panose="020B0604030504040204" pitchFamily="34" charset="0"/>
              </a:rPr>
              <a:t>~</a:t>
            </a:r>
            <a:r>
              <a:rPr lang="zh-CN" altLang="en-US" sz="1800" dirty="0">
                <a:latin typeface="Verdana" panose="020B0604030504040204" pitchFamily="34" charset="0"/>
              </a:rPr>
              <a:t>同相；相位差</a:t>
            </a:r>
            <a:r>
              <a:rPr lang="en-US" altLang="zh-CN" sz="1800" dirty="0">
                <a:latin typeface="Verdana" panose="020B0604030504040204" pitchFamily="34" charset="0"/>
              </a:rPr>
              <a:t>180°~</a:t>
            </a:r>
            <a:r>
              <a:rPr lang="zh-CN" altLang="en-US" sz="1800" dirty="0">
                <a:latin typeface="Verdana" panose="020B0604030504040204" pitchFamily="34" charset="0"/>
              </a:rPr>
              <a:t>反相</a:t>
            </a:r>
            <a:endParaRPr lang="en-US" altLang="zh-CN" sz="1800" dirty="0">
              <a:latin typeface="Verdana" panose="020B0604030504040204" pitchFamily="34" charset="0"/>
            </a:endParaRPr>
          </a:p>
        </p:txBody>
      </p:sp>
      <p:sp>
        <p:nvSpPr>
          <p:cNvPr id="26635" name="文本框 1">
            <a:extLst>
              <a:ext uri="{FF2B5EF4-FFF2-40B4-BE49-F238E27FC236}">
                <a16:creationId xmlns:a16="http://schemas.microsoft.com/office/drawing/2014/main" id="{9E267669-C1B9-574C-9AE1-5DA912588E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3268" y="2564969"/>
            <a:ext cx="3510731" cy="11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 dirty="0">
                <a:solidFill>
                  <a:srgbClr val="FF0000"/>
                </a:solidFill>
              </a:rPr>
              <a:t>如图所示，我们说</a:t>
            </a:r>
            <a:endParaRPr lang="en-US" altLang="zh-CN" sz="2000" dirty="0">
              <a:solidFill>
                <a:srgbClr val="FF0000"/>
              </a:solidFill>
            </a:endParaRPr>
          </a:p>
          <a:p>
            <a:pPr>
              <a:spcBef>
                <a:spcPct val="0"/>
              </a:spcBef>
            </a:pPr>
            <a:r>
              <a:rPr lang="en-US" altLang="zh-CN" sz="24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zh-CN" sz="2400" baseline="-25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en-US" sz="2000" b="1" dirty="0">
                <a:solidFill>
                  <a:srgbClr val="0070C0"/>
                </a:solidFill>
              </a:rPr>
              <a:t>超前</a:t>
            </a:r>
            <a:r>
              <a:rPr lang="en-US" altLang="zh-CN" sz="2000" b="1" dirty="0">
                <a:solidFill>
                  <a:srgbClr val="0070C0"/>
                </a:solidFill>
              </a:rPr>
              <a:t>(lead) </a:t>
            </a:r>
            <a:r>
              <a:rPr lang="en-US" altLang="zh-CN" sz="2400" i="1" dirty="0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zh-CN" sz="2400" baseline="-25000" dirty="0">
                <a:solidFill>
                  <a:srgbClr val="0432FF"/>
                </a:solidFill>
              </a:rPr>
              <a:t>1</a:t>
            </a:r>
            <a:r>
              <a:rPr lang="en-US" altLang="zh-CN" sz="2000" baseline="-25000" dirty="0">
                <a:solidFill>
                  <a:srgbClr val="FF0000"/>
                </a:solidFill>
              </a:rPr>
              <a:t> </a:t>
            </a:r>
            <a:r>
              <a:rPr lang="el-GR" altLang="zh-CN" sz="2000" dirty="0">
                <a:solidFill>
                  <a:srgbClr val="FF0000"/>
                </a:solidFill>
              </a:rPr>
              <a:t>Φ</a:t>
            </a:r>
            <a:r>
              <a:rPr lang="zh-CN" altLang="en-US" sz="2000" dirty="0">
                <a:solidFill>
                  <a:srgbClr val="FF0000"/>
                </a:solidFill>
              </a:rPr>
              <a:t>相位</a:t>
            </a:r>
            <a:r>
              <a:rPr lang="en-US" altLang="zh-CN" sz="2000" dirty="0">
                <a:solidFill>
                  <a:srgbClr val="FF0000"/>
                </a:solidFill>
              </a:rPr>
              <a:t>;</a:t>
            </a:r>
            <a:r>
              <a:rPr lang="zh-CN" altLang="en-US" sz="2000" dirty="0">
                <a:solidFill>
                  <a:srgbClr val="FF0000"/>
                </a:solidFill>
              </a:rPr>
              <a:t> 或：</a:t>
            </a:r>
            <a:endParaRPr lang="en-US" altLang="zh-CN" sz="2000" dirty="0">
              <a:solidFill>
                <a:srgbClr val="FF0000"/>
              </a:solidFill>
            </a:endParaRPr>
          </a:p>
          <a:p>
            <a:pPr>
              <a:spcBef>
                <a:spcPct val="0"/>
              </a:spcBef>
            </a:pPr>
            <a:r>
              <a:rPr lang="en-US" altLang="zh-CN" sz="2400" i="1" dirty="0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zh-CN" sz="2400" baseline="-25000" dirty="0">
                <a:solidFill>
                  <a:srgbClr val="0432FF"/>
                </a:solidFill>
              </a:rPr>
              <a:t>1</a:t>
            </a:r>
            <a:r>
              <a:rPr lang="zh-CN" altLang="en-US" sz="2000" b="1" dirty="0">
                <a:solidFill>
                  <a:srgbClr val="0070C0"/>
                </a:solidFill>
              </a:rPr>
              <a:t>滞后</a:t>
            </a:r>
            <a:r>
              <a:rPr lang="en-US" altLang="zh-CN" sz="2000" b="1" dirty="0">
                <a:solidFill>
                  <a:srgbClr val="0070C0"/>
                </a:solidFill>
              </a:rPr>
              <a:t>(lag</a:t>
            </a:r>
            <a:r>
              <a:rPr lang="en-US" altLang="zh-CN" sz="2400" b="1" dirty="0">
                <a:solidFill>
                  <a:srgbClr val="0070C0"/>
                </a:solidFill>
              </a:rPr>
              <a:t>)</a:t>
            </a:r>
            <a:r>
              <a:rPr lang="en-US" altLang="zh-CN" sz="2400" b="1" dirty="0">
                <a:solidFill>
                  <a:srgbClr val="00B0F0"/>
                </a:solidFill>
              </a:rPr>
              <a:t> </a:t>
            </a:r>
            <a:r>
              <a:rPr lang="en-US" altLang="zh-CN" sz="24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zh-CN" sz="2400" baseline="-25000" dirty="0">
                <a:solidFill>
                  <a:srgbClr val="00B050"/>
                </a:solidFill>
              </a:rPr>
              <a:t>2</a:t>
            </a:r>
            <a:r>
              <a:rPr lang="en-US" altLang="zh-CN" sz="2400" baseline="-25000" dirty="0">
                <a:solidFill>
                  <a:srgbClr val="FF0000"/>
                </a:solidFill>
              </a:rPr>
              <a:t> </a:t>
            </a:r>
            <a:r>
              <a:rPr lang="el-GR" altLang="zh-CN" sz="2000" dirty="0">
                <a:solidFill>
                  <a:srgbClr val="FF0000"/>
                </a:solidFill>
              </a:rPr>
              <a:t>Φ</a:t>
            </a:r>
            <a:r>
              <a:rPr lang="zh-CN" altLang="en-US" sz="2000" dirty="0">
                <a:solidFill>
                  <a:srgbClr val="FF0000"/>
                </a:solidFill>
              </a:rPr>
              <a:t>相位</a:t>
            </a:r>
            <a:r>
              <a:rPr lang="en-US" altLang="zh-CN" sz="2000" dirty="0">
                <a:solidFill>
                  <a:srgbClr val="FF0000"/>
                </a:solidFill>
              </a:rPr>
              <a:t>;</a:t>
            </a:r>
          </a:p>
        </p:txBody>
      </p:sp>
      <p:pic>
        <p:nvPicPr>
          <p:cNvPr id="26636" name="Picture 1">
            <a:extLst>
              <a:ext uri="{FF2B5EF4-FFF2-40B4-BE49-F238E27FC236}">
                <a16:creationId xmlns:a16="http://schemas.microsoft.com/office/drawing/2014/main" id="{E3EB2470-C982-3041-A628-4B404033E8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1400" y="3717925"/>
            <a:ext cx="1239838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7" name="Picture 2">
            <a:extLst>
              <a:ext uri="{FF2B5EF4-FFF2-40B4-BE49-F238E27FC236}">
                <a16:creationId xmlns:a16="http://schemas.microsoft.com/office/drawing/2014/main" id="{1A8385E3-3E0D-EF4C-93FA-D22025AB64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6488" y="4970463"/>
            <a:ext cx="128270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8" name="TextBox 3">
            <a:extLst>
              <a:ext uri="{FF2B5EF4-FFF2-40B4-BE49-F238E27FC236}">
                <a16:creationId xmlns:a16="http://schemas.microsoft.com/office/drawing/2014/main" id="{0EB67371-8B03-B94D-8CCD-6E7DBE7AF0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1288" y="4127500"/>
            <a:ext cx="11588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800"/>
              <a:t>频率，</a:t>
            </a:r>
            <a:r>
              <a:rPr lang="en-US" altLang="en-US" sz="1800"/>
              <a:t>Hz</a:t>
            </a:r>
          </a:p>
        </p:txBody>
      </p:sp>
      <p:sp>
        <p:nvSpPr>
          <p:cNvPr id="26639" name="TextBox 22">
            <a:extLst>
              <a:ext uri="{FF2B5EF4-FFF2-40B4-BE49-F238E27FC236}">
                <a16:creationId xmlns:a16="http://schemas.microsoft.com/office/drawing/2014/main" id="{2ABE4F4B-1A9F-A548-9818-439654BCB1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23163" y="5019675"/>
            <a:ext cx="16208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800"/>
              <a:t>角频率，</a:t>
            </a:r>
            <a:r>
              <a:rPr lang="en-US" altLang="en-US" sz="1800"/>
              <a:t>rad/s</a:t>
            </a:r>
          </a:p>
        </p:txBody>
      </p:sp>
      <p:sp>
        <p:nvSpPr>
          <p:cNvPr id="5" name="Left Brace 4">
            <a:extLst>
              <a:ext uri="{FF2B5EF4-FFF2-40B4-BE49-F238E27FC236}">
                <a16:creationId xmlns:a16="http://schemas.microsoft.com/office/drawing/2014/main" id="{CC9C2EAF-B184-DD44-94E4-849B86982E8A}"/>
              </a:ext>
            </a:extLst>
          </p:cNvPr>
          <p:cNvSpPr/>
          <p:nvPr/>
        </p:nvSpPr>
        <p:spPr>
          <a:xfrm>
            <a:off x="5868988" y="4127500"/>
            <a:ext cx="215900" cy="1120775"/>
          </a:xfrm>
          <a:prstGeom prst="leftBrac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6641" name="TextBox 5">
            <a:extLst>
              <a:ext uri="{FF2B5EF4-FFF2-40B4-BE49-F238E27FC236}">
                <a16:creationId xmlns:a16="http://schemas.microsoft.com/office/drawing/2014/main" id="{F95CB56C-9B39-1844-B228-DBEABB492B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14850" y="4479925"/>
            <a:ext cx="15700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1800" b="1"/>
              <a:t>两个频率量</a:t>
            </a:r>
            <a:r>
              <a:rPr lang="zh-CN" altLang="en-US" sz="1800"/>
              <a:t>：</a:t>
            </a:r>
            <a:endParaRPr lang="en-US" altLang="en-US" sz="1800"/>
          </a:p>
        </p:txBody>
      </p:sp>
      <p:sp>
        <p:nvSpPr>
          <p:cNvPr id="24" name="灯片编号占位符 1">
            <a:extLst>
              <a:ext uri="{FF2B5EF4-FFF2-40B4-BE49-F238E27FC236}">
                <a16:creationId xmlns:a16="http://schemas.microsoft.com/office/drawing/2014/main" id="{EBE57BFA-65AD-7348-8A06-A673416D003B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7</a:t>
            </a:fld>
            <a:endParaRPr lang="en-US" altLang="zh-CN" dirty="0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1358D0C7-9B99-6849-8E66-45CB7AA0C1DD}"/>
              </a:ext>
            </a:extLst>
          </p:cNvPr>
          <p:cNvSpPr txBox="1"/>
          <p:nvPr/>
        </p:nvSpPr>
        <p:spPr>
          <a:xfrm>
            <a:off x="4469617" y="1833288"/>
            <a:ext cx="4642618" cy="646331"/>
          </a:xfrm>
          <a:prstGeom prst="rect">
            <a:avLst/>
          </a:prstGeom>
          <a:noFill/>
          <a:ln w="19050">
            <a:solidFill>
              <a:srgbClr val="0432FF"/>
            </a:solidFill>
          </a:ln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kumimoji="1" lang="zh-CN" altLang="en-US" b="1" dirty="0">
                <a:solidFill>
                  <a:srgbClr val="0432FF"/>
                </a:solidFill>
              </a:rPr>
              <a:t>从时域图中看，靠左的曲线相位超前</a:t>
            </a:r>
            <a:endParaRPr kumimoji="1" lang="en-US" altLang="zh-CN" b="1" dirty="0">
              <a:solidFill>
                <a:srgbClr val="0432FF"/>
              </a:solidFill>
            </a:endParaRPr>
          </a:p>
          <a:p>
            <a:pPr marL="342900" indent="-342900">
              <a:buAutoNum type="arabicPeriod"/>
            </a:pPr>
            <a:r>
              <a:rPr kumimoji="1" lang="zh-CN" altLang="en-US" b="1" dirty="0">
                <a:solidFill>
                  <a:srgbClr val="0432FF"/>
                </a:solidFill>
              </a:rPr>
              <a:t>从表达式看，幅角</a:t>
            </a:r>
            <a:r>
              <a:rPr kumimoji="1" lang="en-US" altLang="zh-CN" b="1" dirty="0">
                <a:solidFill>
                  <a:srgbClr val="0432FF"/>
                </a:solidFill>
              </a:rPr>
              <a:t>(</a:t>
            </a:r>
            <a:r>
              <a:rPr kumimoji="1" lang="en-US" altLang="zh-CN" b="1" dirty="0" err="1">
                <a:solidFill>
                  <a:srgbClr val="0432FF"/>
                </a:solidFill>
                <a:latin typeface="Symbol" pitchFamily="2" charset="2"/>
              </a:rPr>
              <a:t>w</a:t>
            </a:r>
            <a:r>
              <a:rPr kumimoji="1" lang="en-US" altLang="zh-CN" b="1" dirty="0" err="1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kumimoji="1" lang="en-US" altLang="zh-CN" b="1" dirty="0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kumimoji="1" lang="en-US" altLang="zh-CN" b="1" dirty="0">
                <a:solidFill>
                  <a:srgbClr val="0432FF"/>
                </a:solidFill>
                <a:latin typeface="Symbol" pitchFamily="2" charset="2"/>
                <a:cs typeface="Times New Roman" panose="02020603050405020304" pitchFamily="18" charset="0"/>
              </a:rPr>
              <a:t>f)</a:t>
            </a:r>
            <a:r>
              <a:rPr kumimoji="1" lang="zh-CN" altLang="en-US" b="1" dirty="0">
                <a:solidFill>
                  <a:srgbClr val="0432FF"/>
                </a:solidFill>
                <a:latin typeface="Symbol" pitchFamily="2" charset="2"/>
                <a:cs typeface="Times New Roman" panose="02020603050405020304" pitchFamily="18" charset="0"/>
              </a:rPr>
              <a:t> 比 </a:t>
            </a:r>
            <a:r>
              <a:rPr kumimoji="1" lang="en-US" altLang="zh-CN" b="1" dirty="0">
                <a:solidFill>
                  <a:srgbClr val="0432FF"/>
                </a:solidFill>
              </a:rPr>
              <a:t>(</a:t>
            </a:r>
            <a:r>
              <a:rPr kumimoji="1" lang="en-US" altLang="zh-CN" b="1" dirty="0" err="1">
                <a:solidFill>
                  <a:srgbClr val="0432FF"/>
                </a:solidFill>
                <a:latin typeface="Symbol" pitchFamily="2" charset="2"/>
              </a:rPr>
              <a:t>w</a:t>
            </a:r>
            <a:r>
              <a:rPr kumimoji="1" lang="en-US" altLang="zh-CN" b="1" dirty="0" err="1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kumimoji="1" lang="en-US" altLang="zh-CN" b="1" dirty="0">
                <a:solidFill>
                  <a:srgbClr val="0432FF"/>
                </a:solidFill>
                <a:latin typeface="Symbol" pitchFamily="2" charset="2"/>
                <a:cs typeface="Times New Roman" panose="02020603050405020304" pitchFamily="18" charset="0"/>
              </a:rPr>
              <a:t>)</a:t>
            </a:r>
            <a:r>
              <a:rPr kumimoji="1" lang="zh-CN" altLang="en-US" b="1" dirty="0">
                <a:solidFill>
                  <a:srgbClr val="0432FF"/>
                </a:solidFill>
                <a:latin typeface="Symbol" pitchFamily="2" charset="2"/>
                <a:cs typeface="Times New Roman" panose="02020603050405020304" pitchFamily="18" charset="0"/>
              </a:rPr>
              <a:t> 超前 </a:t>
            </a:r>
            <a:r>
              <a:rPr kumimoji="1" lang="en-US" altLang="zh-CN" b="1" dirty="0">
                <a:solidFill>
                  <a:srgbClr val="0432FF"/>
                </a:solidFill>
                <a:latin typeface="Symbol" pitchFamily="2" charset="2"/>
                <a:cs typeface="Times New Roman" panose="02020603050405020304" pitchFamily="18" charset="0"/>
              </a:rPr>
              <a:t>f</a:t>
            </a:r>
            <a:r>
              <a:rPr kumimoji="1" lang="zh-CN" altLang="en-US" b="1" dirty="0">
                <a:solidFill>
                  <a:srgbClr val="0432FF"/>
                </a:solidFill>
                <a:latin typeface="Symbol" pitchFamily="2" charset="2"/>
                <a:cs typeface="Times New Roman" panose="02020603050405020304" pitchFamily="18" charset="0"/>
              </a:rPr>
              <a:t> </a:t>
            </a:r>
            <a:endParaRPr kumimoji="1" lang="zh-CN" altLang="en-US" b="1" dirty="0">
              <a:solidFill>
                <a:srgbClr val="0432FF"/>
              </a:solidFill>
              <a:latin typeface="Symbol" pitchFamily="2" charset="2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7CE34C8B-A050-7444-AF3B-0FBF38169DCA}"/>
              </a:ext>
            </a:extLst>
          </p:cNvPr>
          <p:cNvSpPr/>
          <p:nvPr/>
        </p:nvSpPr>
        <p:spPr>
          <a:xfrm>
            <a:off x="2267744" y="2142131"/>
            <a:ext cx="1008112" cy="278757"/>
          </a:xfrm>
          <a:prstGeom prst="rect">
            <a:avLst/>
          </a:prstGeom>
          <a:noFill/>
          <a:ln>
            <a:solidFill>
              <a:srgbClr val="0432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E4249A5D-B66C-7D48-A8A5-221F93C612FA}"/>
              </a:ext>
            </a:extLst>
          </p:cNvPr>
          <p:cNvSpPr/>
          <p:nvPr/>
        </p:nvSpPr>
        <p:spPr>
          <a:xfrm>
            <a:off x="1170755" y="5004363"/>
            <a:ext cx="1457019" cy="278757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4">
            <a:extLst>
              <a:ext uri="{FF2B5EF4-FFF2-40B4-BE49-F238E27FC236}">
                <a16:creationId xmlns:a16="http://schemas.microsoft.com/office/drawing/2014/main" id="{2E20D5BA-407D-8A4A-94B5-4983DD3EA5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2867" y="216024"/>
            <a:ext cx="5934708" cy="4365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4" name="TextBox 5">
            <a:extLst>
              <a:ext uri="{FF2B5EF4-FFF2-40B4-BE49-F238E27FC236}">
                <a16:creationId xmlns:a16="http://schemas.microsoft.com/office/drawing/2014/main" id="{CF60E170-AA5E-0543-ADF2-A856463E53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4613670"/>
            <a:ext cx="4640262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85750" indent="-2857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r>
              <a:rPr lang="zh-CN" altLang="en-US" sz="2000" b="1" dirty="0">
                <a:latin typeface="KaiTi" panose="02010609060101010101" pitchFamily="49" charset="-122"/>
                <a:ea typeface="KaiTi" panose="02010609060101010101" pitchFamily="49" charset="-122"/>
              </a:rPr>
              <a:t>幅值</a:t>
            </a:r>
            <a:r>
              <a:rPr lang="en-US" altLang="zh-CN" sz="2000" dirty="0">
                <a:latin typeface="KaiTi" panose="02010609060101010101" pitchFamily="49" charset="-122"/>
                <a:ea typeface="KaiTi" panose="02010609060101010101" pitchFamily="49" charset="-122"/>
              </a:rPr>
              <a:t>, </a:t>
            </a:r>
            <a:r>
              <a:rPr lang="en-US" altLang="zh-CN" sz="2000" dirty="0"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V</a:t>
            </a:r>
            <a:r>
              <a:rPr lang="en-US" altLang="zh-CN" sz="2000" baseline="-25000" dirty="0"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PK</a:t>
            </a:r>
            <a:r>
              <a:rPr lang="zh-CN" altLang="en-US" sz="2000" baseline="-25000" dirty="0"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zh-CN" altLang="en-US" sz="2000" dirty="0"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或 </a:t>
            </a:r>
            <a:r>
              <a:rPr lang="en-US" altLang="zh-CN" sz="2000" dirty="0"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V</a:t>
            </a:r>
            <a:r>
              <a:rPr lang="en-US" altLang="zh-CN" sz="2000" baseline="-25000" dirty="0"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P</a:t>
            </a:r>
          </a:p>
          <a:p>
            <a:pPr>
              <a:spcBef>
                <a:spcPct val="0"/>
              </a:spcBef>
            </a:pPr>
            <a:r>
              <a:rPr lang="zh-CN" altLang="en-US" sz="2000" b="1" dirty="0">
                <a:latin typeface="KaiTi" panose="02010609060101010101" pitchFamily="49" charset="-122"/>
                <a:ea typeface="KaiTi" panose="02010609060101010101" pitchFamily="49" charset="-122"/>
              </a:rPr>
              <a:t>有效值</a:t>
            </a:r>
            <a:r>
              <a:rPr lang="zh-CN" altLang="en-US" sz="2000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en-US" altLang="zh-CN" sz="2000" dirty="0">
                <a:latin typeface="Times New Roman" panose="02020603050405020304" pitchFamily="18" charset="0"/>
                <a:ea typeface="KaiTi" panose="02010609060101010101" pitchFamily="49" charset="-122"/>
              </a:rPr>
              <a:t> </a:t>
            </a:r>
            <a:r>
              <a:rPr lang="zh-CN" altLang="en-US" sz="2000" dirty="0">
                <a:latin typeface="Times New Roman" panose="02020603050405020304" pitchFamily="18" charset="0"/>
                <a:ea typeface="KaiTi" panose="02010609060101010101" pitchFamily="49" charset="-122"/>
              </a:rPr>
              <a:t>计算平均功率时采用有效值</a:t>
            </a:r>
            <a:endParaRPr lang="en-US" altLang="zh-CN" sz="20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>
              <a:spcBef>
                <a:spcPct val="0"/>
              </a:spcBef>
            </a:pPr>
            <a:r>
              <a:rPr lang="zh-CN" altLang="en-US" sz="2000" b="1" dirty="0">
                <a:latin typeface="KaiTi" panose="02010609060101010101" pitchFamily="49" charset="-122"/>
                <a:ea typeface="KaiTi" panose="02010609060101010101" pitchFamily="49" charset="-122"/>
              </a:rPr>
              <a:t>峰峰值</a:t>
            </a:r>
            <a:r>
              <a:rPr lang="zh-CN" altLang="en-US" sz="2000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en-US" altLang="zh-CN" sz="2000" dirty="0">
                <a:latin typeface="Times New Roman" panose="02020603050405020304" pitchFamily="18" charset="0"/>
                <a:ea typeface="KaiTi" panose="02010609060101010101" pitchFamily="49" charset="-122"/>
              </a:rPr>
              <a:t> V</a:t>
            </a:r>
            <a:r>
              <a:rPr lang="en-US" altLang="zh-CN" sz="2000" baseline="-25000" dirty="0">
                <a:latin typeface="Times New Roman" panose="02020603050405020304" pitchFamily="18" charset="0"/>
                <a:ea typeface="KaiTi" panose="02010609060101010101" pitchFamily="49" charset="-122"/>
              </a:rPr>
              <a:t>PP</a:t>
            </a:r>
            <a:r>
              <a:rPr lang="zh-CN" altLang="en-US" sz="2000" baseline="-25000" dirty="0">
                <a:latin typeface="Times New Roman" panose="02020603050405020304" pitchFamily="18" charset="0"/>
                <a:ea typeface="KaiTi" panose="02010609060101010101" pitchFamily="49" charset="-122"/>
              </a:rPr>
              <a:t> </a:t>
            </a:r>
            <a:endParaRPr lang="en-US" altLang="zh-CN" sz="20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>
              <a:spcBef>
                <a:spcPct val="0"/>
              </a:spcBef>
            </a:pPr>
            <a:r>
              <a:rPr lang="zh-CN" altLang="en-US" sz="2000" b="1" dirty="0">
                <a:latin typeface="KaiTi" panose="02010609060101010101" pitchFamily="49" charset="-122"/>
                <a:ea typeface="KaiTi" panose="02010609060101010101" pitchFamily="49" charset="-122"/>
              </a:rPr>
              <a:t>平均值</a:t>
            </a:r>
            <a:r>
              <a:rPr lang="zh-CN" altLang="en-US" sz="2000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en-US" altLang="zh-CN" sz="2000" dirty="0">
                <a:latin typeface="KaiTi" panose="02010609060101010101" pitchFamily="49" charset="-122"/>
                <a:ea typeface="KaiTi" panose="02010609060101010101" pitchFamily="49" charset="-122"/>
              </a:rPr>
              <a:t>0</a:t>
            </a:r>
            <a:endParaRPr lang="en-US" altLang="en-US" sz="2000" dirty="0"/>
          </a:p>
        </p:txBody>
      </p:sp>
      <p:pic>
        <p:nvPicPr>
          <p:cNvPr id="28675" name="Picture 6">
            <a:extLst>
              <a:ext uri="{FF2B5EF4-FFF2-40B4-BE49-F238E27FC236}">
                <a16:creationId xmlns:a16="http://schemas.microsoft.com/office/drawing/2014/main" id="{040E63CE-BC55-DF4C-8BA3-EFE6A440C3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8490" y="4733984"/>
            <a:ext cx="1296849" cy="784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Picture 7">
            <a:extLst>
              <a:ext uri="{FF2B5EF4-FFF2-40B4-BE49-F238E27FC236}">
                <a16:creationId xmlns:a16="http://schemas.microsoft.com/office/drawing/2014/main" id="{1693997C-AF12-AE47-A718-C81560589E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9562" y="4822203"/>
            <a:ext cx="1296849" cy="603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7" name="Picture 8">
            <a:extLst>
              <a:ext uri="{FF2B5EF4-FFF2-40B4-BE49-F238E27FC236}">
                <a16:creationId xmlns:a16="http://schemas.microsoft.com/office/drawing/2014/main" id="{B0AEDEB1-3BE5-FF42-B980-07D32E6B23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7575" y="5429278"/>
            <a:ext cx="1846128" cy="386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灯片编号占位符 1">
            <a:extLst>
              <a:ext uri="{FF2B5EF4-FFF2-40B4-BE49-F238E27FC236}">
                <a16:creationId xmlns:a16="http://schemas.microsoft.com/office/drawing/2014/main" id="{5AC8298A-A1A1-CC47-AE51-534CCDCA2686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8</a:t>
            </a:fld>
            <a:endParaRPr lang="en-US" altLang="zh-CN" dirty="0"/>
          </a:p>
        </p:txBody>
      </p:sp>
      <p:cxnSp>
        <p:nvCxnSpPr>
          <p:cNvPr id="3" name="直线连接符 2">
            <a:extLst>
              <a:ext uri="{FF2B5EF4-FFF2-40B4-BE49-F238E27FC236}">
                <a16:creationId xmlns:a16="http://schemas.microsoft.com/office/drawing/2014/main" id="{9CFA876E-6CC7-994C-9086-B0BB92D9D2E8}"/>
              </a:ext>
            </a:extLst>
          </p:cNvPr>
          <p:cNvCxnSpPr/>
          <p:nvPr/>
        </p:nvCxnSpPr>
        <p:spPr>
          <a:xfrm>
            <a:off x="6280261" y="4221088"/>
            <a:ext cx="463327" cy="0"/>
          </a:xfrm>
          <a:prstGeom prst="line">
            <a:avLst/>
          </a:prstGeom>
          <a:ln w="19050">
            <a:solidFill>
              <a:srgbClr val="0432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线连接符 10">
            <a:extLst>
              <a:ext uri="{FF2B5EF4-FFF2-40B4-BE49-F238E27FC236}">
                <a16:creationId xmlns:a16="http://schemas.microsoft.com/office/drawing/2014/main" id="{3B890904-FECB-DE49-AFF8-32A4D007C6F2}"/>
              </a:ext>
            </a:extLst>
          </p:cNvPr>
          <p:cNvCxnSpPr>
            <a:cxnSpLocks/>
          </p:cNvCxnSpPr>
          <p:nvPr/>
        </p:nvCxnSpPr>
        <p:spPr>
          <a:xfrm>
            <a:off x="1475656" y="4437112"/>
            <a:ext cx="864096" cy="0"/>
          </a:xfrm>
          <a:prstGeom prst="line">
            <a:avLst/>
          </a:prstGeom>
          <a:ln w="19050">
            <a:solidFill>
              <a:srgbClr val="0432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线连接符 12">
            <a:extLst>
              <a:ext uri="{FF2B5EF4-FFF2-40B4-BE49-F238E27FC236}">
                <a16:creationId xmlns:a16="http://schemas.microsoft.com/office/drawing/2014/main" id="{13AB02F1-B80D-C545-9A3B-0C3EF58E014D}"/>
              </a:ext>
            </a:extLst>
          </p:cNvPr>
          <p:cNvCxnSpPr>
            <a:cxnSpLocks/>
          </p:cNvCxnSpPr>
          <p:nvPr/>
        </p:nvCxnSpPr>
        <p:spPr>
          <a:xfrm>
            <a:off x="2716045" y="4437112"/>
            <a:ext cx="1584176" cy="0"/>
          </a:xfrm>
          <a:prstGeom prst="line">
            <a:avLst/>
          </a:prstGeom>
          <a:ln w="19050">
            <a:solidFill>
              <a:srgbClr val="0432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5">
            <a:extLst>
              <a:ext uri="{FF2B5EF4-FFF2-40B4-BE49-F238E27FC236}">
                <a16:creationId xmlns:a16="http://schemas.microsoft.com/office/drawing/2014/main" id="{DCCA97CE-17D0-454F-821B-905632FF074B}"/>
              </a:ext>
            </a:extLst>
          </p:cNvPr>
          <p:cNvSpPr txBox="1"/>
          <p:nvPr/>
        </p:nvSpPr>
        <p:spPr>
          <a:xfrm>
            <a:off x="108932" y="5840341"/>
            <a:ext cx="9005254" cy="1015663"/>
          </a:xfrm>
          <a:prstGeom prst="rect">
            <a:avLst/>
          </a:prstGeom>
          <a:solidFill>
            <a:schemeClr val="bg1"/>
          </a:solidFill>
          <a:ln>
            <a:solidFill>
              <a:srgbClr val="0432FF"/>
            </a:solidFill>
          </a:ln>
        </p:spPr>
        <p:txBody>
          <a:bodyPr wrap="square" rtlCol="0">
            <a:spAutoFit/>
          </a:bodyPr>
          <a:lstStyle/>
          <a:p>
            <a:r>
              <a:rPr kumimoji="1" lang="zh-CN" altLang="en-US" sz="2000" b="1" dirty="0"/>
              <a:t>有效值</a:t>
            </a:r>
            <a:r>
              <a:rPr kumimoji="1" lang="zh-CN" altLang="en-US" sz="2000" dirty="0"/>
              <a:t>：一个时变</a:t>
            </a:r>
            <a:r>
              <a:rPr kumimoji="1" lang="zh-CN" altLang="en-US" sz="2000" dirty="0">
                <a:solidFill>
                  <a:srgbClr val="C00000"/>
                </a:solidFill>
              </a:rPr>
              <a:t>周期电压</a:t>
            </a:r>
            <a:r>
              <a:rPr kumimoji="1" lang="zh-CN" altLang="en-US" sz="2000" dirty="0"/>
              <a:t>在一个周期内消耗在电阻上的功率，可以用一个</a:t>
            </a:r>
            <a:r>
              <a:rPr kumimoji="1" lang="zh-CN" altLang="en-US" sz="2000" dirty="0">
                <a:solidFill>
                  <a:srgbClr val="C00000"/>
                </a:solidFill>
              </a:rPr>
              <a:t>恒定的电压来等效</a:t>
            </a:r>
            <a:r>
              <a:rPr kumimoji="1" lang="zh-CN" altLang="en-US" sz="2000" dirty="0"/>
              <a:t>，该恒定电压就是该时变电压的有效值。当时变电压为</a:t>
            </a:r>
            <a:r>
              <a:rPr kumimoji="1" lang="zh-CN" altLang="en-US" sz="2000" b="1" dirty="0">
                <a:solidFill>
                  <a:srgbClr val="0432FF"/>
                </a:solidFill>
              </a:rPr>
              <a:t>正弦函数时</a:t>
            </a:r>
            <a:r>
              <a:rPr kumimoji="1" lang="zh-CN" altLang="en-US" sz="2000" dirty="0"/>
              <a:t>，有效值为其峰值的</a:t>
            </a:r>
            <a:r>
              <a:rPr kumimoji="1" lang="en-US" altLang="zh-CN" sz="2000" dirty="0"/>
              <a:t>1/sqrt(2)</a:t>
            </a:r>
            <a:endParaRPr kumimoji="1" lang="zh-CN" altLang="en-US" sz="2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灯片编号占位符 6">
            <a:extLst>
              <a:ext uri="{FF2B5EF4-FFF2-40B4-BE49-F238E27FC236}">
                <a16:creationId xmlns:a16="http://schemas.microsoft.com/office/drawing/2014/main" id="{78237245-8E15-4B46-AAA7-D613E69D6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A7DA3A9-07FD-DA47-B607-0CBE769623A8}" type="slidenum">
              <a:rPr lang="en-US" altLang="zh-CN" sz="1400" smtClean="0"/>
              <a:pPr>
                <a:spcBef>
                  <a:spcPct val="0"/>
                </a:spcBef>
                <a:buFontTx/>
                <a:buNone/>
              </a:pPr>
              <a:t>9</a:t>
            </a:fld>
            <a:endParaRPr lang="en-US" altLang="zh-CN" sz="1400"/>
          </a:p>
        </p:txBody>
      </p:sp>
      <p:sp>
        <p:nvSpPr>
          <p:cNvPr id="29698" name="Rectangle 2">
            <a:extLst>
              <a:ext uri="{FF2B5EF4-FFF2-40B4-BE49-F238E27FC236}">
                <a16:creationId xmlns:a16="http://schemas.microsoft.com/office/drawing/2014/main" id="{35D7E138-479A-A842-9AEE-8E666C32978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4000"/>
              <a:t>9.2 Sinusoids (3)</a:t>
            </a:r>
          </a:p>
        </p:txBody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58DFFA5E-A310-0D44-9CD9-1801EE1845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29700" name="Rectangle 4">
            <a:extLst>
              <a:ext uri="{FF2B5EF4-FFF2-40B4-BE49-F238E27FC236}">
                <a16:creationId xmlns:a16="http://schemas.microsoft.com/office/drawing/2014/main" id="{5561125C-ADC7-7E4D-B47C-E4CE3CAB42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813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29701" name="Rectangle 5">
            <a:extLst>
              <a:ext uri="{FF2B5EF4-FFF2-40B4-BE49-F238E27FC236}">
                <a16:creationId xmlns:a16="http://schemas.microsoft.com/office/drawing/2014/main" id="{560AA19F-86F8-3341-92CB-E351B0FA4B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912938"/>
            <a:ext cx="8001000" cy="1876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000" b="1" u="sng" dirty="0">
                <a:latin typeface="Verdana" panose="020B0604030504040204" pitchFamily="34" charset="0"/>
              </a:rPr>
              <a:t>Example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zh-TW" sz="2400" b="1" dirty="0">
              <a:latin typeface="Verdana" panose="020B0604030504040204" pitchFamily="34" charset="0"/>
              <a:ea typeface="PMingLiU" panose="02020500000000000000" pitchFamily="18" charset="-12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2400" dirty="0">
                <a:latin typeface="Verdana" panose="020B0604030504040204" pitchFamily="34" charset="0"/>
                <a:ea typeface="PMingLiU" panose="02020500000000000000" pitchFamily="18" charset="-120"/>
              </a:rPr>
              <a:t>Given a sinusoid,                      </a:t>
            </a:r>
            <a:r>
              <a:rPr lang="en-US" altLang="zh-TW" sz="2400" dirty="0">
                <a:solidFill>
                  <a:srgbClr val="000000"/>
                </a:solidFill>
                <a:latin typeface="Verdana" panose="020B0604030504040204" pitchFamily="34" charset="0"/>
                <a:ea typeface="PMingLiU" panose="02020500000000000000" pitchFamily="18" charset="-120"/>
              </a:rPr>
              <a:t>,</a:t>
            </a:r>
            <a:r>
              <a:rPr lang="en-US" altLang="zh-TW" sz="2400" dirty="0">
                <a:latin typeface="Verdana" panose="020B0604030504040204" pitchFamily="34" charset="0"/>
                <a:ea typeface="PMingLiU" panose="02020500000000000000" pitchFamily="18" charset="-120"/>
              </a:rPr>
              <a:t> calculate its amplitude, phase, angular frequency, period, and frequency.</a:t>
            </a:r>
          </a:p>
        </p:txBody>
      </p:sp>
      <p:sp>
        <p:nvSpPr>
          <p:cNvPr id="29702" name="Rectangle 6">
            <a:extLst>
              <a:ext uri="{FF2B5EF4-FFF2-40B4-BE49-F238E27FC236}">
                <a16:creationId xmlns:a16="http://schemas.microsoft.com/office/drawing/2014/main" id="{D4718E18-10B0-1240-A4A9-5789796932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861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29703" name="Rectangle 13">
            <a:extLst>
              <a:ext uri="{FF2B5EF4-FFF2-40B4-BE49-F238E27FC236}">
                <a16:creationId xmlns:a16="http://schemas.microsoft.com/office/drawing/2014/main" id="{CB41B0FB-CAC8-2A44-B489-D522135F40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0146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16393" name="Rectangle 17">
            <a:extLst>
              <a:ext uri="{FF2B5EF4-FFF2-40B4-BE49-F238E27FC236}">
                <a16:creationId xmlns:a16="http://schemas.microsoft.com/office/drawing/2014/main" id="{3C17AD84-5AC5-D341-B168-7F55A70752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4437063"/>
            <a:ext cx="77724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228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228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228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2000" b="1" u="sng" dirty="0">
                <a:latin typeface="Verdana" panose="020B0604030504040204" pitchFamily="34" charset="0"/>
              </a:rPr>
              <a:t>Solution</a:t>
            </a:r>
            <a:r>
              <a:rPr lang="en-US" altLang="zh-CN" sz="2400" b="1" dirty="0">
                <a:latin typeface="Verdana" panose="020B0604030504040204" pitchFamily="34" charset="0"/>
              </a:rPr>
              <a:t>: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zh-CN" sz="2400" dirty="0">
              <a:latin typeface="Verdana" panose="020B060403050404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2400" dirty="0">
                <a:latin typeface="Verdana" panose="020B0604030504040204" pitchFamily="34" charset="0"/>
              </a:rPr>
              <a:t>Amplitude = 5, phase = –60</a:t>
            </a:r>
            <a:r>
              <a:rPr lang="en-US" altLang="zh-CN" sz="2400" baseline="30000" dirty="0">
                <a:latin typeface="Verdana" panose="020B0604030504040204" pitchFamily="34" charset="0"/>
              </a:rPr>
              <a:t>o</a:t>
            </a:r>
            <a:r>
              <a:rPr lang="en-US" altLang="zh-CN" sz="2400" dirty="0">
                <a:latin typeface="Verdana" panose="020B0604030504040204" pitchFamily="34" charset="0"/>
              </a:rPr>
              <a:t>, angular frequency = 4</a:t>
            </a:r>
            <a:r>
              <a:rPr lang="en-US" altLang="zh-CN" sz="2400" dirty="0">
                <a:latin typeface="Symbol" pitchFamily="2" charset="2"/>
              </a:rPr>
              <a:t>p </a:t>
            </a:r>
            <a:r>
              <a:rPr lang="en-US" altLang="zh-CN" sz="2400" dirty="0"/>
              <a:t>rad/s</a:t>
            </a:r>
            <a:r>
              <a:rPr lang="en-US" altLang="zh-CN" sz="2400" dirty="0">
                <a:latin typeface="Verdana" panose="020B0604030504040204" pitchFamily="34" charset="0"/>
              </a:rPr>
              <a:t>, Period = 0.5 s, frequency = 2 Hz.</a:t>
            </a:r>
          </a:p>
        </p:txBody>
      </p:sp>
      <p:sp>
        <p:nvSpPr>
          <p:cNvPr id="29705" name="Rectangle 19">
            <a:extLst>
              <a:ext uri="{FF2B5EF4-FFF2-40B4-BE49-F238E27FC236}">
                <a16:creationId xmlns:a16="http://schemas.microsoft.com/office/drawing/2014/main" id="{AB5DD2DE-D6BF-DB4D-8110-2FC009DDE8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861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graphicFrame>
        <p:nvGraphicFramePr>
          <p:cNvPr id="29706" name="Object 18">
            <a:extLst>
              <a:ext uri="{FF2B5EF4-FFF2-40B4-BE49-F238E27FC236}">
                <a16:creationId xmlns:a16="http://schemas.microsoft.com/office/drawing/2014/main" id="{151CAA9A-8673-C644-B76A-3250CFB776F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76600" y="2630488"/>
          <a:ext cx="2362200" cy="471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2237700" imgH="5270500" progId="Equation.3">
                  <p:embed/>
                </p:oleObj>
              </mc:Choice>
              <mc:Fallback>
                <p:oleObj name="Equation" r:id="rId3" imgW="22237700" imgH="527050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2630488"/>
                        <a:ext cx="2362200" cy="4714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灯片编号占位符 1">
            <a:extLst>
              <a:ext uri="{FF2B5EF4-FFF2-40B4-BE49-F238E27FC236}">
                <a16:creationId xmlns:a16="http://schemas.microsoft.com/office/drawing/2014/main" id="{76327606-8C7E-D445-8B07-D4B64318945F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9</a:t>
            </a:fld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3" grpId="0"/>
    </p:bldLst>
  </p:timing>
</p:sld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4358</TotalTime>
  <Words>2416</Words>
  <Application>Microsoft Office PowerPoint</Application>
  <PresentationFormat>全屏显示(4:3)</PresentationFormat>
  <Paragraphs>374</Paragraphs>
  <Slides>61</Slides>
  <Notes>23</Notes>
  <HiddenSlides>0</HiddenSlides>
  <MMClips>0</MMClips>
  <ScaleCrop>false</ScaleCrop>
  <HeadingPairs>
    <vt:vector size="8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61</vt:i4>
      </vt:variant>
    </vt:vector>
  </HeadingPairs>
  <TitlesOfParts>
    <vt:vector size="73" baseType="lpstr">
      <vt:lpstr>PMingLiU</vt:lpstr>
      <vt:lpstr>黑体</vt:lpstr>
      <vt:lpstr>KaiTi</vt:lpstr>
      <vt:lpstr>Arial</vt:lpstr>
      <vt:lpstr>Calibri</vt:lpstr>
      <vt:lpstr>Symbol</vt:lpstr>
      <vt:lpstr>Times New Roman</vt:lpstr>
      <vt:lpstr>Verdana</vt:lpstr>
      <vt:lpstr>Wingdings</vt:lpstr>
      <vt:lpstr>默认设计模板</vt:lpstr>
      <vt:lpstr>公式</vt:lpstr>
      <vt:lpstr>Equation</vt:lpstr>
      <vt:lpstr>电子电路基础</vt:lpstr>
      <vt:lpstr>课程纲要</vt:lpstr>
      <vt:lpstr>Chapter 9  Sinusoids and Phasors 正弦交流电、相量</vt:lpstr>
      <vt:lpstr>How to determine v(t) and i(t)?</vt:lpstr>
      <vt:lpstr>PowerPoint 演示文稿</vt:lpstr>
      <vt:lpstr>9.2 Sinusoids正弦信号</vt:lpstr>
      <vt:lpstr>9.2 Sinusoids (2)</vt:lpstr>
      <vt:lpstr>PowerPoint 演示文稿</vt:lpstr>
      <vt:lpstr>9.2 Sinusoids (3)</vt:lpstr>
      <vt:lpstr>三角函数关系式</vt:lpstr>
      <vt:lpstr>PowerPoint 演示文稿</vt:lpstr>
      <vt:lpstr>PowerPoint 演示文稿</vt:lpstr>
      <vt:lpstr>9.3 Phasor 相量</vt:lpstr>
      <vt:lpstr>PowerPoint 演示文稿</vt:lpstr>
      <vt:lpstr>PowerPoint 演示文稿</vt:lpstr>
      <vt:lpstr>PowerPoint 演示文稿</vt:lpstr>
      <vt:lpstr>9.3 Phasor</vt:lpstr>
      <vt:lpstr>PowerPoint 演示文稿</vt:lpstr>
      <vt:lpstr>9.3 Phasor</vt:lpstr>
      <vt:lpstr>9.3 Phasor</vt:lpstr>
      <vt:lpstr>PowerPoint 演示文稿</vt:lpstr>
      <vt:lpstr>9.3 Phasor</vt:lpstr>
      <vt:lpstr>PowerPoint 演示文稿</vt:lpstr>
      <vt:lpstr>9.3 Phasor</vt:lpstr>
      <vt:lpstr>9.4 电路元件的相量表达</vt:lpstr>
      <vt:lpstr>PowerPoint 演示文稿</vt:lpstr>
      <vt:lpstr>PowerPoint 演示文稿</vt:lpstr>
      <vt:lpstr>9.5 Impedance（阻抗） and Admittance （导纳）</vt:lpstr>
      <vt:lpstr>PowerPoint 演示文稿</vt:lpstr>
      <vt:lpstr>9.5 Impedance and Admittance</vt:lpstr>
      <vt:lpstr>PowerPoint 演示文稿</vt:lpstr>
      <vt:lpstr>9.5 频域（相量域）的基尔霍夫定律</vt:lpstr>
      <vt:lpstr>9.6 Kirchhoff’s Laws  in the Frequency Domain (1)</vt:lpstr>
      <vt:lpstr>9.7 Impedance Combinations (1)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 Sinusoidal Steady-State Analysis  Chapter 10 正弦稳态分析</vt:lpstr>
      <vt:lpstr>Steps to Analyze AC Circuits:</vt:lpstr>
      <vt:lpstr>PowerPoint 演示文稿</vt:lpstr>
      <vt:lpstr>PowerPoint 演示文稿</vt:lpstr>
      <vt:lpstr>PowerPoint 演示文稿</vt:lpstr>
      <vt:lpstr>PowerPoint 演示文稿</vt:lpstr>
      <vt:lpstr>10.4 Superposition Theorem (1)</vt:lpstr>
      <vt:lpstr>PowerPoint 演示文稿</vt:lpstr>
      <vt:lpstr>10.5 Source Transformation (1)</vt:lpstr>
      <vt:lpstr>PowerPoint 演示文稿</vt:lpstr>
      <vt:lpstr>10.6 Thevenin and Norton Equivalent Circuits (1)</vt:lpstr>
      <vt:lpstr>PowerPoint 演示文稿</vt:lpstr>
      <vt:lpstr>PowerPoint 演示文稿</vt:lpstr>
      <vt:lpstr>PowerPoint 演示文稿</vt:lpstr>
      <vt:lpstr>应用——移向电路</vt:lpstr>
      <vt:lpstr>小结</vt:lpstr>
      <vt:lpstr>小结</vt:lpstr>
      <vt:lpstr>小结</vt:lpstr>
      <vt:lpstr>小结</vt:lpstr>
      <vt:lpstr>作业</vt:lpstr>
      <vt:lpstr>PowerPoint 演示文稿</vt:lpstr>
      <vt:lpstr>PowerPoint 演示文稿</vt:lpstr>
    </vt:vector>
  </TitlesOfParts>
  <Company>fj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gh</dc:creator>
  <cp:lastModifiedBy>Hao JIN</cp:lastModifiedBy>
  <cp:revision>113</cp:revision>
  <cp:lastPrinted>2020-10-09T12:25:58Z</cp:lastPrinted>
  <dcterms:created xsi:type="dcterms:W3CDTF">2009-10-13T03:30:32Z</dcterms:created>
  <dcterms:modified xsi:type="dcterms:W3CDTF">2025-10-01T03:36:20Z</dcterms:modified>
</cp:coreProperties>
</file>