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0"/>
  </p:notesMasterIdLst>
  <p:sldIdLst>
    <p:sldId id="539" r:id="rId2"/>
    <p:sldId id="406" r:id="rId3"/>
    <p:sldId id="518" r:id="rId4"/>
    <p:sldId id="407" r:id="rId5"/>
    <p:sldId id="408" r:id="rId6"/>
    <p:sldId id="410" r:id="rId7"/>
    <p:sldId id="411" r:id="rId8"/>
    <p:sldId id="412" r:id="rId9"/>
    <p:sldId id="535" r:id="rId10"/>
    <p:sldId id="416" r:id="rId11"/>
    <p:sldId id="546" r:id="rId12"/>
    <p:sldId id="547" r:id="rId13"/>
    <p:sldId id="422" r:id="rId14"/>
    <p:sldId id="425" r:id="rId15"/>
    <p:sldId id="426" r:id="rId16"/>
    <p:sldId id="427" r:id="rId17"/>
    <p:sldId id="504" r:id="rId18"/>
    <p:sldId id="430" r:id="rId19"/>
    <p:sldId id="540" r:id="rId20"/>
    <p:sldId id="431" r:id="rId21"/>
    <p:sldId id="432" r:id="rId22"/>
    <p:sldId id="433" r:id="rId23"/>
    <p:sldId id="434" r:id="rId24"/>
    <p:sldId id="435" r:id="rId25"/>
    <p:sldId id="269" r:id="rId26"/>
    <p:sldId id="260" r:id="rId27"/>
    <p:sldId id="261" r:id="rId28"/>
    <p:sldId id="262" r:id="rId29"/>
    <p:sldId id="281" r:id="rId30"/>
    <p:sldId id="436" r:id="rId31"/>
    <p:sldId id="506" r:id="rId32"/>
    <p:sldId id="536" r:id="rId33"/>
    <p:sldId id="505" r:id="rId34"/>
    <p:sldId id="541" r:id="rId35"/>
    <p:sldId id="531" r:id="rId36"/>
    <p:sldId id="439" r:id="rId37"/>
    <p:sldId id="545" r:id="rId38"/>
    <p:sldId id="532" r:id="rId39"/>
    <p:sldId id="444" r:id="rId40"/>
    <p:sldId id="445" r:id="rId41"/>
    <p:sldId id="446" r:id="rId42"/>
    <p:sldId id="509" r:id="rId43"/>
    <p:sldId id="447" r:id="rId44"/>
    <p:sldId id="510" r:id="rId45"/>
    <p:sldId id="533" r:id="rId46"/>
    <p:sldId id="448" r:id="rId47"/>
    <p:sldId id="449" r:id="rId48"/>
    <p:sldId id="450" r:id="rId49"/>
    <p:sldId id="542" r:id="rId50"/>
    <p:sldId id="537" r:id="rId51"/>
    <p:sldId id="511" r:id="rId52"/>
    <p:sldId id="512" r:id="rId53"/>
    <p:sldId id="460" r:id="rId54"/>
    <p:sldId id="461" r:id="rId55"/>
    <p:sldId id="462" r:id="rId56"/>
    <p:sldId id="463" r:id="rId57"/>
    <p:sldId id="464" r:id="rId58"/>
    <p:sldId id="465" r:id="rId59"/>
    <p:sldId id="466" r:id="rId60"/>
    <p:sldId id="467" r:id="rId61"/>
    <p:sldId id="473" r:id="rId62"/>
    <p:sldId id="474" r:id="rId63"/>
    <p:sldId id="475" r:id="rId64"/>
    <p:sldId id="476" r:id="rId65"/>
    <p:sldId id="477" r:id="rId66"/>
    <p:sldId id="480" r:id="rId67"/>
    <p:sldId id="482" r:id="rId68"/>
    <p:sldId id="513" r:id="rId69"/>
    <p:sldId id="484" r:id="rId70"/>
    <p:sldId id="485" r:id="rId71"/>
    <p:sldId id="514" r:id="rId72"/>
    <p:sldId id="538" r:id="rId73"/>
    <p:sldId id="515" r:id="rId74"/>
    <p:sldId id="496" r:id="rId75"/>
    <p:sldId id="501" r:id="rId76"/>
    <p:sldId id="502" r:id="rId77"/>
    <p:sldId id="526" r:id="rId78"/>
    <p:sldId id="544" r:id="rId7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54" autoAdjust="0"/>
    <p:restoredTop sz="92245" autoAdjust="0"/>
  </p:normalViewPr>
  <p:slideViewPr>
    <p:cSldViewPr>
      <p:cViewPr varScale="1">
        <p:scale>
          <a:sx n="148" d="100"/>
          <a:sy n="148" d="100"/>
        </p:scale>
        <p:origin x="2052" y="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1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3DDD7897-5B07-214A-AD70-2D8C0BF47C5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endParaRPr lang="en-US" altLang="zh-CN"/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B8FA9E57-4D9E-564F-82A3-2E9D29474FD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360A52CA-F1A5-4048-985B-7B55DAF040A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4037" name="Rectangle 5">
            <a:extLst>
              <a:ext uri="{FF2B5EF4-FFF2-40B4-BE49-F238E27FC236}">
                <a16:creationId xmlns:a16="http://schemas.microsoft.com/office/drawing/2014/main" id="{3FC9650D-FFA5-BF46-B961-CC06B7F4C37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4038" name="Rectangle 6">
            <a:extLst>
              <a:ext uri="{FF2B5EF4-FFF2-40B4-BE49-F238E27FC236}">
                <a16:creationId xmlns:a16="http://schemas.microsoft.com/office/drawing/2014/main" id="{89B264CC-426B-1A4C-992F-18D6A38576A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endParaRPr lang="en-US" altLang="zh-CN"/>
          </a:p>
        </p:txBody>
      </p:sp>
      <p:sp>
        <p:nvSpPr>
          <p:cNvPr id="44039" name="Rectangle 7">
            <a:extLst>
              <a:ext uri="{FF2B5EF4-FFF2-40B4-BE49-F238E27FC236}">
                <a16:creationId xmlns:a16="http://schemas.microsoft.com/office/drawing/2014/main" id="{2B777B74-E377-BF42-9BD3-381EDC22CE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D83002F-A1A4-8B44-8A56-A9E76775429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D83002F-A1A4-8B44-8A56-A9E767754299}" type="slidenum">
              <a:rPr lang="en-US" altLang="zh-CN" smtClean="0"/>
              <a:pPr>
                <a:defRPr/>
              </a:pPr>
              <a:t>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257631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3B125F95-0C6D-114E-A2DE-EC240A6D5B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FE88B398-C47C-1341-9A54-13DAFF04CE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 dirty="0">
                <a:latin typeface="Arial" panose="020B0604020202020204" pitchFamily="34" charset="0"/>
              </a:rPr>
              <a:t>The “Sampling” (A/D conversion) and “Reconstruction” (D/A) processes form the connection between the Analog world (where we live) and the universe as seen by your computer.</a:t>
            </a:r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2D6C2AD0-766A-B448-8AED-96A0BDD2EE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D9209C8-BE48-AD4F-A608-25951EB7A83D}" type="slidenum">
              <a:rPr lang="en-US" altLang="zh-CN"/>
              <a:pPr>
                <a:spcBef>
                  <a:spcPct val="0"/>
                </a:spcBef>
              </a:pPr>
              <a:t>17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96555754-A522-FA41-B183-ACCBBB52BB7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70EF529C-B79E-034D-BF5F-66DC27EFE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Sampled signals are “Discrete-Time” signals</a:t>
            </a:r>
          </a:p>
          <a:p>
            <a:endParaRPr lang="en-US" altLang="zh-CN">
              <a:latin typeface="Arial" panose="020B0604020202020204" pitchFamily="34" charset="0"/>
            </a:endParaRPr>
          </a:p>
          <a:p>
            <a:r>
              <a:rPr lang="en-US" altLang="zh-CN">
                <a:latin typeface="Arial" panose="020B0604020202020204" pitchFamily="34" charset="0"/>
              </a:rPr>
              <a:t>Digital Signals also have discrete values.</a:t>
            </a:r>
          </a:p>
          <a:p>
            <a:endParaRPr lang="en-US" altLang="zh-CN">
              <a:latin typeface="Arial" panose="020B0604020202020204" pitchFamily="34" charset="0"/>
            </a:endParaRPr>
          </a:p>
          <a:p>
            <a:r>
              <a:rPr lang="en-US" altLang="zh-CN">
                <a:latin typeface="Arial" panose="020B0604020202020204" pitchFamily="34" charset="0"/>
              </a:rPr>
              <a:t>Binary is a particular number system used to represent the “Quantized” sample values.  We sometimes use </a:t>
            </a:r>
            <a:br>
              <a:rPr lang="en-US" altLang="zh-CN">
                <a:latin typeface="Arial" panose="020B0604020202020204" pitchFamily="34" charset="0"/>
              </a:rPr>
            </a:br>
            <a:r>
              <a:rPr lang="en-US" altLang="zh-CN">
                <a:latin typeface="Arial" panose="020B0604020202020204" pitchFamily="34" charset="0"/>
              </a:rPr>
              <a:t>Octal (Base “8” – 3 bits/word) or Hex (Base “16” – 4 bits/word) as shorthand number systems to represent a binary system.</a:t>
            </a:r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E1628233-24B9-7242-85EF-B30DACCF74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9994BCD-FEDC-B540-96CF-99BF729BF598}" type="slidenum">
              <a:rPr lang="en-US" altLang="zh-CN"/>
              <a:pPr>
                <a:spcBef>
                  <a:spcPct val="0"/>
                </a:spcBef>
              </a:pPr>
              <a:t>18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C9315ABF-6244-494B-9DED-DC6F7DF4C20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41E959A2-D52D-3746-8836-7D08312724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Power amplification is a function of the impedances (Input &amp; Output) as well as voltage gain.</a:t>
            </a:r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5FA7FFA5-BCC6-6742-B2DB-7FAEE375E7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29CDAE8-B250-4948-9D5C-B0844DE26903}" type="slidenum">
              <a:rPr lang="en-US" altLang="zh-CN"/>
              <a:pPr>
                <a:spcBef>
                  <a:spcPct val="0"/>
                </a:spcBef>
              </a:pPr>
              <a:t>21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>
            <a:extLst>
              <a:ext uri="{FF2B5EF4-FFF2-40B4-BE49-F238E27FC236}">
                <a16:creationId xmlns:a16="http://schemas.microsoft.com/office/drawing/2014/main" id="{80C03CB2-3E30-9A44-B52A-B4B2DEDFF7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015BDC-2399-3F4B-8477-E072D3BDB7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Tx/>
              <a:buAutoNum type="alphaLcParenR"/>
              <a:defRPr/>
            </a:pPr>
            <a:r>
              <a:rPr lang="en-US" dirty="0"/>
              <a:t>Double ended (balanced) input and output (differential mode signals).  This configuration attempts to reject common mode signals at the input.</a:t>
            </a:r>
          </a:p>
          <a:p>
            <a:pPr marL="228600" indent="-228600">
              <a:buFontTx/>
              <a:buAutoNum type="alphaLcParenR"/>
              <a:defRPr/>
            </a:pPr>
            <a:r>
              <a:rPr lang="en-US" dirty="0"/>
              <a:t>Single-ended (unbalanced) input and output (common mode signals).</a:t>
            </a:r>
          </a:p>
        </p:txBody>
      </p:sp>
      <p:sp>
        <p:nvSpPr>
          <p:cNvPr id="40964" name="Slide Number Placeholder 3">
            <a:extLst>
              <a:ext uri="{FF2B5EF4-FFF2-40B4-BE49-F238E27FC236}">
                <a16:creationId xmlns:a16="http://schemas.microsoft.com/office/drawing/2014/main" id="{C6CA3049-3414-D740-B398-1B576750EC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6F1BB62-4EF9-4943-94D0-0FC18A4A8C31}" type="slidenum">
              <a:rPr lang="en-US" altLang="zh-CN"/>
              <a:pPr>
                <a:spcBef>
                  <a:spcPct val="0"/>
                </a:spcBef>
              </a:pPr>
              <a:t>22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ED531F72-A32D-B741-A9E8-75CFCA71C21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3" name="Notes Placeholder 2">
            <a:extLst>
              <a:ext uri="{FF2B5EF4-FFF2-40B4-BE49-F238E27FC236}">
                <a16:creationId xmlns:a16="http://schemas.microsoft.com/office/drawing/2014/main" id="{EF2022E1-2351-AC40-A86C-99888E9321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Transformers: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en-US" dirty="0"/>
              <a:t>Do not work at DC!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en-US" dirty="0"/>
              <a:t>Power out = power in (No Power Gain, Some power lost)</a:t>
            </a:r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6F33D503-ED76-0C4F-B8DF-AE09BAEA51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035C9B2-7C96-6A48-A268-5C6F6BFEB6DB}" type="slidenum">
              <a:rPr lang="en-US" altLang="zh-CN"/>
              <a:pPr>
                <a:spcBef>
                  <a:spcPct val="0"/>
                </a:spcBef>
              </a:pPr>
              <a:t>23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01DC44EE-A8B7-9F47-A144-3CF99EC513E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961B8780-4D4D-9D48-B9E4-7845BF54E8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You should know how to deal with logarithms and their inverse, the exponential function.</a:t>
            </a:r>
          </a:p>
        </p:txBody>
      </p:sp>
      <p:sp>
        <p:nvSpPr>
          <p:cNvPr id="45060" name="Slide Number Placeholder 3">
            <a:extLst>
              <a:ext uri="{FF2B5EF4-FFF2-40B4-BE49-F238E27FC236}">
                <a16:creationId xmlns:a16="http://schemas.microsoft.com/office/drawing/2014/main" id="{51127856-F3B6-354C-AD11-1DFA883CB8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763A0F5-AEDF-DD47-8912-7C90F3FA6475}" type="slidenum">
              <a:rPr lang="en-US" altLang="zh-CN"/>
              <a:pPr>
                <a:spcBef>
                  <a:spcPct val="0"/>
                </a:spcBef>
              </a:pPr>
              <a:t>24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>
            <a:extLst>
              <a:ext uri="{FF2B5EF4-FFF2-40B4-BE49-F238E27FC236}">
                <a16:creationId xmlns:a16="http://schemas.microsoft.com/office/drawing/2014/main" id="{B6344AF0-3A03-BB4E-95FC-2203F241AA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9D346C13-7093-7347-A860-1910D59F83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z="180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  <a:sym typeface="Gill Sans" panose="020B0502020104020203" pitchFamily="34" charset="-79"/>
              </a:rPr>
              <a:t>Memorize these values! You will use them very often.</a:t>
            </a:r>
          </a:p>
        </p:txBody>
      </p:sp>
    </p:spTree>
    <p:extLst>
      <p:ext uri="{BB962C8B-B14F-4D97-AF65-F5344CB8AC3E}">
        <p14:creationId xmlns:p14="http://schemas.microsoft.com/office/powerpoint/2010/main" val="29454948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">
            <a:extLst>
              <a:ext uri="{FF2B5EF4-FFF2-40B4-BE49-F238E27FC236}">
                <a16:creationId xmlns:a16="http://schemas.microsoft.com/office/drawing/2014/main" id="{BEB2463A-C71D-3F4B-8D58-A02ED7533D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FB9E2149-8D3B-154D-BB2C-F166AEA9BD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z="180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  <a:sym typeface="Gill Sans" panose="020B0502020104020203" pitchFamily="34" charset="-79"/>
              </a:rPr>
              <a:t>What if I want to use a logarithmic scale to express a power?</a:t>
            </a:r>
          </a:p>
          <a:p>
            <a:pPr eaLnBrk="1" hangingPunct="1"/>
            <a:r>
              <a:rPr lang="en-US" altLang="en-US" sz="180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  <a:sym typeface="Gill Sans" panose="020B0502020104020203" pitchFamily="34" charset="-79"/>
              </a:rPr>
              <a:t>To do so, I have to use a reference value of power. Let’s assume it’s 1 mW. So I define the dBm.</a:t>
            </a:r>
          </a:p>
          <a:p>
            <a:pPr eaLnBrk="1" hangingPunct="1"/>
            <a:endParaRPr lang="en-US" altLang="en-US" sz="1800">
              <a:solidFill>
                <a:srgbClr val="000000"/>
              </a:solidFill>
              <a:latin typeface="Gill Sans" panose="020B0502020104020203" pitchFamily="34" charset="-79"/>
              <a:cs typeface="Gill Sans" panose="020B0502020104020203" pitchFamily="34" charset="-79"/>
              <a:sym typeface="Gill Sans" panose="020B0502020104020203" pitchFamily="34" charset="-79"/>
            </a:endParaRPr>
          </a:p>
          <a:p>
            <a:pPr eaLnBrk="1" hangingPunct="1"/>
            <a:r>
              <a:rPr lang="en-US" altLang="en-US" sz="180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  <a:sym typeface="Gill Sans" panose="020B0502020104020203" pitchFamily="34" charset="-79"/>
              </a:rPr>
              <a:t>Using dBm, the reference is 1 milliwatt. </a:t>
            </a:r>
          </a:p>
          <a:p>
            <a:pPr eaLnBrk="1" hangingPunct="1"/>
            <a:r>
              <a:rPr lang="en-US" altLang="en-US" sz="1800" b="1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  <a:sym typeface="Gill Sans" panose="020B0502020104020203" pitchFamily="34" charset="-79"/>
              </a:rPr>
              <a:t>0 dBm</a:t>
            </a:r>
            <a:r>
              <a:rPr lang="en-US" altLang="en-US" sz="180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  <a:sym typeface="Gill Sans" panose="020B0502020104020203" pitchFamily="34" charset="-79"/>
              </a:rPr>
              <a:t> is therefore equal to </a:t>
            </a:r>
            <a:r>
              <a:rPr lang="en-US" altLang="en-US" sz="1800" b="1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  <a:sym typeface="Gill Sans" panose="020B0502020104020203" pitchFamily="34" charset="-79"/>
              </a:rPr>
              <a:t>1 mW</a:t>
            </a:r>
            <a:r>
              <a:rPr lang="en-US" altLang="en-US" sz="180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  <a:sym typeface="Gill Sans" panose="020B0502020104020203" pitchFamily="34" charset="-79"/>
              </a:rPr>
              <a:t>.</a:t>
            </a:r>
          </a:p>
          <a:p>
            <a:pPr eaLnBrk="1" hangingPunct="1"/>
            <a:endParaRPr lang="en-US" altLang="en-US" sz="1800">
              <a:solidFill>
                <a:srgbClr val="000000"/>
              </a:solidFill>
              <a:latin typeface="Gill Sans" panose="020B0502020104020203" pitchFamily="34" charset="-79"/>
              <a:cs typeface="Gill Sans" panose="020B0502020104020203" pitchFamily="34" charset="-79"/>
              <a:sym typeface="Gill Sans" panose="020B0502020104020203" pitchFamily="34" charset="-79"/>
            </a:endParaRPr>
          </a:p>
          <a:p>
            <a:pPr eaLnBrk="1" hangingPunct="1"/>
            <a:r>
              <a:rPr lang="en-US" altLang="en-US" sz="180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  <a:sym typeface="Gill Sans" panose="020B0502020104020203" pitchFamily="34" charset="-79"/>
              </a:rPr>
              <a:t>Note that it is impossible to represent </a:t>
            </a:r>
            <a:r>
              <a:rPr lang="en-US" altLang="en-US" sz="1800" i="1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  <a:sym typeface="Gill Sans" panose="020B0502020104020203" pitchFamily="34" charset="-79"/>
              </a:rPr>
              <a:t>0 mW</a:t>
            </a:r>
            <a:r>
              <a:rPr lang="en-US" altLang="en-US" sz="180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  <a:sym typeface="Gill Sans" panose="020B0502020104020203" pitchFamily="34" charset="-79"/>
              </a:rPr>
              <a:t> (zero power, i.e. no power at all) using dBm!</a:t>
            </a:r>
          </a:p>
          <a:p>
            <a:pPr eaLnBrk="1" hangingPunct="1"/>
            <a:endParaRPr lang="en-US" altLang="en-US" sz="1800">
              <a:solidFill>
                <a:srgbClr val="000000"/>
              </a:solidFill>
              <a:latin typeface="Gill Sans" panose="020B0502020104020203" pitchFamily="34" charset="-79"/>
              <a:cs typeface="Gill Sans" panose="020B0502020104020203" pitchFamily="34" charset="-79"/>
              <a:sym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147928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>
            <a:extLst>
              <a:ext uri="{FF2B5EF4-FFF2-40B4-BE49-F238E27FC236}">
                <a16:creationId xmlns:a16="http://schemas.microsoft.com/office/drawing/2014/main" id="{860C5B9C-15DC-764A-9AA3-D6708906A9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59A3CC4D-7BEE-7445-A948-C6622DE3E0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z="180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  <a:sym typeface="Gill Sans" panose="020B0502020104020203" pitchFamily="34" charset="-79"/>
              </a:rPr>
              <a:t>These formulas are the definition of dBm and can be used to convert between dBm and mW, but there is a simpler way to do it that does not require a calculator, and we will see it very soon!</a:t>
            </a:r>
          </a:p>
        </p:txBody>
      </p:sp>
    </p:spTree>
    <p:extLst>
      <p:ext uri="{BB962C8B-B14F-4D97-AF65-F5344CB8AC3E}">
        <p14:creationId xmlns:p14="http://schemas.microsoft.com/office/powerpoint/2010/main" val="17727612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">
            <a:extLst>
              <a:ext uri="{FF2B5EF4-FFF2-40B4-BE49-F238E27FC236}">
                <a16:creationId xmlns:a16="http://schemas.microsoft.com/office/drawing/2014/main" id="{CBDB8DB5-A71F-6D4E-8CE3-73ABE7D564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F3BAD9E6-F29C-6044-BFBC-79D4E5BD5F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z="1800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  <a:sym typeface="Gill Sans" panose="020B0502020104020203" pitchFamily="34" charset="-79"/>
              </a:rPr>
              <a:t>Example: imagine a radio with an output power of 100mW</a:t>
            </a:r>
          </a:p>
          <a:p>
            <a:pPr eaLnBrk="1" hangingPunct="1"/>
            <a:r>
              <a:rPr lang="en-US" altLang="en-US" sz="1800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  <a:sym typeface="Gill Sans" panose="020B0502020104020203" pitchFamily="34" charset="-79"/>
              </a:rPr>
              <a:t>Example: imagine a signal measurement of 17 dBm</a:t>
            </a:r>
          </a:p>
          <a:p>
            <a:pPr eaLnBrk="1" hangingPunct="1"/>
            <a:endParaRPr lang="en-US" altLang="en-US" sz="1800" dirty="0">
              <a:solidFill>
                <a:srgbClr val="000000"/>
              </a:solidFill>
              <a:latin typeface="Gill Sans" panose="020B0502020104020203" pitchFamily="34" charset="-79"/>
              <a:cs typeface="Gill Sans" panose="020B0502020104020203" pitchFamily="34" charset="-79"/>
              <a:sym typeface="Gill Sans" panose="020B0502020104020203" pitchFamily="34" charset="-79"/>
            </a:endParaRPr>
          </a:p>
          <a:p>
            <a:pPr eaLnBrk="1" hangingPunct="1"/>
            <a:r>
              <a:rPr lang="en-US" altLang="en-US" sz="1800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  <a:sym typeface="Gill Sans" panose="020B0502020104020203" pitchFamily="34" charset="-79"/>
              </a:rPr>
              <a:t>To find the log or the power, in these formulas, you will probably need a calculator. But there are much simpler ways to do these calculations in your mind, we are going to see them in a few minutes!</a:t>
            </a:r>
          </a:p>
        </p:txBody>
      </p:sp>
    </p:spTree>
    <p:extLst>
      <p:ext uri="{BB962C8B-B14F-4D97-AF65-F5344CB8AC3E}">
        <p14:creationId xmlns:p14="http://schemas.microsoft.com/office/powerpoint/2010/main" val="3983786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D83002F-A1A4-8B44-8A56-A9E767754299}" type="slidenum">
              <a:rPr lang="en-US" altLang="zh-CN" smtClean="0"/>
              <a:pPr>
                <a:defRPr/>
              </a:pPr>
              <a:t>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6991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BE399214-CB68-B44C-A308-BFC4484170A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A31E0216-ECC3-0843-8A9C-C459DEF0E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dirty="0">
              <a:latin typeface="Arial" panose="020B0604020202020204" pitchFamily="34" charset="0"/>
            </a:endParaRPr>
          </a:p>
          <a:p>
            <a:r>
              <a:rPr lang="en-US" altLang="zh-CN" dirty="0">
                <a:latin typeface="Arial" panose="020B0604020202020204" pitchFamily="34" charset="0"/>
              </a:rPr>
              <a:t>These terms are used generically in circuits using other components.  In an earlier era we used notation from Vacuum Tubes!</a:t>
            </a:r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D602BBA2-2280-7243-BF44-7961E55EEB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A9C9DCF-6D60-F444-A5A9-1CEE970D9224}" type="slidenum">
              <a:rPr lang="en-US" altLang="zh-CN"/>
              <a:pPr>
                <a:spcBef>
                  <a:spcPct val="0"/>
                </a:spcBef>
              </a:pPr>
              <a:t>30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>
            <a:extLst>
              <a:ext uri="{FF2B5EF4-FFF2-40B4-BE49-F238E27FC236}">
                <a16:creationId xmlns:a16="http://schemas.microsoft.com/office/drawing/2014/main" id="{A83BEAAF-853B-0C44-8D4E-50EBE063AF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>
            <a:extLst>
              <a:ext uri="{FF2B5EF4-FFF2-40B4-BE49-F238E27FC236}">
                <a16:creationId xmlns:a16="http://schemas.microsoft.com/office/drawing/2014/main" id="{9751A1EB-9567-104D-8995-7BF4C39A6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  <a:sym typeface="Symbol" pitchFamily="2" charset="2"/>
              </a:rPr>
              <a:t>Where does the rest of the power go?</a:t>
            </a:r>
          </a:p>
          <a:p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49156" name="Slide Number Placeholder 3">
            <a:extLst>
              <a:ext uri="{FF2B5EF4-FFF2-40B4-BE49-F238E27FC236}">
                <a16:creationId xmlns:a16="http://schemas.microsoft.com/office/drawing/2014/main" id="{E0951D60-CC76-9843-B2B7-6EF1D02939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F43D231-DED9-E742-AA88-7D712342D0D7}" type="slidenum">
              <a:rPr lang="en-US" altLang="zh-CN"/>
              <a:pPr>
                <a:spcBef>
                  <a:spcPct val="0"/>
                </a:spcBef>
              </a:pPr>
              <a:t>31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>
            <a:extLst>
              <a:ext uri="{FF2B5EF4-FFF2-40B4-BE49-F238E27FC236}">
                <a16:creationId xmlns:a16="http://schemas.microsoft.com/office/drawing/2014/main" id="{AFBA3ED3-EAB6-5348-969D-CA3A1F80095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>
            <a:extLst>
              <a:ext uri="{FF2B5EF4-FFF2-40B4-BE49-F238E27FC236}">
                <a16:creationId xmlns:a16="http://schemas.microsoft.com/office/drawing/2014/main" id="{7D6854ED-7690-7A42-B316-62DB690650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The ground on the OpAmp is shown </a:t>
            </a:r>
            <a:r>
              <a:rPr lang="en-US" altLang="zh-CN" b="1">
                <a:latin typeface="Arial" panose="020B0604020202020204" pitchFamily="34" charset="0"/>
              </a:rPr>
              <a:t>incorrectly</a:t>
            </a:r>
            <a:r>
              <a:rPr lang="en-US" altLang="zh-CN">
                <a:latin typeface="Arial" panose="020B0604020202020204" pitchFamily="34" charset="0"/>
              </a:rPr>
              <a:t>!  It is the other differential input (no input signal) that is grounded</a:t>
            </a:r>
          </a:p>
        </p:txBody>
      </p:sp>
      <p:sp>
        <p:nvSpPr>
          <p:cNvPr id="51204" name="Slide Number Placeholder 3">
            <a:extLst>
              <a:ext uri="{FF2B5EF4-FFF2-40B4-BE49-F238E27FC236}">
                <a16:creationId xmlns:a16="http://schemas.microsoft.com/office/drawing/2014/main" id="{34EC3F92-F085-484E-B679-715DC95516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1640461-112A-D249-9FD1-C392BCC84F03}" type="slidenum">
              <a:rPr lang="en-US" altLang="zh-CN"/>
              <a:pPr>
                <a:spcBef>
                  <a:spcPct val="0"/>
                </a:spcBef>
              </a:pPr>
              <a:t>33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>
            <a:extLst>
              <a:ext uri="{FF2B5EF4-FFF2-40B4-BE49-F238E27FC236}">
                <a16:creationId xmlns:a16="http://schemas.microsoft.com/office/drawing/2014/main" id="{34BD1318-9DA6-0A4C-B3EB-7DD247A668D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>
            <a:extLst>
              <a:ext uri="{FF2B5EF4-FFF2-40B4-BE49-F238E27FC236}">
                <a16:creationId xmlns:a16="http://schemas.microsoft.com/office/drawing/2014/main" id="{E386DBA0-02D8-B44E-932E-028BC562BD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54276" name="Slide Number Placeholder 3">
            <a:extLst>
              <a:ext uri="{FF2B5EF4-FFF2-40B4-BE49-F238E27FC236}">
                <a16:creationId xmlns:a16="http://schemas.microsoft.com/office/drawing/2014/main" id="{A71F83C5-9B28-0C4D-92D9-ED2B15C1B9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B212904-C43A-3A4B-B5FA-6DEACF28F4FF}" type="slidenum">
              <a:rPr lang="en-US" altLang="zh-CN"/>
              <a:pPr>
                <a:spcBef>
                  <a:spcPct val="0"/>
                </a:spcBef>
              </a:pPr>
              <a:t>35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>
            <a:extLst>
              <a:ext uri="{FF2B5EF4-FFF2-40B4-BE49-F238E27FC236}">
                <a16:creationId xmlns:a16="http://schemas.microsoft.com/office/drawing/2014/main" id="{51ED4159-D7E6-4945-ABCE-2EE5011B711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Notes Placeholder 2">
            <a:extLst>
              <a:ext uri="{FF2B5EF4-FFF2-40B4-BE49-F238E27FC236}">
                <a16:creationId xmlns:a16="http://schemas.microsoft.com/office/drawing/2014/main" id="{FF852A91-CADB-9546-A037-7AA7F6D320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>
              <a:latin typeface="Arial" panose="020B0604020202020204" pitchFamily="34" charset="0"/>
            </a:endParaRPr>
          </a:p>
          <a:p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56324" name="Slide Number Placeholder 3">
            <a:extLst>
              <a:ext uri="{FF2B5EF4-FFF2-40B4-BE49-F238E27FC236}">
                <a16:creationId xmlns:a16="http://schemas.microsoft.com/office/drawing/2014/main" id="{C9BB18A1-CCB3-9A47-9403-39B2BA58CA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A54298C-FB84-674C-86F9-4F1CEB7F56EA}" type="slidenum">
              <a:rPr lang="en-US" altLang="zh-CN"/>
              <a:pPr>
                <a:spcBef>
                  <a:spcPct val="0"/>
                </a:spcBef>
              </a:pPr>
              <a:t>36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>
            <a:extLst>
              <a:ext uri="{FF2B5EF4-FFF2-40B4-BE49-F238E27FC236}">
                <a16:creationId xmlns:a16="http://schemas.microsoft.com/office/drawing/2014/main" id="{2C49705E-1354-504F-A1B1-6E98E8164A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>
            <a:extLst>
              <a:ext uri="{FF2B5EF4-FFF2-40B4-BE49-F238E27FC236}">
                <a16:creationId xmlns:a16="http://schemas.microsoft.com/office/drawing/2014/main" id="{EB550E31-150A-654F-A6EF-A365448528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60420" name="Slide Number Placeholder 3">
            <a:extLst>
              <a:ext uri="{FF2B5EF4-FFF2-40B4-BE49-F238E27FC236}">
                <a16:creationId xmlns:a16="http://schemas.microsoft.com/office/drawing/2014/main" id="{B8378D03-F8B9-8544-952D-905498800D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10AD9FE-48CD-3045-ADFD-D55553195669}" type="slidenum">
              <a:rPr lang="en-US" altLang="zh-CN"/>
              <a:pPr>
                <a:spcBef>
                  <a:spcPct val="0"/>
                </a:spcBef>
              </a:pPr>
              <a:t>40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>
            <a:extLst>
              <a:ext uri="{FF2B5EF4-FFF2-40B4-BE49-F238E27FC236}">
                <a16:creationId xmlns:a16="http://schemas.microsoft.com/office/drawing/2014/main" id="{584691A9-D404-2349-8C9B-3F6B82E6DED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>
            <a:extLst>
              <a:ext uri="{FF2B5EF4-FFF2-40B4-BE49-F238E27FC236}">
                <a16:creationId xmlns:a16="http://schemas.microsoft.com/office/drawing/2014/main" id="{D4678341-C8D5-064C-B998-5B06BD9A7D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This is NOT nonlinearity!</a:t>
            </a:r>
          </a:p>
        </p:txBody>
      </p:sp>
      <p:sp>
        <p:nvSpPr>
          <p:cNvPr id="63492" name="Slide Number Placeholder 3">
            <a:extLst>
              <a:ext uri="{FF2B5EF4-FFF2-40B4-BE49-F238E27FC236}">
                <a16:creationId xmlns:a16="http://schemas.microsoft.com/office/drawing/2014/main" id="{B98CB619-F08A-7548-896B-785F273B73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20B8E54-F6C8-CC44-AFF0-0767B9006BE4}" type="slidenum">
              <a:rPr lang="en-US" altLang="zh-CN"/>
              <a:pPr>
                <a:spcBef>
                  <a:spcPct val="0"/>
                </a:spcBef>
              </a:pPr>
              <a:t>42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>
            <a:extLst>
              <a:ext uri="{FF2B5EF4-FFF2-40B4-BE49-F238E27FC236}">
                <a16:creationId xmlns:a16="http://schemas.microsoft.com/office/drawing/2014/main" id="{573D9809-EA3C-4343-B037-C9A56F946C7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>
            <a:extLst>
              <a:ext uri="{FF2B5EF4-FFF2-40B4-BE49-F238E27FC236}">
                <a16:creationId xmlns:a16="http://schemas.microsoft.com/office/drawing/2014/main" id="{0EED9E79-D97A-1C48-9D41-0B11463E82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Note that real OpAmps are not quite “Ideal”</a:t>
            </a:r>
          </a:p>
        </p:txBody>
      </p:sp>
      <p:sp>
        <p:nvSpPr>
          <p:cNvPr id="65540" name="Slide Number Placeholder 3">
            <a:extLst>
              <a:ext uri="{FF2B5EF4-FFF2-40B4-BE49-F238E27FC236}">
                <a16:creationId xmlns:a16="http://schemas.microsoft.com/office/drawing/2014/main" id="{142264B1-3117-4241-BBF9-EE8E7B3F76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8BE3BC8-C93B-1549-A1A8-0A96E542077A}" type="slidenum">
              <a:rPr lang="en-US" altLang="zh-CN"/>
              <a:pPr>
                <a:spcBef>
                  <a:spcPct val="0"/>
                </a:spcBef>
              </a:pPr>
              <a:t>43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>
            <a:extLst>
              <a:ext uri="{FF2B5EF4-FFF2-40B4-BE49-F238E27FC236}">
                <a16:creationId xmlns:a16="http://schemas.microsoft.com/office/drawing/2014/main" id="{2793B2E3-2B33-7143-951D-F0D5B428636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Notes Placeholder 2">
            <a:extLst>
              <a:ext uri="{FF2B5EF4-FFF2-40B4-BE49-F238E27FC236}">
                <a16:creationId xmlns:a16="http://schemas.microsoft.com/office/drawing/2014/main" id="{CC7C81F6-8B06-144D-872C-748AFF7D1B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These devices do exist as integrated cicuit products that we can use in our designs.</a:t>
            </a:r>
          </a:p>
        </p:txBody>
      </p:sp>
      <p:sp>
        <p:nvSpPr>
          <p:cNvPr id="72708" name="Slide Number Placeholder 3">
            <a:extLst>
              <a:ext uri="{FF2B5EF4-FFF2-40B4-BE49-F238E27FC236}">
                <a16:creationId xmlns:a16="http://schemas.microsoft.com/office/drawing/2014/main" id="{AE7EA77A-7932-6145-BD0D-90B65661CB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0A73A52-B4FD-AF44-A036-F28F8CE9B13C}" type="slidenum">
              <a:rPr lang="en-US" altLang="zh-CN"/>
              <a:pPr>
                <a:spcBef>
                  <a:spcPct val="0"/>
                </a:spcBef>
              </a:pPr>
              <a:t>51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>
            <a:extLst>
              <a:ext uri="{FF2B5EF4-FFF2-40B4-BE49-F238E27FC236}">
                <a16:creationId xmlns:a16="http://schemas.microsoft.com/office/drawing/2014/main" id="{8F9435E5-93A3-704A-9A6E-99A33A57074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Notes Placeholder 2">
            <a:extLst>
              <a:ext uri="{FF2B5EF4-FFF2-40B4-BE49-F238E27FC236}">
                <a16:creationId xmlns:a16="http://schemas.microsoft.com/office/drawing/2014/main" id="{BEDEB55C-28EA-9444-968D-E1E456997C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zh-CN">
              <a:latin typeface="Arial" panose="020B0604020202020204" pitchFamily="34" charset="0"/>
            </a:endParaRPr>
          </a:p>
        </p:txBody>
      </p:sp>
      <p:sp>
        <p:nvSpPr>
          <p:cNvPr id="74756" name="Slide Number Placeholder 3">
            <a:extLst>
              <a:ext uri="{FF2B5EF4-FFF2-40B4-BE49-F238E27FC236}">
                <a16:creationId xmlns:a16="http://schemas.microsoft.com/office/drawing/2014/main" id="{150BFB75-568E-5348-8837-B1209C5A6B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75799FF-C1E3-624C-B89B-A076471764B9}" type="slidenum">
              <a:rPr lang="en-US" altLang="zh-CN"/>
              <a:pPr>
                <a:spcBef>
                  <a:spcPct val="0"/>
                </a:spcBef>
              </a:pPr>
              <a:t>52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E5AC16A0-CB52-0A47-946E-A7D2A40378D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6914F628-D756-5C4E-8B2D-E3E17FB7D7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3DBA9EC4-4B13-0B4B-B945-33245BA6DC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4DEE746-4291-7A47-9DCC-2D1A74E3F12A}" type="slidenum">
              <a:rPr lang="en-US" altLang="zh-CN"/>
              <a:pPr>
                <a:spcBef>
                  <a:spcPct val="0"/>
                </a:spcBef>
              </a:pPr>
              <a:t>7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>
            <a:extLst>
              <a:ext uri="{FF2B5EF4-FFF2-40B4-BE49-F238E27FC236}">
                <a16:creationId xmlns:a16="http://schemas.microsoft.com/office/drawing/2014/main" id="{142114AA-1700-0041-9B7C-3B61AB691B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>
            <a:extLst>
              <a:ext uri="{FF2B5EF4-FFF2-40B4-BE49-F238E27FC236}">
                <a16:creationId xmlns:a16="http://schemas.microsoft.com/office/drawing/2014/main" id="{8F7AC5E0-AE3B-F44A-890D-7C63E12AAD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You can also vary the “load” resistor to determine the output resistance.</a:t>
            </a:r>
          </a:p>
        </p:txBody>
      </p:sp>
      <p:sp>
        <p:nvSpPr>
          <p:cNvPr id="78852" name="Slide Number Placeholder 3">
            <a:extLst>
              <a:ext uri="{FF2B5EF4-FFF2-40B4-BE49-F238E27FC236}">
                <a16:creationId xmlns:a16="http://schemas.microsoft.com/office/drawing/2014/main" id="{06354F48-C0CD-C14F-BFDF-CEE4D6EE1F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36F3B1-4E5F-434F-947E-5E8757CA15E1}" type="slidenum">
              <a:rPr lang="en-US" altLang="zh-CN"/>
              <a:pPr>
                <a:spcBef>
                  <a:spcPct val="0"/>
                </a:spcBef>
              </a:pPr>
              <a:t>55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>
            <a:extLst>
              <a:ext uri="{FF2B5EF4-FFF2-40B4-BE49-F238E27FC236}">
                <a16:creationId xmlns:a16="http://schemas.microsoft.com/office/drawing/2014/main" id="{F27B2861-7D23-9D4C-AD6E-D19A909D6B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Notes Placeholder 2">
            <a:extLst>
              <a:ext uri="{FF2B5EF4-FFF2-40B4-BE49-F238E27FC236}">
                <a16:creationId xmlns:a16="http://schemas.microsoft.com/office/drawing/2014/main" id="{1C9E9A0A-A72D-E94B-8845-3AD7E1B2EC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A bipolar transistor is best modeled as a current controlled current amplifier.</a:t>
            </a:r>
          </a:p>
        </p:txBody>
      </p:sp>
      <p:sp>
        <p:nvSpPr>
          <p:cNvPr id="81924" name="Slide Number Placeholder 3">
            <a:extLst>
              <a:ext uri="{FF2B5EF4-FFF2-40B4-BE49-F238E27FC236}">
                <a16:creationId xmlns:a16="http://schemas.microsoft.com/office/drawing/2014/main" id="{EAB2FE6B-8F89-0041-81F8-9B25ABA1F1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F0F6EB1-3E4D-F741-8713-9E462A82C244}" type="slidenum">
              <a:rPr lang="en-US" altLang="zh-CN"/>
              <a:pPr>
                <a:spcBef>
                  <a:spcPct val="0"/>
                </a:spcBef>
              </a:pPr>
              <a:t>57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>
            <a:extLst>
              <a:ext uri="{FF2B5EF4-FFF2-40B4-BE49-F238E27FC236}">
                <a16:creationId xmlns:a16="http://schemas.microsoft.com/office/drawing/2014/main" id="{4F7AB546-7EFD-5F47-BB38-92A56CDF817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Notes Placeholder 2">
            <a:extLst>
              <a:ext uri="{FF2B5EF4-FFF2-40B4-BE49-F238E27FC236}">
                <a16:creationId xmlns:a16="http://schemas.microsoft.com/office/drawing/2014/main" id="{6BDF9035-718C-F44F-9DA5-E5C4D48F17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This is only a small signal model! As the input actually looks like a diode, not a resistor.  </a:t>
            </a:r>
          </a:p>
          <a:p>
            <a:endParaRPr lang="en-US" altLang="zh-CN">
              <a:latin typeface="Arial" panose="020B0604020202020204" pitchFamily="34" charset="0"/>
            </a:endParaRPr>
          </a:p>
          <a:p>
            <a:r>
              <a:rPr lang="en-US" altLang="zh-CN">
                <a:latin typeface="Arial" panose="020B0604020202020204" pitchFamily="34" charset="0"/>
              </a:rPr>
              <a:t>It also exhibits Saturation and Cutoff nonlinear characteristics.</a:t>
            </a:r>
          </a:p>
        </p:txBody>
      </p:sp>
      <p:sp>
        <p:nvSpPr>
          <p:cNvPr id="83972" name="Slide Number Placeholder 3">
            <a:extLst>
              <a:ext uri="{FF2B5EF4-FFF2-40B4-BE49-F238E27FC236}">
                <a16:creationId xmlns:a16="http://schemas.microsoft.com/office/drawing/2014/main" id="{2639AB1E-9E78-6940-931E-FE30398DA1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A4D98EA-1A7A-B24C-A6E3-61B2C7D3E6C5}" type="slidenum">
              <a:rPr lang="en-US" altLang="zh-CN"/>
              <a:pPr>
                <a:spcBef>
                  <a:spcPct val="0"/>
                </a:spcBef>
              </a:pPr>
              <a:t>58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>
            <a:extLst>
              <a:ext uri="{FF2B5EF4-FFF2-40B4-BE49-F238E27FC236}">
                <a16:creationId xmlns:a16="http://schemas.microsoft.com/office/drawing/2014/main" id="{E9A56174-6D27-D846-9757-7E0F8CEBC10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3" name="Notes Placeholder 2">
            <a:extLst>
              <a:ext uri="{FF2B5EF4-FFF2-40B4-BE49-F238E27FC236}">
                <a16:creationId xmlns:a16="http://schemas.microsoft.com/office/drawing/2014/main" id="{4BAC8A09-CA52-E848-B68A-E67C5668F7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87044" name="Slide Number Placeholder 3">
            <a:extLst>
              <a:ext uri="{FF2B5EF4-FFF2-40B4-BE49-F238E27FC236}">
                <a16:creationId xmlns:a16="http://schemas.microsoft.com/office/drawing/2014/main" id="{4E4FC863-9F81-A945-95CF-3769323AF6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2B889C1-445A-A94E-AA63-11901B3B02BE}" type="slidenum">
              <a:rPr lang="en-US" altLang="zh-CN"/>
              <a:pPr>
                <a:spcBef>
                  <a:spcPct val="0"/>
                </a:spcBef>
              </a:pPr>
              <a:t>60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>
            <a:extLst>
              <a:ext uri="{FF2B5EF4-FFF2-40B4-BE49-F238E27FC236}">
                <a16:creationId xmlns:a16="http://schemas.microsoft.com/office/drawing/2014/main" id="{5097AE25-68D8-074A-AEF6-CA0FE74E6C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9091" name="Notes Placeholder 2">
            <a:extLst>
              <a:ext uri="{FF2B5EF4-FFF2-40B4-BE49-F238E27FC236}">
                <a16:creationId xmlns:a16="http://schemas.microsoft.com/office/drawing/2014/main" id="{7D33A58C-D024-7C4A-9AE0-F16B7C67E4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And is why we (EEs) use single frequency analysis!</a:t>
            </a:r>
          </a:p>
          <a:p>
            <a:endParaRPr lang="en-US" altLang="zh-CN">
              <a:latin typeface="Arial" panose="020B0604020202020204" pitchFamily="34" charset="0"/>
            </a:endParaRPr>
          </a:p>
          <a:p>
            <a:r>
              <a:rPr lang="en-US" altLang="zh-CN">
                <a:latin typeface="Arial" panose="020B0604020202020204" pitchFamily="34" charset="0"/>
              </a:rPr>
              <a:t>Another way that is often used to measure frequency response is to apply a “white noise” signal and examine the output “spectrum”.</a:t>
            </a:r>
          </a:p>
        </p:txBody>
      </p:sp>
      <p:sp>
        <p:nvSpPr>
          <p:cNvPr id="89092" name="Slide Number Placeholder 3">
            <a:extLst>
              <a:ext uri="{FF2B5EF4-FFF2-40B4-BE49-F238E27FC236}">
                <a16:creationId xmlns:a16="http://schemas.microsoft.com/office/drawing/2014/main" id="{766BA0DE-7770-4C43-ABB3-12CC130CA6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9542F30-C6C6-CD4E-BA0A-F29D1E7B858C}" type="slidenum">
              <a:rPr lang="en-US" altLang="zh-CN"/>
              <a:pPr>
                <a:spcBef>
                  <a:spcPct val="0"/>
                </a:spcBef>
              </a:pPr>
              <a:t>61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>
            <a:extLst>
              <a:ext uri="{FF2B5EF4-FFF2-40B4-BE49-F238E27FC236}">
                <a16:creationId xmlns:a16="http://schemas.microsoft.com/office/drawing/2014/main" id="{2E206740-38E8-1547-ACD4-41FB751DED4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1139" name="Notes Placeholder 2">
            <a:extLst>
              <a:ext uri="{FF2B5EF4-FFF2-40B4-BE49-F238E27FC236}">
                <a16:creationId xmlns:a16="http://schemas.microsoft.com/office/drawing/2014/main" id="{C3794112-8965-9748-BFFD-0F87FBEB7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“similar” in shape as in similar triangles</a:t>
            </a:r>
          </a:p>
        </p:txBody>
      </p:sp>
      <p:sp>
        <p:nvSpPr>
          <p:cNvPr id="91140" name="Slide Number Placeholder 3">
            <a:extLst>
              <a:ext uri="{FF2B5EF4-FFF2-40B4-BE49-F238E27FC236}">
                <a16:creationId xmlns:a16="http://schemas.microsoft.com/office/drawing/2014/main" id="{8DEF9EC3-E042-D544-BF17-62C8BD1FDC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BEC754C-A096-5240-85D8-CB8ABD15B5F3}" type="slidenum">
              <a:rPr lang="en-US" altLang="zh-CN"/>
              <a:pPr>
                <a:spcBef>
                  <a:spcPct val="0"/>
                </a:spcBef>
              </a:pPr>
              <a:t>62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>
            <a:extLst>
              <a:ext uri="{FF2B5EF4-FFF2-40B4-BE49-F238E27FC236}">
                <a16:creationId xmlns:a16="http://schemas.microsoft.com/office/drawing/2014/main" id="{0FC14B05-E764-EB42-B139-0D8D5F1E33E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7" name="Notes Placeholder 2">
            <a:extLst>
              <a:ext uri="{FF2B5EF4-FFF2-40B4-BE49-F238E27FC236}">
                <a16:creationId xmlns:a16="http://schemas.microsoft.com/office/drawing/2014/main" id="{3E4EFEDD-2B26-F74F-8BB0-6E007DBA87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The phase shift is related to “Delay” by the frequency (actually the period) of the signal.</a:t>
            </a:r>
          </a:p>
          <a:p>
            <a:endParaRPr lang="en-US" altLang="zh-CN">
              <a:latin typeface="Arial" panose="020B0604020202020204" pitchFamily="34" charset="0"/>
            </a:endParaRPr>
          </a:p>
          <a:p>
            <a:r>
              <a:rPr lang="en-US" altLang="zh-CN">
                <a:latin typeface="Arial" panose="020B0604020202020204" pitchFamily="34" charset="0"/>
              </a:rPr>
              <a:t>Phase should be in Radians but is commonly stated in degrees.</a:t>
            </a:r>
          </a:p>
        </p:txBody>
      </p:sp>
      <p:sp>
        <p:nvSpPr>
          <p:cNvPr id="93188" name="Slide Number Placeholder 3">
            <a:extLst>
              <a:ext uri="{FF2B5EF4-FFF2-40B4-BE49-F238E27FC236}">
                <a16:creationId xmlns:a16="http://schemas.microsoft.com/office/drawing/2014/main" id="{ACB7DA8D-8A9D-F24C-A972-E7D8F3D793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997F12A-54DB-5240-89A0-A5795D5E2479}" type="slidenum">
              <a:rPr lang="en-US" altLang="zh-CN"/>
              <a:pPr>
                <a:spcBef>
                  <a:spcPct val="0"/>
                </a:spcBef>
              </a:pPr>
              <a:t>63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>
            <a:extLst>
              <a:ext uri="{FF2B5EF4-FFF2-40B4-BE49-F238E27FC236}">
                <a16:creationId xmlns:a16="http://schemas.microsoft.com/office/drawing/2014/main" id="{6676A9BA-1AFD-724E-A17A-1F5ED9B8148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6259" name="Notes Placeholder 2">
            <a:extLst>
              <a:ext uri="{FF2B5EF4-FFF2-40B4-BE49-F238E27FC236}">
                <a16:creationId xmlns:a16="http://schemas.microsoft.com/office/drawing/2014/main" id="{6650C5CC-08B7-E44C-BDC2-56E158B26E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96260" name="Slide Number Placeholder 3">
            <a:extLst>
              <a:ext uri="{FF2B5EF4-FFF2-40B4-BE49-F238E27FC236}">
                <a16:creationId xmlns:a16="http://schemas.microsoft.com/office/drawing/2014/main" id="{6F55EB26-7592-4F4C-BFEB-8348DA7097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3103256-B7B7-D746-9F7E-CB89A36276F5}" type="slidenum">
              <a:rPr lang="en-US" altLang="zh-CN"/>
              <a:pPr>
                <a:spcBef>
                  <a:spcPct val="0"/>
                </a:spcBef>
              </a:pPr>
              <a:t>65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>
            <a:extLst>
              <a:ext uri="{FF2B5EF4-FFF2-40B4-BE49-F238E27FC236}">
                <a16:creationId xmlns:a16="http://schemas.microsoft.com/office/drawing/2014/main" id="{1F0930D8-E0DD-774D-B814-474AE26E621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8307" name="Notes Placeholder 2">
            <a:extLst>
              <a:ext uri="{FF2B5EF4-FFF2-40B4-BE49-F238E27FC236}">
                <a16:creationId xmlns:a16="http://schemas.microsoft.com/office/drawing/2014/main" id="{D01C06D9-47F4-B944-9DE3-0C9665CA3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Again from your circuits course!</a:t>
            </a:r>
          </a:p>
        </p:txBody>
      </p:sp>
      <p:sp>
        <p:nvSpPr>
          <p:cNvPr id="98308" name="Slide Number Placeholder 3">
            <a:extLst>
              <a:ext uri="{FF2B5EF4-FFF2-40B4-BE49-F238E27FC236}">
                <a16:creationId xmlns:a16="http://schemas.microsoft.com/office/drawing/2014/main" id="{9EB6B444-6560-B74B-84E2-A3CE47AB4B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DAB1A82-0502-884A-A194-7DB5C32D2F73}" type="slidenum">
              <a:rPr lang="en-US" altLang="zh-CN"/>
              <a:pPr>
                <a:spcBef>
                  <a:spcPct val="0"/>
                </a:spcBef>
              </a:pPr>
              <a:t>66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>
            <a:extLst>
              <a:ext uri="{FF2B5EF4-FFF2-40B4-BE49-F238E27FC236}">
                <a16:creationId xmlns:a16="http://schemas.microsoft.com/office/drawing/2014/main" id="{C8519D0C-3B07-D343-ADD8-EBFC8651383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0355" name="Notes Placeholder 2">
            <a:extLst>
              <a:ext uri="{FF2B5EF4-FFF2-40B4-BE49-F238E27FC236}">
                <a16:creationId xmlns:a16="http://schemas.microsoft.com/office/drawing/2014/main" id="{6677352C-8EB7-AE47-9FD9-4465E6C309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These RC circuits were studied in the first Circuits course.</a:t>
            </a:r>
          </a:p>
        </p:txBody>
      </p:sp>
      <p:sp>
        <p:nvSpPr>
          <p:cNvPr id="100356" name="Slide Number Placeholder 3">
            <a:extLst>
              <a:ext uri="{FF2B5EF4-FFF2-40B4-BE49-F238E27FC236}">
                <a16:creationId xmlns:a16="http://schemas.microsoft.com/office/drawing/2014/main" id="{A04DE0EF-D587-0448-9959-FEAD5CA44A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EB37AA4-1070-094A-8A25-3BD0C03B7A67}" type="slidenum">
              <a:rPr lang="en-US" altLang="zh-CN"/>
              <a:pPr>
                <a:spcBef>
                  <a:spcPct val="0"/>
                </a:spcBef>
              </a:pPr>
              <a:t>67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幻灯片图像占位符 1">
            <a:extLst>
              <a:ext uri="{FF2B5EF4-FFF2-40B4-BE49-F238E27FC236}">
                <a16:creationId xmlns:a16="http://schemas.microsoft.com/office/drawing/2014/main" id="{7F7ED0AD-FD82-3D4A-A440-DBA96E17576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备注占位符 2">
            <a:extLst>
              <a:ext uri="{FF2B5EF4-FFF2-40B4-BE49-F238E27FC236}">
                <a16:creationId xmlns:a16="http://schemas.microsoft.com/office/drawing/2014/main" id="{F3B3422E-CE11-314D-BE91-5B78873F6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1268" name="灯片编号占位符 3">
            <a:extLst>
              <a:ext uri="{FF2B5EF4-FFF2-40B4-BE49-F238E27FC236}">
                <a16:creationId xmlns:a16="http://schemas.microsoft.com/office/drawing/2014/main" id="{AE0AED31-7D03-E74B-BBB7-ADFF3C435D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3C66F9E-0F53-0440-8F89-3CC976F19731}" type="slidenum">
              <a:rPr lang="en-US" altLang="zh-CN" sz="1200">
                <a:latin typeface="Arial" panose="020B0604020202020204" pitchFamily="34" charset="0"/>
              </a:rPr>
              <a:pPr/>
              <a:t>8</a:t>
            </a:fld>
            <a:endParaRPr lang="en-US" altLang="zh-CN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>
            <a:extLst>
              <a:ext uri="{FF2B5EF4-FFF2-40B4-BE49-F238E27FC236}">
                <a16:creationId xmlns:a16="http://schemas.microsoft.com/office/drawing/2014/main" id="{39D97EC7-461E-B942-9033-E033CDB6E64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4451" name="Notes Placeholder 2">
            <a:extLst>
              <a:ext uri="{FF2B5EF4-FFF2-40B4-BE49-F238E27FC236}">
                <a16:creationId xmlns:a16="http://schemas.microsoft.com/office/drawing/2014/main" id="{0ECCEDDF-3DEE-F84C-A758-65F00E37FE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104452" name="Slide Number Placeholder 3">
            <a:extLst>
              <a:ext uri="{FF2B5EF4-FFF2-40B4-BE49-F238E27FC236}">
                <a16:creationId xmlns:a16="http://schemas.microsoft.com/office/drawing/2014/main" id="{F36832B1-E5A1-2F48-BF63-E57DDEF1E8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CB3F205-7F8A-5A46-AC83-1384D879217C}" type="slidenum">
              <a:rPr lang="en-US" altLang="zh-CN"/>
              <a:pPr>
                <a:spcBef>
                  <a:spcPct val="0"/>
                </a:spcBef>
              </a:pPr>
              <a:t>70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>
            <a:extLst>
              <a:ext uri="{FF2B5EF4-FFF2-40B4-BE49-F238E27FC236}">
                <a16:creationId xmlns:a16="http://schemas.microsoft.com/office/drawing/2014/main" id="{DDC39176-B3BC-4546-8520-24464C58B33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6499" name="Notes Placeholder 2">
            <a:extLst>
              <a:ext uri="{FF2B5EF4-FFF2-40B4-BE49-F238E27FC236}">
                <a16:creationId xmlns:a16="http://schemas.microsoft.com/office/drawing/2014/main" id="{F0246309-456F-6A4F-B2D9-4F4154E82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106500" name="Slide Number Placeholder 3">
            <a:extLst>
              <a:ext uri="{FF2B5EF4-FFF2-40B4-BE49-F238E27FC236}">
                <a16:creationId xmlns:a16="http://schemas.microsoft.com/office/drawing/2014/main" id="{534389EA-A487-D441-9B88-066F7DACF2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D3F9C96-78CF-924E-8B0D-129691D2EE49}" type="slidenum">
              <a:rPr lang="en-US" altLang="zh-CN"/>
              <a:pPr>
                <a:spcBef>
                  <a:spcPct val="0"/>
                </a:spcBef>
              </a:pPr>
              <a:t>71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D83002F-A1A4-8B44-8A56-A9E767754299}" type="slidenum">
              <a:rPr lang="en-US" altLang="zh-CN" smtClean="0"/>
              <a:pPr>
                <a:defRPr/>
              </a:pPr>
              <a:t>73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629834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Image Placeholder 1">
            <a:extLst>
              <a:ext uri="{FF2B5EF4-FFF2-40B4-BE49-F238E27FC236}">
                <a16:creationId xmlns:a16="http://schemas.microsoft.com/office/drawing/2014/main" id="{55B6983E-B79E-1647-861F-2458C9C1A73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1619" name="Notes Placeholder 2">
            <a:extLst>
              <a:ext uri="{FF2B5EF4-FFF2-40B4-BE49-F238E27FC236}">
                <a16:creationId xmlns:a16="http://schemas.microsoft.com/office/drawing/2014/main" id="{68EF2788-3396-E94C-82A0-84897912E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Coupling capacitors block “DC” so that you can separately “bias” each amplifier stage.</a:t>
            </a:r>
          </a:p>
        </p:txBody>
      </p:sp>
      <p:sp>
        <p:nvSpPr>
          <p:cNvPr id="111620" name="Slide Number Placeholder 3">
            <a:extLst>
              <a:ext uri="{FF2B5EF4-FFF2-40B4-BE49-F238E27FC236}">
                <a16:creationId xmlns:a16="http://schemas.microsoft.com/office/drawing/2014/main" id="{2EC8EE60-39B6-5740-A75C-EAD86D214D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52479EA-B563-5C47-82B3-56C04E61782E}" type="slidenum">
              <a:rPr lang="en-US" altLang="zh-CN"/>
              <a:pPr>
                <a:spcBef>
                  <a:spcPct val="0"/>
                </a:spcBef>
              </a:pPr>
              <a:t>75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038D21E3-45E4-184B-84E1-957C48ECF86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17C4825E-F927-D14B-886E-3A80F2ABD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3D20C92A-AC73-2346-A10D-05B7DDFDC3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EDD956A-B5C4-A745-B686-8C5E2460B8A4}" type="slidenum">
              <a:rPr lang="en-US" altLang="zh-CN"/>
              <a:pPr>
                <a:spcBef>
                  <a:spcPct val="0"/>
                </a:spcBef>
              </a:pPr>
              <a:t>10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3A18431E-5E34-A84A-8EA1-0A362DD62E1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A814509C-51D5-934C-B60E-DDC36CB3F7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6EC5E419-D645-7043-A5D9-C482CA7978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46BDB9B-EA6B-7049-BA85-B8E82C873795}" type="slidenum">
              <a:rPr lang="en-US" altLang="zh-CN"/>
              <a:pPr>
                <a:spcBef>
                  <a:spcPct val="0"/>
                </a:spcBef>
              </a:pPr>
              <a:t>13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6A804755-C3F7-A24B-A2DD-0E168E2DF5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6FAD7F35-2B7E-BB46-BD5A-7EDAFB9412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4DD6C557-77E8-1F47-95C7-0663029A1B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1CC8FBB-26EA-3946-8C53-66A8CD063411}" type="slidenum">
              <a:rPr lang="en-US" altLang="zh-CN"/>
              <a:pPr>
                <a:spcBef>
                  <a:spcPct val="0"/>
                </a:spcBef>
              </a:pPr>
              <a:t>14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C6AD4558-489A-8F4C-BA2F-306FB32303E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7B491821-3A6C-B044-9881-3DFEE8FC3D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C253AC44-C0B5-4245-9527-CF66F2C7BE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8F92559-C80C-D244-A81D-2055F9880484}" type="slidenum">
              <a:rPr lang="en-US" altLang="zh-CN"/>
              <a:pPr>
                <a:spcBef>
                  <a:spcPct val="0"/>
                </a:spcBef>
              </a:pPr>
              <a:t>15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0B077DD5-F878-A24B-BF7E-A7918B5640D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F9890E43-EBB2-524E-B570-C6AEF828D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F14E9842-CF23-BD48-8049-D16C0AA4B7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4758EF4-9B16-2145-BD76-DEAA755C6B03}" type="slidenum">
              <a:rPr lang="en-US" altLang="zh-CN"/>
              <a:pPr>
                <a:spcBef>
                  <a:spcPct val="0"/>
                </a:spcBef>
              </a:pPr>
              <a:t>16</a:t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91927BB-AC56-1646-9565-EADB0DCAD60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  <a:p>
            <a:r>
              <a:rPr lang="en-US" altLang="zh-CN"/>
              <a:t>Oxford University Publishing</a:t>
            </a:r>
          </a:p>
          <a:p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1DE5E74-79D3-F649-B8EE-326EF4D9CB2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046815-36C1-4344-811D-0C55BA0650E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2275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6F45C6F-BF48-E143-A77C-7713DA9A89E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  <a:p>
            <a:r>
              <a:rPr lang="en-US" altLang="zh-CN"/>
              <a:t>Oxford University Publishing</a:t>
            </a:r>
          </a:p>
          <a:p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466B36A-0A68-DB49-9270-2F04E22C1E4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E7AA4F-D71C-AD43-9F58-1E3E42DBDB7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26236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152400"/>
            <a:ext cx="219075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152400"/>
            <a:ext cx="641985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A00111F-0572-8E41-831D-54276AADBE9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  <a:p>
            <a:r>
              <a:rPr lang="en-US" altLang="zh-CN"/>
              <a:t>Oxford University Publishing</a:t>
            </a:r>
          </a:p>
          <a:p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CD0AAC7-73F9-0645-88FA-7277DE6F5A0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27ABA-A48E-7545-A394-C56D9DB47AF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6970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5CCF8E1-08B5-DB48-8171-FD6B6D06F07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  <a:p>
            <a:r>
              <a:rPr lang="en-US" altLang="zh-CN"/>
              <a:t>Oxford University Publishing</a:t>
            </a:r>
          </a:p>
          <a:p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78E9021-D580-DF45-9D03-1AA74C04F11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FABD7D-BE1B-7E4B-A061-E71720DCADC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1470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2057400"/>
            <a:ext cx="43053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10100" y="4152900"/>
            <a:ext cx="43053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D3247E-51CE-9F48-BF00-785DD85E5E1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  <a:p>
            <a:r>
              <a:rPr lang="en-US" altLang="zh-CN"/>
              <a:t>Oxford University Publishing</a:t>
            </a:r>
          </a:p>
          <a:p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7EE7BE1-16BD-004F-8388-08ED2EB4FC3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8AA65B-FEE2-364C-AFD8-C8F62340419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7335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640A2EA-4CE5-7C4F-B1A2-7CC75778C8C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  <a:p>
            <a:r>
              <a:rPr lang="en-US" altLang="zh-CN"/>
              <a:t>Oxford University Publishing</a:t>
            </a:r>
          </a:p>
          <a:p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8B8379A-E801-834C-8B32-3E6F4B8B3B6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A0D3ED-9000-954D-A93A-63CE86EA717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13583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BDFA04C-AA88-5240-98CB-226BF7DEB8F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  <a:p>
            <a:r>
              <a:rPr lang="en-US" altLang="zh-CN"/>
              <a:t>Oxford University Publishing</a:t>
            </a:r>
          </a:p>
          <a:p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3DFC788-396C-F647-B619-C37F8975452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F787F4-F513-5542-A70C-D8913AA6024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5480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2057400"/>
            <a:ext cx="43053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068BF1-6873-BB48-8410-59FBEABF414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  <a:p>
            <a:r>
              <a:rPr lang="en-US" altLang="zh-CN"/>
              <a:t>Oxford University Publishing</a:t>
            </a:r>
          </a:p>
          <a:p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26E0F57-7B5A-B841-84E9-627732DC594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EFA70-01CE-654B-8C25-0B15621C904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7350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BA9BFBF-77F7-504C-891B-FA9A159B5BB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  <a:p>
            <a:r>
              <a:rPr lang="en-US" altLang="zh-CN"/>
              <a:t>Oxford University Publishing</a:t>
            </a:r>
          </a:p>
          <a:p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A9CE148C-F371-FF49-9752-0284C3AE65A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06B62-F20E-144B-9C4A-C3912B9020B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4781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251FA5F-E252-0245-B0E7-07AD4AFDFCB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  <a:p>
            <a:r>
              <a:rPr lang="en-US" altLang="zh-CN"/>
              <a:t>Oxford University Publishing</a:t>
            </a:r>
          </a:p>
          <a:p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E014FE4-7F75-734C-AB2A-2AF9CACF524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3B650C-1050-834C-A1F9-3C3FF18F7EF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670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E18DAA0B-B4A0-5B40-B717-52451EF4FF8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  <a:p>
            <a:r>
              <a:rPr lang="en-US" altLang="zh-CN"/>
              <a:t>Oxford University Publishing</a:t>
            </a:r>
          </a:p>
          <a:p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9AB6F9F3-CD58-0341-B055-65631CA2BD4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25C0C2-AFA7-8E4D-9186-C4E1C1179A3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163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0F21D76-8BC0-0F4D-BBCC-56B3C590016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  <a:p>
            <a:r>
              <a:rPr lang="en-US" altLang="zh-CN"/>
              <a:t>Oxford University Publishing</a:t>
            </a:r>
          </a:p>
          <a:p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B071D1D-5F84-F643-9CAD-FC3FF4184A9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495DC1-4AAD-D348-B7CC-EB4DC2AEEFA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382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B57FC26-13F6-E044-89CE-2098DDC3129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  <a:p>
            <a:r>
              <a:rPr lang="en-US" altLang="zh-CN"/>
              <a:t>Oxford University Publishing</a:t>
            </a:r>
          </a:p>
          <a:p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3886067-7660-C14F-A499-5A89AF110B9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559F72-98AB-EF4D-8EAA-CCB08AD2F52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36278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1">
            <a:extLst>
              <a:ext uri="{FF2B5EF4-FFF2-40B4-BE49-F238E27FC236}">
                <a16:creationId xmlns:a16="http://schemas.microsoft.com/office/drawing/2014/main" id="{98E23B07-CD3B-C54A-A372-E7F42B646E9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371600" cy="1676400"/>
          </a:xfrm>
          <a:prstGeom prst="rect">
            <a:avLst/>
          </a:prstGeom>
          <a:solidFill>
            <a:srgbClr val="D9D9D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27" name="Rectangle 16">
            <a:extLst>
              <a:ext uri="{FF2B5EF4-FFF2-40B4-BE49-F238E27FC236}">
                <a16:creationId xmlns:a16="http://schemas.microsoft.com/office/drawing/2014/main" id="{9BDFE8AD-6B58-5B47-AF3D-CC8D85C4472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71600" y="0"/>
            <a:ext cx="4114800" cy="1676400"/>
          </a:xfrm>
          <a:prstGeom prst="rect">
            <a:avLst/>
          </a:prstGeom>
          <a:gradFill rotWithShape="1">
            <a:gsLst>
              <a:gs pos="0">
                <a:srgbClr val="D9D9D9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28" name="Rectangle 2">
            <a:extLst>
              <a:ext uri="{FF2B5EF4-FFF2-40B4-BE49-F238E27FC236}">
                <a16:creationId xmlns:a16="http://schemas.microsoft.com/office/drawing/2014/main" id="{3520AD2B-7573-7342-BF22-F0ECCBC4BD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152400"/>
            <a:ext cx="36576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1029" name="Rectangle 3">
            <a:extLst>
              <a:ext uri="{FF2B5EF4-FFF2-40B4-BE49-F238E27FC236}">
                <a16:creationId xmlns:a16="http://schemas.microsoft.com/office/drawing/2014/main" id="{D544F3D5-EA38-9F44-855A-6A29E7FE11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2057400"/>
            <a:ext cx="87630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93B2924B-77F4-6248-A32A-D5F6800730A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" y="6172200"/>
            <a:ext cx="4343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  <a:p>
            <a:r>
              <a:rPr lang="en-US" altLang="zh-CN"/>
              <a:t>Oxford University Publishing</a:t>
            </a:r>
          </a:p>
          <a:p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4DF01D3-8C1A-7647-8DC6-A640891119D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E2087BC5-E150-EB4F-BBC8-183ABC7496B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032" name="Rectangle 13">
            <a:extLst>
              <a:ext uri="{FF2B5EF4-FFF2-40B4-BE49-F238E27FC236}">
                <a16:creationId xmlns:a16="http://schemas.microsoft.com/office/drawing/2014/main" id="{472666DB-B3CA-E744-95A9-4E199657977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71600" y="1600200"/>
            <a:ext cx="4114800" cy="3048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33" name="Rectangle 93">
            <a:extLst>
              <a:ext uri="{FF2B5EF4-FFF2-40B4-BE49-F238E27FC236}">
                <a16:creationId xmlns:a16="http://schemas.microsoft.com/office/drawing/2014/main" id="{5CA7D8CB-CB77-B847-9133-65E6F919D9D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600200"/>
            <a:ext cx="1371600" cy="3048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zh-CN" altLang="zh-CN">
              <a:ea typeface="宋体" panose="02010600030101010101" pitchFamily="2" charset="-122"/>
            </a:endParaRPr>
          </a:p>
        </p:txBody>
      </p:sp>
      <p:pic>
        <p:nvPicPr>
          <p:cNvPr id="1034" name="Picture 94" descr="oxford logo4">
            <a:extLst>
              <a:ext uri="{FF2B5EF4-FFF2-40B4-BE49-F238E27FC236}">
                <a16:creationId xmlns:a16="http://schemas.microsoft.com/office/drawing/2014/main" id="{AB054D45-D83D-3D49-B75C-D2FA01D9BCC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152400"/>
            <a:ext cx="50641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95" descr="book cover2">
            <a:extLst>
              <a:ext uri="{FF2B5EF4-FFF2-40B4-BE49-F238E27FC236}">
                <a16:creationId xmlns:a16="http://schemas.microsoft.com/office/drawing/2014/main" id="{61420E9D-5B7B-D34D-AF7A-779BF5940DA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86000"/>
            <a:ext cx="2797175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6" name="Rectangle 96">
            <a:extLst>
              <a:ext uri="{FF2B5EF4-FFF2-40B4-BE49-F238E27FC236}">
                <a16:creationId xmlns:a16="http://schemas.microsoft.com/office/drawing/2014/main" id="{4541BCF1-B57D-8145-87CA-62BC3D5E502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7200" y="2133600"/>
            <a:ext cx="4038600" cy="4038600"/>
          </a:xfrm>
          <a:prstGeom prst="rect">
            <a:avLst/>
          </a:prstGeom>
          <a:solidFill>
            <a:schemeClr val="bg1">
              <a:alpha val="949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zh-CN" altLang="zh-CN"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7" Type="http://schemas.openxmlformats.org/officeDocument/2006/relationships/image" Target="../media/image34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430.png"/><Relationship Id="rId4" Type="http://schemas.openxmlformats.org/officeDocument/2006/relationships/image" Target="../media/image5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2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1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60.emf"/><Relationship Id="rId4" Type="http://schemas.openxmlformats.org/officeDocument/2006/relationships/oleObject" Target="../embeddings/oleObject6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2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4.png"/><Relationship Id="rId5" Type="http://schemas.openxmlformats.org/officeDocument/2006/relationships/image" Target="../media/image59.jpeg"/><Relationship Id="rId4" Type="http://schemas.openxmlformats.org/officeDocument/2006/relationships/image" Target="../media/image63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1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60.e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emf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image" Target="../media/image79.jpeg"/><Relationship Id="rId7" Type="http://schemas.openxmlformats.org/officeDocument/2006/relationships/image" Target="../media/image81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83.emf"/><Relationship Id="rId5" Type="http://schemas.openxmlformats.org/officeDocument/2006/relationships/image" Target="../media/image80.emf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3.bin"/><Relationship Id="rId9" Type="http://schemas.openxmlformats.org/officeDocument/2006/relationships/image" Target="../media/image82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emf"/><Relationship Id="rId2" Type="http://schemas.openxmlformats.org/officeDocument/2006/relationships/oleObject" Target="../embeddings/oleObject17.bin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1.emf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4.em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9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4.jpeg"/><Relationship Id="rId7" Type="http://schemas.openxmlformats.org/officeDocument/2006/relationships/image" Target="../media/image108.png"/><Relationship Id="rId12" Type="http://schemas.openxmlformats.org/officeDocument/2006/relationships/image" Target="../media/image11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11" Type="http://schemas.openxmlformats.org/officeDocument/2006/relationships/image" Target="../media/image112.png"/><Relationship Id="rId5" Type="http://schemas.openxmlformats.org/officeDocument/2006/relationships/image" Target="../media/image106.png"/><Relationship Id="rId10" Type="http://schemas.openxmlformats.org/officeDocument/2006/relationships/image" Target="../media/image111.png"/><Relationship Id="rId4" Type="http://schemas.openxmlformats.org/officeDocument/2006/relationships/image" Target="../media/image105.png"/><Relationship Id="rId9" Type="http://schemas.openxmlformats.org/officeDocument/2006/relationships/image" Target="../media/image110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6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E92193B3-613A-6142-9FD1-909B710F1D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1752600"/>
            <a:ext cx="2610578" cy="3016424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9C59D83-30CF-6B47-88B9-0AC089F2B1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1" y="76199"/>
            <a:ext cx="5947448" cy="675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448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>
            <a:extLst>
              <a:ext uri="{FF2B5EF4-FFF2-40B4-BE49-F238E27FC236}">
                <a16:creationId xmlns:a16="http://schemas.microsoft.com/office/drawing/2014/main" id="{441FE8C1-08BE-0F4E-9B52-B4F74E107F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1.2.</a:t>
            </a:r>
            <a:r>
              <a:rPr lang="en-US" altLang="zh-CN" sz="3200">
                <a:ea typeface="宋体" panose="02010600030101010101" pitchFamily="2" charset="-122"/>
              </a:rPr>
              <a:t> Frequency Spectrum of Signals</a:t>
            </a:r>
          </a:p>
        </p:txBody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E6F534B1-D47E-7347-8DC9-43123B8802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frequency spectrum</a:t>
            </a:r>
            <a:r>
              <a:rPr lang="zh-CN" altLang="en-US" sz="2800" b="1" dirty="0">
                <a:solidFill>
                  <a:srgbClr val="3333FF"/>
                </a:solidFill>
                <a:ea typeface="宋体" panose="02010600030101010101" pitchFamily="2" charset="-122"/>
              </a:rPr>
              <a:t> </a:t>
            </a:r>
            <a:r>
              <a:rPr lang="zh-CN" altLang="en-US" b="1" dirty="0">
                <a:solidFill>
                  <a:srgbClr val="3333FF"/>
                </a:solidFill>
                <a:ea typeface="宋体" panose="02010600030101010101" pitchFamily="2" charset="-122"/>
              </a:rPr>
              <a:t>频谱</a:t>
            </a:r>
            <a:r>
              <a:rPr lang="en-US" altLang="zh-CN" sz="2800" dirty="0">
                <a:ea typeface="宋体" panose="02010600030101010101" pitchFamily="2" charset="-122"/>
              </a:rPr>
              <a:t> – The frequency spectrum of an electrical signal is the </a:t>
            </a:r>
            <a:r>
              <a:rPr lang="en-US" altLang="zh-CN" sz="2800" b="1" dirty="0">
                <a:solidFill>
                  <a:srgbClr val="0432FF"/>
                </a:solidFill>
                <a:ea typeface="宋体" panose="02010600030101010101" pitchFamily="2" charset="-122"/>
              </a:rPr>
              <a:t>distribution</a:t>
            </a:r>
            <a:r>
              <a:rPr lang="en-US" altLang="zh-CN" sz="2800" dirty="0">
                <a:ea typeface="宋体" panose="02010600030101010101" pitchFamily="2" charset="-122"/>
              </a:rPr>
              <a:t> of the amplitudes and phases of each frequency component against frequency.</a:t>
            </a:r>
            <a:r>
              <a:rPr lang="zh-CN" altLang="en-US" sz="2800" dirty="0">
                <a:ea typeface="宋体" panose="02010600030101010101" pitchFamily="2" charset="-122"/>
              </a:rPr>
              <a:t> 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时域信号在频域里的表达</a:t>
            </a:r>
            <a:endParaRPr lang="en-US" altLang="zh-CN" sz="2800" b="1" dirty="0">
              <a:solidFill>
                <a:srgbClr val="00B050"/>
              </a:solidFill>
              <a:ea typeface="宋体" panose="02010600030101010101" pitchFamily="2" charset="-122"/>
            </a:endParaRPr>
          </a:p>
          <a:p>
            <a:pPr eaLnBrk="1" hangingPunct="1"/>
            <a:r>
              <a:rPr lang="en-US" altLang="zh-CN" sz="2800" b="1" dirty="0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800" dirty="0">
                <a:ea typeface="宋体" panose="02010600030101010101" pitchFamily="2" charset="-122"/>
              </a:rPr>
              <a:t> What is a Fourier Series?</a:t>
            </a:r>
            <a:r>
              <a:rPr lang="zh-CN" altLang="en-US" sz="2800" dirty="0">
                <a:ea typeface="宋体" panose="02010600030101010101" pitchFamily="2" charset="-122"/>
              </a:rPr>
              <a:t> 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傅里叶级数</a:t>
            </a:r>
            <a:endParaRPr lang="en-US" altLang="zh-CN" sz="2800" b="1" dirty="0">
              <a:solidFill>
                <a:srgbClr val="00B050"/>
              </a:solidFill>
              <a:ea typeface="宋体" panose="02010600030101010101" pitchFamily="2" charset="-122"/>
            </a:endParaRPr>
          </a:p>
          <a:p>
            <a:pPr lvl="2" eaLnBrk="1" hangingPunct="1"/>
            <a:r>
              <a:rPr lang="en-US" altLang="zh-CN" sz="2800" b="1" dirty="0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800" dirty="0">
                <a:solidFill>
                  <a:srgbClr val="3333FF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An expression of a </a:t>
            </a:r>
            <a:r>
              <a:rPr lang="en-US" altLang="zh-CN" sz="2800" b="1" dirty="0">
                <a:solidFill>
                  <a:srgbClr val="0432FF"/>
                </a:solidFill>
                <a:ea typeface="宋体" panose="02010600030101010101" pitchFamily="2" charset="-122"/>
              </a:rPr>
              <a:t>periodic function </a:t>
            </a:r>
            <a:r>
              <a:rPr lang="en-US" altLang="zh-CN" sz="2800" dirty="0">
                <a:ea typeface="宋体" panose="02010600030101010101" pitchFamily="2" charset="-122"/>
              </a:rPr>
              <a:t>as the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sum of an infinite number of sinusoids</a:t>
            </a:r>
            <a:r>
              <a:rPr lang="en-US" altLang="zh-CN" sz="2800" dirty="0">
                <a:ea typeface="宋体" panose="02010600030101010101" pitchFamily="2" charset="-122"/>
              </a:rPr>
              <a:t> whose frequencies are harmonically related</a:t>
            </a:r>
            <a:r>
              <a:rPr lang="zh-CN" altLang="en-US" sz="2800" dirty="0">
                <a:ea typeface="宋体" panose="02010600030101010101" pitchFamily="2" charset="-122"/>
              </a:rPr>
              <a:t> </a:t>
            </a:r>
            <a:r>
              <a:rPr lang="zh-CN" altLang="en-US" sz="2400" b="1" dirty="0">
                <a:solidFill>
                  <a:srgbClr val="0432FF"/>
                </a:solidFill>
                <a:ea typeface="宋体" panose="02010600030101010101" pitchFamily="2" charset="-122"/>
              </a:rPr>
              <a:t>周期信号</a:t>
            </a:r>
            <a:r>
              <a:rPr lang="zh-CN" altLang="en-US" sz="2400" b="1" dirty="0">
                <a:solidFill>
                  <a:srgbClr val="00B050"/>
                </a:solidFill>
                <a:ea typeface="宋体" panose="02010600030101010101" pitchFamily="2" charset="-122"/>
              </a:rPr>
              <a:t>可以表达成无限个正弦信号的和，且这些正弦信号的频率呈谐波关系</a:t>
            </a:r>
            <a:endParaRPr lang="en-US" altLang="zh-CN" sz="2800" b="1" dirty="0">
              <a:solidFill>
                <a:srgbClr val="00B050"/>
              </a:solidFill>
              <a:ea typeface="宋体" panose="02010600030101010101" pitchFamily="2" charset="-122"/>
            </a:endParaRPr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81283F17-7A8A-9D40-9EA5-31D70EACB07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10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B032710-59D4-6EEF-C7B5-C8B2D72AEC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84989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C5AF95A-7066-5168-6EEA-D8A61A8B6D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45606"/>
            <a:ext cx="9144000" cy="125148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EB517630-3DBA-6402-4BAA-ED574EEE9D88}"/>
              </a:ext>
            </a:extLst>
          </p:cNvPr>
          <p:cNvSpPr txBox="1"/>
          <p:nvPr/>
        </p:nvSpPr>
        <p:spPr>
          <a:xfrm>
            <a:off x="-76200" y="1507052"/>
            <a:ext cx="57919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① 类比二维坐标：内积是</a:t>
            </a:r>
            <a:r>
              <a:rPr lang="zh-CN" altLang="en-US" dirty="0">
                <a:solidFill>
                  <a:srgbClr val="0432FF"/>
                </a:solidFill>
              </a:rPr>
              <a:t>矢量</a:t>
            </a:r>
            <a:r>
              <a:rPr lang="zh-CN" altLang="en-US" dirty="0">
                <a:solidFill>
                  <a:srgbClr val="FF0000"/>
                </a:solidFill>
              </a:rPr>
              <a:t>在</a:t>
            </a:r>
            <a:r>
              <a:rPr lang="zh-CN" altLang="en-US" dirty="0">
                <a:solidFill>
                  <a:srgbClr val="0432FF"/>
                </a:solidFill>
              </a:rPr>
              <a:t>基底矢量</a:t>
            </a:r>
            <a:r>
              <a:rPr lang="zh-CN" altLang="en-US" dirty="0">
                <a:solidFill>
                  <a:srgbClr val="FF0000"/>
                </a:solidFill>
              </a:rPr>
              <a:t>（坐标轴）上的投影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1C10A660-FE67-47A6-9428-1940380CAC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6" y="3097086"/>
            <a:ext cx="9144000" cy="2898239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C0101B1B-4907-91E4-AB8C-A9A16EA608A1}"/>
              </a:ext>
            </a:extLst>
          </p:cNvPr>
          <p:cNvSpPr txBox="1"/>
          <p:nvPr/>
        </p:nvSpPr>
        <p:spPr>
          <a:xfrm>
            <a:off x="-15025" y="5410200"/>
            <a:ext cx="47663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② </a:t>
            </a:r>
            <a:r>
              <a:rPr lang="en-US" altLang="zh-CN" dirty="0">
                <a:solidFill>
                  <a:srgbClr val="FF0000"/>
                </a:solidFill>
              </a:rPr>
              <a:t>1, </a:t>
            </a:r>
            <a:r>
              <a:rPr lang="en-US" altLang="zh-CN" dirty="0" err="1">
                <a:solidFill>
                  <a:srgbClr val="FF0000"/>
                </a:solidFill>
              </a:rPr>
              <a:t>sinx</a:t>
            </a:r>
            <a:r>
              <a:rPr lang="en-US" altLang="zh-CN" dirty="0">
                <a:solidFill>
                  <a:srgbClr val="FF0000"/>
                </a:solidFill>
              </a:rPr>
              <a:t>, </a:t>
            </a:r>
            <a:r>
              <a:rPr lang="en-US" altLang="zh-CN" dirty="0" err="1">
                <a:solidFill>
                  <a:srgbClr val="FF0000"/>
                </a:solidFill>
              </a:rPr>
              <a:t>cosx</a:t>
            </a:r>
            <a:r>
              <a:rPr lang="en-US" altLang="zh-CN" dirty="0">
                <a:solidFill>
                  <a:srgbClr val="FF0000"/>
                </a:solidFill>
              </a:rPr>
              <a:t>, sin2x, cos2x, sin3x, cos3x, … </a:t>
            </a:r>
            <a:r>
              <a:rPr lang="zh-CN" altLang="en-US" dirty="0">
                <a:solidFill>
                  <a:srgbClr val="FF0000"/>
                </a:solidFill>
              </a:rPr>
              <a:t>两两正交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89BADAD6-1A22-1A66-08F4-E300B70F14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45" y="5995325"/>
            <a:ext cx="9144000" cy="791491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A756ADAB-7177-683C-34F2-A4489CCA5DE4}"/>
              </a:ext>
            </a:extLst>
          </p:cNvPr>
          <p:cNvSpPr txBox="1"/>
          <p:nvPr/>
        </p:nvSpPr>
        <p:spPr>
          <a:xfrm>
            <a:off x="3429000" y="5948261"/>
            <a:ext cx="37866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③ 构建函数空间的基底矢量，无穷多维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3887D97-B8E8-B834-5A51-47632BFC31DA}"/>
              </a:ext>
            </a:extLst>
          </p:cNvPr>
          <p:cNvSpPr txBox="1"/>
          <p:nvPr/>
        </p:nvSpPr>
        <p:spPr>
          <a:xfrm>
            <a:off x="7848600" y="2565723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00B050"/>
                </a:solidFill>
              </a:rPr>
              <a:t>长度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292BF6DD-9EEE-E425-DCE9-1C44221D526A}"/>
              </a:ext>
            </a:extLst>
          </p:cNvPr>
          <p:cNvSpPr txBox="1"/>
          <p:nvPr/>
        </p:nvSpPr>
        <p:spPr>
          <a:xfrm>
            <a:off x="7870065" y="3500500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00B050"/>
                </a:solidFill>
              </a:rPr>
              <a:t>内积</a:t>
            </a:r>
          </a:p>
        </p:txBody>
      </p:sp>
    </p:spTree>
    <p:extLst>
      <p:ext uri="{BB962C8B-B14F-4D97-AF65-F5344CB8AC3E}">
        <p14:creationId xmlns:p14="http://schemas.microsoft.com/office/powerpoint/2010/main" val="1407458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8473BD70-D9CB-3AD6-2C5C-E0EB1DB15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678071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61E5AFBB-C2D0-AD8B-D776-5DF59C8A0AA3}"/>
              </a:ext>
            </a:extLst>
          </p:cNvPr>
          <p:cNvSpPr txBox="1"/>
          <p:nvPr/>
        </p:nvSpPr>
        <p:spPr>
          <a:xfrm>
            <a:off x="-21465" y="828303"/>
            <a:ext cx="85731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④ 将函数写成在基底矢量上的分解，系数为函数与基底的内积（写成上页③的形式更清晰）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6D0E7376-557A-0423-7AE6-F8D9BA96E2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76400"/>
            <a:ext cx="9144000" cy="34953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0D99F93-BBED-9086-1BA1-1FEEAA360B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5791200"/>
            <a:ext cx="6934200" cy="793841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CD424779-3FFB-1145-0F81-91147984D663}"/>
              </a:ext>
            </a:extLst>
          </p:cNvPr>
          <p:cNvSpPr txBox="1"/>
          <p:nvPr/>
        </p:nvSpPr>
        <p:spPr>
          <a:xfrm>
            <a:off x="-21465" y="5621923"/>
            <a:ext cx="24545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⑤ 以均值为</a:t>
            </a:r>
            <a:r>
              <a:rPr lang="en-US" altLang="zh-CN" dirty="0">
                <a:solidFill>
                  <a:srgbClr val="FF0000"/>
                </a:solidFill>
              </a:rPr>
              <a:t>0</a:t>
            </a:r>
            <a:r>
              <a:rPr lang="zh-CN" altLang="en-US" dirty="0">
                <a:solidFill>
                  <a:srgbClr val="FF0000"/>
                </a:solidFill>
              </a:rPr>
              <a:t>的方波为例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E25114EB-F6ED-FC5A-BFDA-3287886DE9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5069361"/>
            <a:ext cx="3886200" cy="56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184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ooter Placeholder 3">
            <a:extLst>
              <a:ext uri="{FF2B5EF4-FFF2-40B4-BE49-F238E27FC236}">
                <a16:creationId xmlns:a16="http://schemas.microsoft.com/office/drawing/2014/main" id="{1CDB84E2-9863-0C4D-8750-CBBA468EB1E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20483" name="Rectangle 6">
            <a:extLst>
              <a:ext uri="{FF2B5EF4-FFF2-40B4-BE49-F238E27FC236}">
                <a16:creationId xmlns:a16="http://schemas.microsoft.com/office/drawing/2014/main" id="{ED832CC3-0011-8241-8CE5-3CFA4A0E06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81200"/>
            <a:ext cx="43434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20484" name="Rectangle 2">
            <a:extLst>
              <a:ext uri="{FF2B5EF4-FFF2-40B4-BE49-F238E27FC236}">
                <a16:creationId xmlns:a16="http://schemas.microsoft.com/office/drawing/2014/main" id="{BB09F889-099B-FF49-A1D6-EEC81E9DA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943600"/>
            <a:ext cx="91440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20485" name="Rectangle 3">
            <a:extLst>
              <a:ext uri="{FF2B5EF4-FFF2-40B4-BE49-F238E27FC236}">
                <a16:creationId xmlns:a16="http://schemas.microsoft.com/office/drawing/2014/main" id="{AAD7D903-6932-0B42-AD36-2C897B94C4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>
                <a:ea typeface="宋体" panose="02010600030101010101" pitchFamily="2" charset="-122"/>
              </a:rPr>
              <a:t>Fourier Series Example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8689CA-69EE-0745-A298-4AB9DE7D2D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21560"/>
            <a:ext cx="9144000" cy="433644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C772739-5CCA-D147-BB4C-2A99E45645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5950" y="82137"/>
            <a:ext cx="4635500" cy="2731326"/>
          </a:xfrm>
          <a:prstGeom prst="rect">
            <a:avLst/>
          </a:prstGeom>
        </p:spPr>
      </p:pic>
      <p:sp>
        <p:nvSpPr>
          <p:cNvPr id="3" name="Left-Right Arrow 2">
            <a:extLst>
              <a:ext uri="{FF2B5EF4-FFF2-40B4-BE49-F238E27FC236}">
                <a16:creationId xmlns:a16="http://schemas.microsoft.com/office/drawing/2014/main" id="{2BB81524-4DA1-384C-9621-C9DA062A8437}"/>
              </a:ext>
            </a:extLst>
          </p:cNvPr>
          <p:cNvSpPr/>
          <p:nvPr/>
        </p:nvSpPr>
        <p:spPr bwMode="auto">
          <a:xfrm rot="18208375">
            <a:off x="5496856" y="3320915"/>
            <a:ext cx="1272208" cy="343640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9C92B7-B4E1-B945-A04E-705112C086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889721"/>
            <a:ext cx="4267200" cy="6318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FD151F3-7F13-9A4D-8913-3BDCD1E21BCB}"/>
              </a:ext>
            </a:extLst>
          </p:cNvPr>
          <p:cNvSpPr txBox="1"/>
          <p:nvPr/>
        </p:nvSpPr>
        <p:spPr>
          <a:xfrm>
            <a:off x="2791622" y="2480827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dirty="0">
                <a:solidFill>
                  <a:srgbClr val="C00000"/>
                </a:solidFill>
              </a:rPr>
              <a:t>高阶可以忽略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6B26EB3C-9CC0-6649-8CAE-9EFE05186A1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13</a:t>
            </a:fld>
            <a:endParaRPr lang="en-US" altLang="zh-CN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B2780C1A-5746-3349-8EE8-9B8BD203FE1F}"/>
              </a:ext>
            </a:extLst>
          </p:cNvPr>
          <p:cNvSpPr txBox="1"/>
          <p:nvPr/>
        </p:nvSpPr>
        <p:spPr>
          <a:xfrm>
            <a:off x="5867400" y="4705822"/>
            <a:ext cx="2031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频率越高，幅度越小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ooter Placeholder 3">
            <a:extLst>
              <a:ext uri="{FF2B5EF4-FFF2-40B4-BE49-F238E27FC236}">
                <a16:creationId xmlns:a16="http://schemas.microsoft.com/office/drawing/2014/main" id="{6C8D66C7-0937-EC4D-B30B-ED33B84271F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24579" name="Rectangle 11">
            <a:extLst>
              <a:ext uri="{FF2B5EF4-FFF2-40B4-BE49-F238E27FC236}">
                <a16:creationId xmlns:a16="http://schemas.microsoft.com/office/drawing/2014/main" id="{2C9801DC-CA52-1943-B714-6666086B7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2057400"/>
            <a:ext cx="3276600" cy="434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24580" name="Rectangle 9">
            <a:extLst>
              <a:ext uri="{FF2B5EF4-FFF2-40B4-BE49-F238E27FC236}">
                <a16:creationId xmlns:a16="http://schemas.microsoft.com/office/drawing/2014/main" id="{C85036C3-017E-BE41-BAE1-78237A2B8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72200"/>
            <a:ext cx="4800600" cy="68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24581" name="Rectangle 2">
            <a:extLst>
              <a:ext uri="{FF2B5EF4-FFF2-40B4-BE49-F238E27FC236}">
                <a16:creationId xmlns:a16="http://schemas.microsoft.com/office/drawing/2014/main" id="{CD03D500-3D12-AC42-8EC3-CAA16E3475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1.2. </a:t>
            </a:r>
            <a:r>
              <a:rPr lang="en-US" altLang="zh-CN" sz="3200">
                <a:ea typeface="宋体" panose="02010600030101010101" pitchFamily="2" charset="-122"/>
              </a:rPr>
              <a:t>Frequency Spectrum of Signals</a:t>
            </a:r>
          </a:p>
        </p:txBody>
      </p:sp>
      <p:sp>
        <p:nvSpPr>
          <p:cNvPr id="24582" name="Rectangle 3">
            <a:extLst>
              <a:ext uri="{FF2B5EF4-FFF2-40B4-BE49-F238E27FC236}">
                <a16:creationId xmlns:a16="http://schemas.microsoft.com/office/drawing/2014/main" id="{FB757627-F722-FB4E-AF19-261A191A93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Q: </a:t>
            </a:r>
            <a:r>
              <a:rPr lang="en-US" altLang="zh-CN" sz="2800">
                <a:ea typeface="宋体" panose="02010600030101010101" pitchFamily="2" charset="-122"/>
              </a:rPr>
              <a:t>Can the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Fourier Transform </a:t>
            </a:r>
            <a:r>
              <a:rPr lang="en-US" altLang="zh-CN" sz="2800">
                <a:ea typeface="宋体" panose="02010600030101010101" pitchFamily="2" charset="-122"/>
              </a:rPr>
              <a:t>be applied to a non-periodic function of time?</a:t>
            </a:r>
          </a:p>
          <a:p>
            <a:pPr lvl="1" eaLnBrk="1" hangingPunct="1"/>
            <a:r>
              <a:rPr lang="en-US" altLang="zh-CN" sz="2800" b="1">
                <a:solidFill>
                  <a:srgbClr val="008000"/>
                </a:solidFill>
                <a:ea typeface="宋体" panose="02010600030101010101" pitchFamily="2" charset="-122"/>
              </a:rPr>
              <a:t>A: </a:t>
            </a:r>
            <a:r>
              <a:rPr lang="en-US" altLang="zh-CN" sz="2800">
                <a:ea typeface="宋体" panose="02010600030101010101" pitchFamily="2" charset="-122"/>
              </a:rPr>
              <a:t>Yes, however (as opposed to a discrete frequency spectrum) it will yield a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continuous…</a:t>
            </a:r>
          </a:p>
        </p:txBody>
      </p:sp>
      <p:pic>
        <p:nvPicPr>
          <p:cNvPr id="24583" name="Picture 7" descr="se01F03">
            <a:extLst>
              <a:ext uri="{FF2B5EF4-FFF2-40B4-BE49-F238E27FC236}">
                <a16:creationId xmlns:a16="http://schemas.microsoft.com/office/drawing/2014/main" id="{629CFB73-E6CB-D542-8701-E7AD155B6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379913"/>
            <a:ext cx="4114800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6" descr="se01F07">
            <a:extLst>
              <a:ext uri="{FF2B5EF4-FFF2-40B4-BE49-F238E27FC236}">
                <a16:creationId xmlns:a16="http://schemas.microsoft.com/office/drawing/2014/main" id="{5D5B56B4-3981-9945-AB8F-E14ED14D7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962400"/>
            <a:ext cx="41148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27848" name="AutoShape 8">
            <a:extLst>
              <a:ext uri="{FF2B5EF4-FFF2-40B4-BE49-F238E27FC236}">
                <a16:creationId xmlns:a16="http://schemas.microsoft.com/office/drawing/2014/main" id="{BE8A3A36-D25A-654C-8271-10CC29261C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4111625"/>
            <a:ext cx="2130425" cy="1069975"/>
          </a:xfrm>
          <a:prstGeom prst="rightArrow">
            <a:avLst>
              <a:gd name="adj1" fmla="val 50000"/>
              <a:gd name="adj2" fmla="val 49777"/>
            </a:avLst>
          </a:prstGeom>
          <a:solidFill>
            <a:srgbClr val="FFFF99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3F1C18-0CF6-0349-B60E-794DDE6511F2}"/>
              </a:ext>
            </a:extLst>
          </p:cNvPr>
          <p:cNvSpPr txBox="1"/>
          <p:nvPr/>
        </p:nvSpPr>
        <p:spPr>
          <a:xfrm>
            <a:off x="5334000" y="432137"/>
            <a:ext cx="314861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srgbClr val="0432FF"/>
                </a:solidFill>
              </a:rPr>
              <a:t>周期</a:t>
            </a:r>
            <a:r>
              <a:rPr lang="zh-CN" altLang="en-US" sz="2000" dirty="0"/>
              <a:t>信号</a:t>
            </a:r>
            <a:r>
              <a:rPr lang="zh-CN" altLang="en-US" sz="2000" b="1" dirty="0">
                <a:solidFill>
                  <a:srgbClr val="0432FF"/>
                </a:solidFill>
              </a:rPr>
              <a:t> </a:t>
            </a:r>
            <a:r>
              <a:rPr lang="en-US" altLang="zh-CN" sz="2000" dirty="0">
                <a:sym typeface="Wingdings" pitchFamily="2" charset="2"/>
              </a:rPr>
              <a:t></a:t>
            </a:r>
            <a:r>
              <a:rPr lang="zh-CN" altLang="en-US" sz="2000" dirty="0">
                <a:sym typeface="Wingdings" pitchFamily="2" charset="2"/>
              </a:rPr>
              <a:t> </a:t>
            </a:r>
            <a:r>
              <a:rPr lang="zh-CN" altLang="en-US" sz="2000" b="1" dirty="0">
                <a:solidFill>
                  <a:srgbClr val="0432FF"/>
                </a:solidFill>
                <a:sym typeface="Wingdings" pitchFamily="2" charset="2"/>
              </a:rPr>
              <a:t>离散</a:t>
            </a:r>
            <a:r>
              <a:rPr lang="zh-CN" altLang="en-US" sz="2000" dirty="0">
                <a:sym typeface="Wingdings" pitchFamily="2" charset="2"/>
              </a:rPr>
              <a:t>频谱</a:t>
            </a:r>
            <a:endParaRPr lang="en-US" altLang="zh-CN" sz="2000" dirty="0">
              <a:sym typeface="Wingdings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000" dirty="0">
              <a:sym typeface="Wingdings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srgbClr val="C00000"/>
                </a:solidFill>
                <a:sym typeface="Wingdings" pitchFamily="2" charset="2"/>
              </a:rPr>
              <a:t>非周期</a:t>
            </a:r>
            <a:r>
              <a:rPr lang="zh-CN" altLang="en-US" sz="2000" dirty="0">
                <a:sym typeface="Wingdings" pitchFamily="2" charset="2"/>
              </a:rPr>
              <a:t>信号 </a:t>
            </a:r>
            <a:r>
              <a:rPr lang="en-US" altLang="zh-CN" sz="2000" dirty="0">
                <a:sym typeface="Wingdings" pitchFamily="2" charset="2"/>
              </a:rPr>
              <a:t></a:t>
            </a:r>
            <a:r>
              <a:rPr lang="zh-CN" altLang="en-US" sz="2000" dirty="0">
                <a:sym typeface="Wingdings" pitchFamily="2" charset="2"/>
              </a:rPr>
              <a:t> </a:t>
            </a:r>
            <a:r>
              <a:rPr lang="zh-CN" altLang="en-US" sz="2000" b="1" dirty="0">
                <a:solidFill>
                  <a:srgbClr val="C00000"/>
                </a:solidFill>
                <a:sym typeface="Wingdings" pitchFamily="2" charset="2"/>
              </a:rPr>
              <a:t>连续</a:t>
            </a:r>
            <a:r>
              <a:rPr lang="zh-CN" altLang="en-US" sz="2000" dirty="0">
                <a:sym typeface="Wingdings" pitchFamily="2" charset="2"/>
              </a:rPr>
              <a:t>频谱</a:t>
            </a:r>
            <a:endParaRPr lang="en-US" sz="2000" dirty="0"/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6110BE28-AD1B-ED41-8F20-516AF35B549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14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7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27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827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7848" grpId="0" animBg="1"/>
      <p:bldP spid="1827848" grpId="1" animBg="1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ooter Placeholder 3">
            <a:extLst>
              <a:ext uri="{FF2B5EF4-FFF2-40B4-BE49-F238E27FC236}">
                <a16:creationId xmlns:a16="http://schemas.microsoft.com/office/drawing/2014/main" id="{8728CF2D-8648-BB4D-B883-B21E3B6D1C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C9854181-052B-A04A-9B8A-DEE3B50DBC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1.3. </a:t>
            </a:r>
            <a:r>
              <a:rPr lang="en-US" altLang="zh-CN" sz="3200">
                <a:ea typeface="宋体" panose="02010600030101010101" pitchFamily="2" charset="-122"/>
              </a:rPr>
              <a:t>Analog and Digital Signals</a:t>
            </a:r>
          </a:p>
        </p:txBody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0202FC4F-CCBB-FA46-A286-28442D61DA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analog signal</a:t>
            </a:r>
            <a:r>
              <a:rPr lang="en-US" altLang="zh-CN" sz="2800" b="1" dirty="0">
                <a:ea typeface="宋体" panose="02010600030101010101" pitchFamily="2" charset="-122"/>
              </a:rPr>
              <a:t> </a:t>
            </a:r>
            <a:r>
              <a:rPr lang="en-US" altLang="zh-CN" b="1" dirty="0">
                <a:ea typeface="宋体" panose="02010600030101010101" pitchFamily="2" charset="-122"/>
              </a:rPr>
              <a:t>(</a:t>
            </a:r>
            <a:r>
              <a:rPr lang="zh-CN" altLang="en-US" b="1" dirty="0">
                <a:solidFill>
                  <a:srgbClr val="0432FF"/>
                </a:solidFill>
                <a:ea typeface="宋体" panose="02010600030101010101" pitchFamily="2" charset="-122"/>
              </a:rPr>
              <a:t>模拟信号</a:t>
            </a:r>
            <a:r>
              <a:rPr lang="en-US" altLang="zh-CN" b="1" dirty="0">
                <a:ea typeface="宋体" panose="02010600030101010101" pitchFamily="2" charset="-122"/>
              </a:rPr>
              <a:t>)</a:t>
            </a:r>
            <a:r>
              <a:rPr lang="zh-CN" altLang="en-US" sz="2800" b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–</a:t>
            </a:r>
            <a:r>
              <a:rPr lang="en-US" altLang="zh-CN" sz="2800" b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is continuous with respect to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both</a:t>
            </a:r>
            <a:r>
              <a:rPr lang="en-US" altLang="zh-CN" sz="2800" dirty="0">
                <a:ea typeface="宋体" panose="02010600030101010101" pitchFamily="2" charset="-122"/>
              </a:rPr>
              <a:t> value and time</a:t>
            </a:r>
            <a:r>
              <a:rPr lang="zh-CN" altLang="en-US" sz="2800" dirty="0">
                <a:ea typeface="宋体" panose="02010600030101010101" pitchFamily="2" charset="-122"/>
              </a:rPr>
              <a:t> 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时间和数值都连续变化</a:t>
            </a:r>
            <a:endParaRPr lang="en-US" altLang="zh-CN" sz="2800" b="1" dirty="0">
              <a:solidFill>
                <a:srgbClr val="00B050"/>
              </a:solidFill>
              <a:ea typeface="宋体" panose="02010600030101010101" pitchFamily="2" charset="-122"/>
            </a:endParaRPr>
          </a:p>
          <a:p>
            <a:pPr eaLnBrk="1" hangingPunct="1"/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discrete-time signal</a:t>
            </a:r>
            <a:r>
              <a:rPr lang="zh-CN" altLang="en-US" sz="2800" b="1" dirty="0">
                <a:solidFill>
                  <a:srgbClr val="3333FF"/>
                </a:solidFill>
                <a:ea typeface="宋体" panose="02010600030101010101" pitchFamily="2" charset="-122"/>
              </a:rPr>
              <a:t> </a:t>
            </a:r>
            <a:r>
              <a:rPr lang="en-US" altLang="zh-CN" b="1" dirty="0">
                <a:solidFill>
                  <a:srgbClr val="3333FF"/>
                </a:solidFill>
                <a:ea typeface="宋体" panose="02010600030101010101" pitchFamily="2" charset="-122"/>
              </a:rPr>
              <a:t>(</a:t>
            </a:r>
            <a:r>
              <a:rPr lang="zh-CN" altLang="en-US" b="1" dirty="0">
                <a:solidFill>
                  <a:srgbClr val="3333FF"/>
                </a:solidFill>
                <a:ea typeface="宋体" panose="02010600030101010101" pitchFamily="2" charset="-122"/>
              </a:rPr>
              <a:t>离散时间信号</a:t>
            </a:r>
            <a:r>
              <a:rPr lang="en-US" altLang="zh-CN" b="1" dirty="0">
                <a:solidFill>
                  <a:srgbClr val="3333FF"/>
                </a:solidFill>
                <a:ea typeface="宋体" panose="02010600030101010101" pitchFamily="2" charset="-122"/>
              </a:rPr>
              <a:t>)</a:t>
            </a: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– is continuous with respect to value but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sampled </a:t>
            </a:r>
            <a:r>
              <a:rPr lang="en-US" altLang="zh-CN" sz="2800" dirty="0">
                <a:ea typeface="宋体" panose="02010600030101010101" pitchFamily="2" charset="-122"/>
              </a:rPr>
              <a:t>at discrete points in time</a:t>
            </a:r>
            <a:r>
              <a:rPr lang="zh-CN" altLang="en-US" sz="2800" dirty="0">
                <a:ea typeface="宋体" panose="02010600030101010101" pitchFamily="2" charset="-122"/>
              </a:rPr>
              <a:t> 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在离散的时间点上对模拟信号进行抽样</a:t>
            </a:r>
            <a:endParaRPr lang="en-US" altLang="zh-CN" b="1" dirty="0">
              <a:solidFill>
                <a:srgbClr val="00B050"/>
              </a:solidFill>
              <a:ea typeface="宋体" panose="02010600030101010101" pitchFamily="2" charset="-122"/>
            </a:endParaRPr>
          </a:p>
          <a:p>
            <a:pPr eaLnBrk="1" hangingPunct="1"/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digital signal </a:t>
            </a:r>
            <a:r>
              <a:rPr lang="en-US" altLang="zh-CN" b="1" dirty="0">
                <a:solidFill>
                  <a:srgbClr val="3333FF"/>
                </a:solidFill>
                <a:ea typeface="宋体" panose="02010600030101010101" pitchFamily="2" charset="-122"/>
              </a:rPr>
              <a:t>(</a:t>
            </a:r>
            <a:r>
              <a:rPr lang="zh-CN" altLang="en-US" b="1" dirty="0">
                <a:solidFill>
                  <a:srgbClr val="3333FF"/>
                </a:solidFill>
                <a:ea typeface="宋体" panose="02010600030101010101" pitchFamily="2" charset="-122"/>
              </a:rPr>
              <a:t>数字信号</a:t>
            </a:r>
            <a:r>
              <a:rPr lang="en-US" altLang="zh-CN" b="1" dirty="0">
                <a:solidFill>
                  <a:srgbClr val="3333FF"/>
                </a:solidFill>
                <a:ea typeface="宋体" panose="02010600030101010101" pitchFamily="2" charset="-122"/>
              </a:rPr>
              <a:t>)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– is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quantized </a:t>
            </a:r>
            <a:r>
              <a:rPr lang="en-US" altLang="zh-CN" sz="2800" dirty="0">
                <a:ea typeface="宋体" panose="02010600030101010101" pitchFamily="2" charset="-122"/>
              </a:rPr>
              <a:t>(applied to values) as well as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sampled</a:t>
            </a:r>
            <a:r>
              <a:rPr lang="en-US" altLang="zh-CN" sz="2800" dirty="0">
                <a:ea typeface="宋体" panose="02010600030101010101" pitchFamily="2" charset="-122"/>
              </a:rPr>
              <a:t> at discrete points in time</a:t>
            </a:r>
            <a:r>
              <a:rPr lang="zh-CN" altLang="en-US" sz="2800" dirty="0">
                <a:ea typeface="宋体" panose="02010600030101010101" pitchFamily="2" charset="-122"/>
              </a:rPr>
              <a:t> 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对离散时间信号的数值进行量化</a:t>
            </a:r>
            <a:r>
              <a:rPr lang="en-US" altLang="zh-CN" b="1" dirty="0">
                <a:solidFill>
                  <a:srgbClr val="00B050"/>
                </a:solidFill>
                <a:ea typeface="宋体" panose="02010600030101010101" pitchFamily="2" charset="-122"/>
              </a:rPr>
              <a:t>/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数字化</a:t>
            </a:r>
            <a:endParaRPr lang="en-US" altLang="zh-CN" b="1" dirty="0">
              <a:solidFill>
                <a:srgbClr val="00B050"/>
              </a:solidFill>
              <a:ea typeface="宋体" panose="02010600030101010101" pitchFamily="2" charset="-122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4D415F42-EEBD-994F-B1AF-08A56D0BFB6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15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ooter Placeholder 3">
            <a:extLst>
              <a:ext uri="{FF2B5EF4-FFF2-40B4-BE49-F238E27FC236}">
                <a16:creationId xmlns:a16="http://schemas.microsoft.com/office/drawing/2014/main" id="{D11EF690-6FDA-4D4C-B01C-E988E7FB31A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30723" name="Rectangle 11">
            <a:extLst>
              <a:ext uri="{FF2B5EF4-FFF2-40B4-BE49-F238E27FC236}">
                <a16:creationId xmlns:a16="http://schemas.microsoft.com/office/drawing/2014/main" id="{9F37D486-EBB9-4C42-950F-611E32485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133600"/>
            <a:ext cx="3276600" cy="403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30724" name="Rectangle 2">
            <a:extLst>
              <a:ext uri="{FF2B5EF4-FFF2-40B4-BE49-F238E27FC236}">
                <a16:creationId xmlns:a16="http://schemas.microsoft.com/office/drawing/2014/main" id="{A51745AB-D320-FF40-8EEF-46C2B7CBD0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1.3. </a:t>
            </a:r>
            <a:r>
              <a:rPr lang="en-US" altLang="zh-CN" sz="3200">
                <a:ea typeface="宋体" panose="02010600030101010101" pitchFamily="2" charset="-122"/>
              </a:rPr>
              <a:t>Analog and Digital Signals</a:t>
            </a:r>
          </a:p>
        </p:txBody>
      </p:sp>
      <p:pic>
        <p:nvPicPr>
          <p:cNvPr id="30725" name="Picture 7" descr="se01F03">
            <a:extLst>
              <a:ext uri="{FF2B5EF4-FFF2-40B4-BE49-F238E27FC236}">
                <a16:creationId xmlns:a16="http://schemas.microsoft.com/office/drawing/2014/main" id="{25D7A887-7A77-2347-92E9-20C1CA187B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057400"/>
            <a:ext cx="3446463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9" descr="se01F08">
            <a:extLst>
              <a:ext uri="{FF2B5EF4-FFF2-40B4-BE49-F238E27FC236}">
                <a16:creationId xmlns:a16="http://schemas.microsoft.com/office/drawing/2014/main" id="{EBEB891B-71E5-7349-AEE5-85EEA099C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267200"/>
            <a:ext cx="7088188" cy="18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29893" name="Line 5">
            <a:extLst>
              <a:ext uri="{FF2B5EF4-FFF2-40B4-BE49-F238E27FC236}">
                <a16:creationId xmlns:a16="http://schemas.microsoft.com/office/drawing/2014/main" id="{AC597BFA-3DD0-0246-8457-7E2A78F044F7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3657600"/>
            <a:ext cx="0" cy="1295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29894" name="Line 6">
            <a:extLst>
              <a:ext uri="{FF2B5EF4-FFF2-40B4-BE49-F238E27FC236}">
                <a16:creationId xmlns:a16="http://schemas.microsoft.com/office/drawing/2014/main" id="{3C6E15F5-4AA6-BC45-BB1A-5A5209869AA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62400" y="2895600"/>
            <a:ext cx="1600200" cy="1828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29895" name="Line 7">
            <a:extLst>
              <a:ext uri="{FF2B5EF4-FFF2-40B4-BE49-F238E27FC236}">
                <a16:creationId xmlns:a16="http://schemas.microsoft.com/office/drawing/2014/main" id="{C8042400-C2A6-3E4D-B28C-8DDA44887CA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14800" y="2286000"/>
            <a:ext cx="1447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29896" name="Text Box 8">
            <a:extLst>
              <a:ext uri="{FF2B5EF4-FFF2-40B4-BE49-F238E27FC236}">
                <a16:creationId xmlns:a16="http://schemas.microsoft.com/office/drawing/2014/main" id="{066EDB2C-2B74-5D4C-AB95-67616D149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1981200"/>
            <a:ext cx="2667000" cy="579438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b="1">
                <a:solidFill>
                  <a:srgbClr val="FF0000"/>
                </a:solidFill>
                <a:ea typeface="宋体" panose="02010600030101010101" pitchFamily="2" charset="-122"/>
              </a:rPr>
              <a:t>analog signal</a:t>
            </a:r>
          </a:p>
        </p:txBody>
      </p:sp>
      <p:sp>
        <p:nvSpPr>
          <p:cNvPr id="1829897" name="Text Box 9">
            <a:extLst>
              <a:ext uri="{FF2B5EF4-FFF2-40B4-BE49-F238E27FC236}">
                <a16:creationId xmlns:a16="http://schemas.microsoft.com/office/drawing/2014/main" id="{D794BB94-ABEE-7040-B98F-7181A5788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2667000"/>
            <a:ext cx="3657600" cy="579438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b="1">
                <a:solidFill>
                  <a:srgbClr val="FF0000"/>
                </a:solidFill>
                <a:ea typeface="宋体" panose="02010600030101010101" pitchFamily="2" charset="-122"/>
              </a:rPr>
              <a:t>discrete-time signal</a:t>
            </a:r>
          </a:p>
        </p:txBody>
      </p:sp>
      <p:sp>
        <p:nvSpPr>
          <p:cNvPr id="1829898" name="Text Box 10">
            <a:extLst>
              <a:ext uri="{FF2B5EF4-FFF2-40B4-BE49-F238E27FC236}">
                <a16:creationId xmlns:a16="http://schemas.microsoft.com/office/drawing/2014/main" id="{2CC25558-607B-8E42-B666-F20DF54845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3352800"/>
            <a:ext cx="2667000" cy="579438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b="1">
                <a:solidFill>
                  <a:srgbClr val="FF0000"/>
                </a:solidFill>
                <a:ea typeface="宋体" panose="02010600030101010101" pitchFamily="2" charset="-122"/>
              </a:rPr>
              <a:t>digital signal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A19241B-3BAA-FC4E-A781-8DF177B04ECD}"/>
              </a:ext>
            </a:extLst>
          </p:cNvPr>
          <p:cNvSpPr txBox="1"/>
          <p:nvPr/>
        </p:nvSpPr>
        <p:spPr>
          <a:xfrm>
            <a:off x="93406" y="250652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800" b="1" dirty="0">
                <a:solidFill>
                  <a:srgbClr val="0432FF"/>
                </a:solidFill>
              </a:rPr>
              <a:t>模拟信号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20475D4F-B770-6444-9ACA-2002E7674FE7}"/>
              </a:ext>
            </a:extLst>
          </p:cNvPr>
          <p:cNvSpPr txBox="1"/>
          <p:nvPr/>
        </p:nvSpPr>
        <p:spPr>
          <a:xfrm>
            <a:off x="76200" y="4812303"/>
            <a:ext cx="11252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800" b="1" dirty="0">
                <a:solidFill>
                  <a:srgbClr val="0432FF"/>
                </a:solidFill>
              </a:rPr>
              <a:t>离散时间信号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77927A7C-813F-F74F-B373-07884A83C07C}"/>
              </a:ext>
            </a:extLst>
          </p:cNvPr>
          <p:cNvSpPr txBox="1"/>
          <p:nvPr/>
        </p:nvSpPr>
        <p:spPr>
          <a:xfrm>
            <a:off x="8103369" y="5021540"/>
            <a:ext cx="1125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800" b="1" dirty="0">
                <a:solidFill>
                  <a:srgbClr val="0432FF"/>
                </a:solidFill>
              </a:rPr>
              <a:t>数字信号</a:t>
            </a:r>
          </a:p>
        </p:txBody>
      </p:sp>
      <p:sp>
        <p:nvSpPr>
          <p:cNvPr id="3" name="下箭头 2">
            <a:extLst>
              <a:ext uri="{FF2B5EF4-FFF2-40B4-BE49-F238E27FC236}">
                <a16:creationId xmlns:a16="http://schemas.microsoft.com/office/drawing/2014/main" id="{E54BEE23-7E39-8245-ABA3-E24B778172BB}"/>
              </a:ext>
            </a:extLst>
          </p:cNvPr>
          <p:cNvSpPr/>
          <p:nvPr/>
        </p:nvSpPr>
        <p:spPr bwMode="auto">
          <a:xfrm>
            <a:off x="2667000" y="3657600"/>
            <a:ext cx="228600" cy="4953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7" name="下箭头 16">
            <a:extLst>
              <a:ext uri="{FF2B5EF4-FFF2-40B4-BE49-F238E27FC236}">
                <a16:creationId xmlns:a16="http://schemas.microsoft.com/office/drawing/2014/main" id="{84314C63-CED2-1142-91D2-E6ABFE9DFD29}"/>
              </a:ext>
            </a:extLst>
          </p:cNvPr>
          <p:cNvSpPr/>
          <p:nvPr/>
        </p:nvSpPr>
        <p:spPr bwMode="auto">
          <a:xfrm rot="16200000">
            <a:off x="4591050" y="4716386"/>
            <a:ext cx="228600" cy="4953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8" name="灯片编号占位符 1">
            <a:extLst>
              <a:ext uri="{FF2B5EF4-FFF2-40B4-BE49-F238E27FC236}">
                <a16:creationId xmlns:a16="http://schemas.microsoft.com/office/drawing/2014/main" id="{F30FC986-B7B2-2643-9C2B-5B459F4A8DE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16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9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29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9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29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9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29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9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29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9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29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9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29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9896" grpId="0" animBg="1"/>
      <p:bldP spid="1829897" grpId="0" animBg="1"/>
      <p:bldP spid="182989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9" descr="se01F08">
            <a:extLst>
              <a:ext uri="{FF2B5EF4-FFF2-40B4-BE49-F238E27FC236}">
                <a16:creationId xmlns:a16="http://schemas.microsoft.com/office/drawing/2014/main" id="{DF437D5A-789A-504C-9F0F-AB2C95BC1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267200"/>
            <a:ext cx="7088188" cy="18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7" descr="se01F03">
            <a:extLst>
              <a:ext uri="{FF2B5EF4-FFF2-40B4-BE49-F238E27FC236}">
                <a16:creationId xmlns:a16="http://schemas.microsoft.com/office/drawing/2014/main" id="{D60000EA-A25E-9F43-ABA1-ADC391B05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057400"/>
            <a:ext cx="3446463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Rectangle 42">
            <a:extLst>
              <a:ext uri="{FF2B5EF4-FFF2-40B4-BE49-F238E27FC236}">
                <a16:creationId xmlns:a16="http://schemas.microsoft.com/office/drawing/2014/main" id="{41A4812C-DC1C-004F-BF5C-871E319C76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1981200"/>
            <a:ext cx="7924800" cy="4191000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32774" name="Rectangle 2">
            <a:extLst>
              <a:ext uri="{FF2B5EF4-FFF2-40B4-BE49-F238E27FC236}">
                <a16:creationId xmlns:a16="http://schemas.microsoft.com/office/drawing/2014/main" id="{7B013BD1-0F93-034F-943F-1BDF58CC33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1.3. </a:t>
            </a:r>
            <a:r>
              <a:rPr lang="en-US" altLang="zh-CN" sz="3200">
                <a:ea typeface="宋体" panose="02010600030101010101" pitchFamily="2" charset="-122"/>
              </a:rPr>
              <a:t>Analog and Digital Signals</a:t>
            </a:r>
          </a:p>
        </p:txBody>
      </p:sp>
      <p:sp>
        <p:nvSpPr>
          <p:cNvPr id="32775" name="Line 11">
            <a:extLst>
              <a:ext uri="{FF2B5EF4-FFF2-40B4-BE49-F238E27FC236}">
                <a16:creationId xmlns:a16="http://schemas.microsoft.com/office/drawing/2014/main" id="{15DAD687-9171-AE4D-9940-B5986599BF6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4343400"/>
            <a:ext cx="0" cy="152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6" name="Line 12">
            <a:extLst>
              <a:ext uri="{FF2B5EF4-FFF2-40B4-BE49-F238E27FC236}">
                <a16:creationId xmlns:a16="http://schemas.microsoft.com/office/drawing/2014/main" id="{90D8DCBD-8E2D-3943-969D-18B3E0DA05EE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6400" y="4343400"/>
            <a:ext cx="0" cy="152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7" name="Line 13">
            <a:extLst>
              <a:ext uri="{FF2B5EF4-FFF2-40B4-BE49-F238E27FC236}">
                <a16:creationId xmlns:a16="http://schemas.microsoft.com/office/drawing/2014/main" id="{92313F12-5CC7-B447-BA76-3FFB2A559F1F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4343400"/>
            <a:ext cx="0" cy="152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8" name="Line 14">
            <a:extLst>
              <a:ext uri="{FF2B5EF4-FFF2-40B4-BE49-F238E27FC236}">
                <a16:creationId xmlns:a16="http://schemas.microsoft.com/office/drawing/2014/main" id="{22B866ED-5313-5E4D-9B0E-4C00E4083A9B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4343400"/>
            <a:ext cx="0" cy="152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9" name="Line 15">
            <a:extLst>
              <a:ext uri="{FF2B5EF4-FFF2-40B4-BE49-F238E27FC236}">
                <a16:creationId xmlns:a16="http://schemas.microsoft.com/office/drawing/2014/main" id="{E3B4E6BC-9640-994B-94A5-0891AE703249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4343400"/>
            <a:ext cx="0" cy="152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0" name="Line 16">
            <a:extLst>
              <a:ext uri="{FF2B5EF4-FFF2-40B4-BE49-F238E27FC236}">
                <a16:creationId xmlns:a16="http://schemas.microsoft.com/office/drawing/2014/main" id="{E2D569A2-048C-C24E-92FC-0982BF2BB691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0" y="4343400"/>
            <a:ext cx="0" cy="152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1" name="Line 17">
            <a:extLst>
              <a:ext uri="{FF2B5EF4-FFF2-40B4-BE49-F238E27FC236}">
                <a16:creationId xmlns:a16="http://schemas.microsoft.com/office/drawing/2014/main" id="{9AA6BE6B-4624-B741-A6FB-D4F709E0ED54}"/>
              </a:ext>
            </a:extLst>
          </p:cNvPr>
          <p:cNvSpPr>
            <a:spLocks noChangeShapeType="1"/>
          </p:cNvSpPr>
          <p:nvPr/>
        </p:nvSpPr>
        <p:spPr bwMode="auto">
          <a:xfrm>
            <a:off x="2438400" y="4343400"/>
            <a:ext cx="0" cy="152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2" name="Line 18">
            <a:extLst>
              <a:ext uri="{FF2B5EF4-FFF2-40B4-BE49-F238E27FC236}">
                <a16:creationId xmlns:a16="http://schemas.microsoft.com/office/drawing/2014/main" id="{74207EF4-CD27-AA4A-B7A6-ADD04F800D84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343400"/>
            <a:ext cx="0" cy="152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3" name="Line 19">
            <a:extLst>
              <a:ext uri="{FF2B5EF4-FFF2-40B4-BE49-F238E27FC236}">
                <a16:creationId xmlns:a16="http://schemas.microsoft.com/office/drawing/2014/main" id="{F28FD228-FA34-F14A-8A91-61416807AE06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4343400"/>
            <a:ext cx="0" cy="152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4" name="Line 20">
            <a:extLst>
              <a:ext uri="{FF2B5EF4-FFF2-40B4-BE49-F238E27FC236}">
                <a16:creationId xmlns:a16="http://schemas.microsoft.com/office/drawing/2014/main" id="{A2410BA5-ABCB-414D-9B79-F46064E1C9C1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0" y="4343400"/>
            <a:ext cx="0" cy="152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5" name="Line 21">
            <a:extLst>
              <a:ext uri="{FF2B5EF4-FFF2-40B4-BE49-F238E27FC236}">
                <a16:creationId xmlns:a16="http://schemas.microsoft.com/office/drawing/2014/main" id="{0B584C13-43A6-E842-AF1C-EEC38CCC3515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0" y="4343400"/>
            <a:ext cx="0" cy="152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6" name="Line 22">
            <a:extLst>
              <a:ext uri="{FF2B5EF4-FFF2-40B4-BE49-F238E27FC236}">
                <a16:creationId xmlns:a16="http://schemas.microsoft.com/office/drawing/2014/main" id="{0F1FBCD2-6B8A-BE45-A24A-19E0224D0A15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0400" y="4343400"/>
            <a:ext cx="0" cy="152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7" name="Line 23">
            <a:extLst>
              <a:ext uri="{FF2B5EF4-FFF2-40B4-BE49-F238E27FC236}">
                <a16:creationId xmlns:a16="http://schemas.microsoft.com/office/drawing/2014/main" id="{8D8AF71F-B150-A549-9B6A-12B0095FD663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2800" y="4343400"/>
            <a:ext cx="0" cy="152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8" name="Line 24">
            <a:extLst>
              <a:ext uri="{FF2B5EF4-FFF2-40B4-BE49-F238E27FC236}">
                <a16:creationId xmlns:a16="http://schemas.microsoft.com/office/drawing/2014/main" id="{779E4366-1A8B-314B-9162-495E64AC7393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5200" y="4343400"/>
            <a:ext cx="0" cy="152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9" name="Line 25">
            <a:extLst>
              <a:ext uri="{FF2B5EF4-FFF2-40B4-BE49-F238E27FC236}">
                <a16:creationId xmlns:a16="http://schemas.microsoft.com/office/drawing/2014/main" id="{E3325FBC-5750-2445-8C57-6DB167D4C524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7600" y="4343400"/>
            <a:ext cx="0" cy="152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0" name="Line 26">
            <a:extLst>
              <a:ext uri="{FF2B5EF4-FFF2-40B4-BE49-F238E27FC236}">
                <a16:creationId xmlns:a16="http://schemas.microsoft.com/office/drawing/2014/main" id="{2363149E-DFEC-114A-A87B-E11E4331D27E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0" y="4343400"/>
            <a:ext cx="0" cy="152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1" name="Line 27">
            <a:extLst>
              <a:ext uri="{FF2B5EF4-FFF2-40B4-BE49-F238E27FC236}">
                <a16:creationId xmlns:a16="http://schemas.microsoft.com/office/drawing/2014/main" id="{86CECB90-3E92-FD4B-A7BA-D4EE67A44A57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4343400"/>
            <a:ext cx="0" cy="152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2" name="Line 28">
            <a:extLst>
              <a:ext uri="{FF2B5EF4-FFF2-40B4-BE49-F238E27FC236}">
                <a16:creationId xmlns:a16="http://schemas.microsoft.com/office/drawing/2014/main" id="{6D49338B-57DC-4244-89C0-E657C160C1FA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4800" y="4343400"/>
            <a:ext cx="0" cy="152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3" name="Line 29">
            <a:extLst>
              <a:ext uri="{FF2B5EF4-FFF2-40B4-BE49-F238E27FC236}">
                <a16:creationId xmlns:a16="http://schemas.microsoft.com/office/drawing/2014/main" id="{A430A903-F041-044B-9450-00B38EFC2F21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7200" y="4343400"/>
            <a:ext cx="0" cy="152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4" name="Line 30">
            <a:extLst>
              <a:ext uri="{FF2B5EF4-FFF2-40B4-BE49-F238E27FC236}">
                <a16:creationId xmlns:a16="http://schemas.microsoft.com/office/drawing/2014/main" id="{3C269AAE-8E57-194B-AF29-A232FD29715D}"/>
              </a:ext>
            </a:extLst>
          </p:cNvPr>
          <p:cNvSpPr>
            <a:spLocks noChangeShapeType="1"/>
          </p:cNvSpPr>
          <p:nvPr/>
        </p:nvSpPr>
        <p:spPr bwMode="auto">
          <a:xfrm>
            <a:off x="1371600" y="4343400"/>
            <a:ext cx="0" cy="152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5" name="Line 31">
            <a:extLst>
              <a:ext uri="{FF2B5EF4-FFF2-40B4-BE49-F238E27FC236}">
                <a16:creationId xmlns:a16="http://schemas.microsoft.com/office/drawing/2014/main" id="{4CF98229-A93F-7049-B6A2-73286BC75516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4572000"/>
            <a:ext cx="3124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6" name="Line 32">
            <a:extLst>
              <a:ext uri="{FF2B5EF4-FFF2-40B4-BE49-F238E27FC236}">
                <a16:creationId xmlns:a16="http://schemas.microsoft.com/office/drawing/2014/main" id="{02213250-C87B-434A-A928-10AC2041E6A7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4419600"/>
            <a:ext cx="3124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7" name="Line 33">
            <a:extLst>
              <a:ext uri="{FF2B5EF4-FFF2-40B4-BE49-F238E27FC236}">
                <a16:creationId xmlns:a16="http://schemas.microsoft.com/office/drawing/2014/main" id="{5A9BCF87-AAE0-C642-829E-DAABA23FC519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4724400"/>
            <a:ext cx="3124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8" name="Line 34">
            <a:extLst>
              <a:ext uri="{FF2B5EF4-FFF2-40B4-BE49-F238E27FC236}">
                <a16:creationId xmlns:a16="http://schemas.microsoft.com/office/drawing/2014/main" id="{29890B1C-9287-E346-BE77-3DDD94D49541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4876800"/>
            <a:ext cx="3124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9" name="Line 35">
            <a:extLst>
              <a:ext uri="{FF2B5EF4-FFF2-40B4-BE49-F238E27FC236}">
                <a16:creationId xmlns:a16="http://schemas.microsoft.com/office/drawing/2014/main" id="{E9A6480E-DD4C-D04E-9FE1-2B87FC2EFB2F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5029200"/>
            <a:ext cx="3124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00" name="Line 36">
            <a:extLst>
              <a:ext uri="{FF2B5EF4-FFF2-40B4-BE49-F238E27FC236}">
                <a16:creationId xmlns:a16="http://schemas.microsoft.com/office/drawing/2014/main" id="{8F1BC126-275F-9440-ADDD-A6A35C37CEA6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5181600"/>
            <a:ext cx="3124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01" name="Line 37">
            <a:extLst>
              <a:ext uri="{FF2B5EF4-FFF2-40B4-BE49-F238E27FC236}">
                <a16:creationId xmlns:a16="http://schemas.microsoft.com/office/drawing/2014/main" id="{F413818A-CD18-B041-92C5-F75B10F36D1E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5334000"/>
            <a:ext cx="3124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02" name="Line 38">
            <a:extLst>
              <a:ext uri="{FF2B5EF4-FFF2-40B4-BE49-F238E27FC236}">
                <a16:creationId xmlns:a16="http://schemas.microsoft.com/office/drawing/2014/main" id="{7345E80B-D9F4-2842-9FAC-AC3FCA9BC5B9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5486400"/>
            <a:ext cx="3124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03" name="Line 39">
            <a:extLst>
              <a:ext uri="{FF2B5EF4-FFF2-40B4-BE49-F238E27FC236}">
                <a16:creationId xmlns:a16="http://schemas.microsoft.com/office/drawing/2014/main" id="{F522687E-90E3-824A-96C7-2D3F9D308FBF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5638800"/>
            <a:ext cx="3124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04" name="Line 40">
            <a:extLst>
              <a:ext uri="{FF2B5EF4-FFF2-40B4-BE49-F238E27FC236}">
                <a16:creationId xmlns:a16="http://schemas.microsoft.com/office/drawing/2014/main" id="{0BEE9264-75D1-1A4C-922A-665ACA813281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5791200"/>
            <a:ext cx="3124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05" name="Line 41">
            <a:extLst>
              <a:ext uri="{FF2B5EF4-FFF2-40B4-BE49-F238E27FC236}">
                <a16:creationId xmlns:a16="http://schemas.microsoft.com/office/drawing/2014/main" id="{FC775662-5D7B-E64E-B539-D9A5C7597DA5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5943600"/>
            <a:ext cx="3124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06" name="AutoShape 44">
            <a:extLst>
              <a:ext uri="{FF2B5EF4-FFF2-40B4-BE49-F238E27FC236}">
                <a16:creationId xmlns:a16="http://schemas.microsoft.com/office/drawing/2014/main" id="{870912E6-FB7F-1D46-A43D-5EF7805B6EE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333500" y="3086100"/>
            <a:ext cx="2743200" cy="1447800"/>
          </a:xfrm>
          <a:prstGeom prst="rightArrow">
            <a:avLst>
              <a:gd name="adj1" fmla="val 50000"/>
              <a:gd name="adj2" fmla="val 47368"/>
            </a:avLst>
          </a:prstGeom>
          <a:solidFill>
            <a:srgbClr val="FFFF99"/>
          </a:solidFill>
          <a:ln w="381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32807" name="Text Box 45">
            <a:extLst>
              <a:ext uri="{FF2B5EF4-FFF2-40B4-BE49-F238E27FC236}">
                <a16:creationId xmlns:a16="http://schemas.microsoft.com/office/drawing/2014/main" id="{65616034-7ACA-2245-8CE8-5D65E3F02C75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1843882" y="3444081"/>
            <a:ext cx="1828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b="1">
                <a:solidFill>
                  <a:srgbClr val="FF0000"/>
                </a:solidFill>
                <a:ea typeface="宋体" panose="02010600030101010101" pitchFamily="2" charset="-122"/>
              </a:rPr>
              <a:t>sampling</a:t>
            </a:r>
          </a:p>
        </p:txBody>
      </p:sp>
      <p:sp>
        <p:nvSpPr>
          <p:cNvPr id="32808" name="AutoShape 47">
            <a:extLst>
              <a:ext uri="{FF2B5EF4-FFF2-40B4-BE49-F238E27FC236}">
                <a16:creationId xmlns:a16="http://schemas.microsoft.com/office/drawing/2014/main" id="{F0067B38-8F7A-8C4D-B5ED-85356D0E98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4419600"/>
            <a:ext cx="2743200" cy="1447800"/>
          </a:xfrm>
          <a:prstGeom prst="rightArrow">
            <a:avLst>
              <a:gd name="adj1" fmla="val 50000"/>
              <a:gd name="adj2" fmla="val 47368"/>
            </a:avLst>
          </a:prstGeom>
          <a:solidFill>
            <a:srgbClr val="FFFF99"/>
          </a:solidFill>
          <a:ln w="381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32809" name="Text Box 48">
            <a:extLst>
              <a:ext uri="{FF2B5EF4-FFF2-40B4-BE49-F238E27FC236}">
                <a16:creationId xmlns:a16="http://schemas.microsoft.com/office/drawing/2014/main" id="{1ED403BA-1DDD-1448-9F20-F3A8A2BD8B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4830763"/>
            <a:ext cx="2438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b="1">
                <a:solidFill>
                  <a:srgbClr val="FF0000"/>
                </a:solidFill>
                <a:ea typeface="宋体" panose="02010600030101010101" pitchFamily="2" charset="-122"/>
              </a:rPr>
              <a:t>quantization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FD9F83B-E43E-F142-B270-40BF2DCEC84F}"/>
              </a:ext>
            </a:extLst>
          </p:cNvPr>
          <p:cNvSpPr txBox="1"/>
          <p:nvPr/>
        </p:nvSpPr>
        <p:spPr>
          <a:xfrm>
            <a:off x="29457" y="3730081"/>
            <a:ext cx="23905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b="1" dirty="0">
                <a:solidFill>
                  <a:srgbClr val="C00000"/>
                </a:solidFill>
              </a:rPr>
              <a:t>①在离散的时间点上对模拟信号进行抽样，</a:t>
            </a:r>
            <a:r>
              <a:rPr kumimoji="1" lang="en-US" altLang="zh-CN" b="1" dirty="0">
                <a:solidFill>
                  <a:srgbClr val="00B050"/>
                </a:solidFill>
              </a:rPr>
              <a:t>x</a:t>
            </a:r>
            <a:r>
              <a:rPr kumimoji="1" lang="zh-CN" altLang="en-US" b="1" dirty="0">
                <a:solidFill>
                  <a:srgbClr val="00B050"/>
                </a:solidFill>
              </a:rPr>
              <a:t>轴</a:t>
            </a: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45CFA81F-3410-F041-AEB4-BD8D31084478}"/>
              </a:ext>
            </a:extLst>
          </p:cNvPr>
          <p:cNvSpPr txBox="1"/>
          <p:nvPr/>
        </p:nvSpPr>
        <p:spPr>
          <a:xfrm>
            <a:off x="3459559" y="6157737"/>
            <a:ext cx="24840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b="1" dirty="0">
                <a:solidFill>
                  <a:srgbClr val="C00000"/>
                </a:solidFill>
              </a:rPr>
              <a:t>②对离散时间信号的数值进行量化</a:t>
            </a:r>
            <a:r>
              <a:rPr kumimoji="1" lang="en-US" altLang="zh-CN" b="1" dirty="0">
                <a:solidFill>
                  <a:srgbClr val="C00000"/>
                </a:solidFill>
              </a:rPr>
              <a:t>/</a:t>
            </a:r>
            <a:r>
              <a:rPr kumimoji="1" lang="zh-CN" altLang="en-US" b="1" dirty="0">
                <a:solidFill>
                  <a:srgbClr val="C00000"/>
                </a:solidFill>
              </a:rPr>
              <a:t>数字化，</a:t>
            </a:r>
            <a:r>
              <a:rPr kumimoji="1" lang="en-US" altLang="zh-CN" b="1" dirty="0">
                <a:solidFill>
                  <a:srgbClr val="00B050"/>
                </a:solidFill>
              </a:rPr>
              <a:t> y</a:t>
            </a:r>
            <a:r>
              <a:rPr kumimoji="1" lang="zh-CN" altLang="en-US" b="1" dirty="0">
                <a:solidFill>
                  <a:srgbClr val="00B050"/>
                </a:solidFill>
              </a:rPr>
              <a:t>轴</a:t>
            </a:r>
            <a:endParaRPr kumimoji="1"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72229FA7-3B3C-794B-BAF1-7EB4FA2BAD08}"/>
              </a:ext>
            </a:extLst>
          </p:cNvPr>
          <p:cNvSpPr txBox="1"/>
          <p:nvPr/>
        </p:nvSpPr>
        <p:spPr>
          <a:xfrm>
            <a:off x="93406" y="250652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800" b="1" dirty="0">
                <a:solidFill>
                  <a:srgbClr val="0432FF"/>
                </a:solidFill>
              </a:rPr>
              <a:t>模拟信号</a:t>
            </a: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8C6F8F33-28E2-4542-9AE4-4C6F3997FBB5}"/>
              </a:ext>
            </a:extLst>
          </p:cNvPr>
          <p:cNvSpPr txBox="1"/>
          <p:nvPr/>
        </p:nvSpPr>
        <p:spPr>
          <a:xfrm>
            <a:off x="76200" y="4812303"/>
            <a:ext cx="11252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800" b="1" dirty="0">
                <a:solidFill>
                  <a:srgbClr val="0432FF"/>
                </a:solidFill>
              </a:rPr>
              <a:t>离散时间信号</a:t>
            </a: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618DE282-71E3-AB44-A451-A5583A536E9E}"/>
              </a:ext>
            </a:extLst>
          </p:cNvPr>
          <p:cNvSpPr txBox="1"/>
          <p:nvPr/>
        </p:nvSpPr>
        <p:spPr>
          <a:xfrm>
            <a:off x="8103369" y="5021540"/>
            <a:ext cx="1125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800" b="1" dirty="0">
                <a:solidFill>
                  <a:srgbClr val="0432FF"/>
                </a:solidFill>
              </a:rPr>
              <a:t>数字信号</a:t>
            </a:r>
          </a:p>
        </p:txBody>
      </p:sp>
      <p:sp>
        <p:nvSpPr>
          <p:cNvPr id="47" name="灯片编号占位符 1">
            <a:extLst>
              <a:ext uri="{FF2B5EF4-FFF2-40B4-BE49-F238E27FC236}">
                <a16:creationId xmlns:a16="http://schemas.microsoft.com/office/drawing/2014/main" id="{2BC7C36F-6F30-0F4E-AFC5-0195B424F05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17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>
            <a:extLst>
              <a:ext uri="{FF2B5EF4-FFF2-40B4-BE49-F238E27FC236}">
                <a16:creationId xmlns:a16="http://schemas.microsoft.com/office/drawing/2014/main" id="{85CA088B-E976-7B43-B970-503405CCCF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1.3. </a:t>
            </a:r>
            <a:r>
              <a:rPr lang="en-US" altLang="zh-CN" sz="3200">
                <a:ea typeface="宋体" panose="02010600030101010101" pitchFamily="2" charset="-122"/>
              </a:rPr>
              <a:t>Analog and Digital Signals</a:t>
            </a:r>
          </a:p>
        </p:txBody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FB790ECD-AC99-6C42-A4F6-067FADF8691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733800" y="1981200"/>
            <a:ext cx="5181600" cy="4144963"/>
          </a:xfrm>
        </p:spPr>
        <p:txBody>
          <a:bodyPr/>
          <a:lstStyle/>
          <a:p>
            <a:pPr eaLnBrk="1" hangingPunct="1"/>
            <a:r>
              <a:rPr lang="en-US" altLang="zh-CN" sz="2800" b="1" dirty="0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800" b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Are digital and binary synonymous?</a:t>
            </a:r>
            <a:r>
              <a:rPr lang="zh-CN" altLang="en-US" sz="2800" dirty="0">
                <a:ea typeface="宋体" panose="02010600030101010101" pitchFamily="2" charset="-122"/>
              </a:rPr>
              <a:t> </a:t>
            </a:r>
            <a:endParaRPr lang="en-US" altLang="zh-CN" sz="2800" dirty="0"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800" b="1" dirty="0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800" dirty="0">
                <a:ea typeface="宋体" panose="02010600030101010101" pitchFamily="2" charset="-122"/>
              </a:rPr>
              <a:t> </a:t>
            </a:r>
            <a:r>
              <a:rPr lang="en-US" altLang="zh-CN" sz="2800" b="1" dirty="0">
                <a:solidFill>
                  <a:srgbClr val="C00000"/>
                </a:solidFill>
                <a:ea typeface="宋体" panose="02010600030101010101" pitchFamily="2" charset="-122"/>
              </a:rPr>
              <a:t>No</a:t>
            </a:r>
            <a:r>
              <a:rPr lang="en-US" altLang="zh-CN" sz="2800" dirty="0">
                <a:ea typeface="宋体" panose="02010600030101010101" pitchFamily="2" charset="-122"/>
              </a:rPr>
              <a:t>.  The binary number system (base</a:t>
            </a:r>
            <a:r>
              <a:rPr lang="en-US" altLang="zh-CN" sz="2800" baseline="-25000" dirty="0">
                <a:ea typeface="宋体" panose="02010600030101010101" pitchFamily="2" charset="-122"/>
              </a:rPr>
              <a:t>2</a:t>
            </a:r>
            <a:r>
              <a:rPr lang="en-US" altLang="zh-CN" sz="2800" dirty="0">
                <a:ea typeface="宋体" panose="02010600030101010101" pitchFamily="2" charset="-122"/>
              </a:rPr>
              <a:t>) is one way to represent digital signals.</a:t>
            </a:r>
          </a:p>
          <a:p>
            <a:pPr lvl="1" eaLnBrk="1" hangingPunct="1"/>
            <a:endParaRPr lang="en-US" altLang="zh-CN" sz="2800" dirty="0">
              <a:ea typeface="宋体" panose="02010600030101010101" pitchFamily="2" charset="-122"/>
            </a:endParaRPr>
          </a:p>
        </p:txBody>
      </p:sp>
      <p:pic>
        <p:nvPicPr>
          <p:cNvPr id="34822" name="Picture 9" descr="se01F08">
            <a:extLst>
              <a:ext uri="{FF2B5EF4-FFF2-40B4-BE49-F238E27FC236}">
                <a16:creationId xmlns:a16="http://schemas.microsoft.com/office/drawing/2014/main" id="{A65B3123-9A2D-5342-9DA0-8991DF54C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3600"/>
            <a:ext cx="3733800" cy="18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6" descr="se01F09">
            <a:extLst>
              <a:ext uri="{FF2B5EF4-FFF2-40B4-BE49-F238E27FC236}">
                <a16:creationId xmlns:a16="http://schemas.microsoft.com/office/drawing/2014/main" id="{56509557-6261-EB4C-A87B-BB3C507E2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4268788"/>
            <a:ext cx="3455987" cy="167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4" name="Text Box 7">
            <a:extLst>
              <a:ext uri="{FF2B5EF4-FFF2-40B4-BE49-F238E27FC236}">
                <a16:creationId xmlns:a16="http://schemas.microsoft.com/office/drawing/2014/main" id="{E53B2F3E-3158-9747-AFFA-5C2AC51802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2590800"/>
            <a:ext cx="152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b="1">
                <a:solidFill>
                  <a:srgbClr val="FF0000"/>
                </a:solidFill>
                <a:ea typeface="宋体" panose="02010600030101010101" pitchFamily="2" charset="-122"/>
              </a:rPr>
              <a:t>digital</a:t>
            </a:r>
          </a:p>
        </p:txBody>
      </p:sp>
      <p:sp>
        <p:nvSpPr>
          <p:cNvPr id="34825" name="Text Box 8">
            <a:extLst>
              <a:ext uri="{FF2B5EF4-FFF2-40B4-BE49-F238E27FC236}">
                <a16:creationId xmlns:a16="http://schemas.microsoft.com/office/drawing/2014/main" id="{440B35D9-98DD-7247-8201-1AA12F067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572000"/>
            <a:ext cx="2057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b="1">
                <a:solidFill>
                  <a:srgbClr val="FF0000"/>
                </a:solidFill>
                <a:ea typeface="宋体" panose="02010600030101010101" pitchFamily="2" charset="-122"/>
              </a:rPr>
              <a:t>digital and binary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9C4DB01-EE8F-9547-8066-F68EFA22FC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8000" y="65882"/>
            <a:ext cx="4826000" cy="1517551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43699F49-7D15-CB40-9886-6614AB16793B}"/>
              </a:ext>
            </a:extLst>
          </p:cNvPr>
          <p:cNvSpPr txBox="1"/>
          <p:nvPr/>
        </p:nvSpPr>
        <p:spPr>
          <a:xfrm>
            <a:off x="3797665" y="1676400"/>
            <a:ext cx="5346335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00B050"/>
                </a:solidFill>
                <a:ea typeface="宋体" panose="02010600030101010101" pitchFamily="2" charset="-122"/>
              </a:rPr>
              <a:t>“数字信号”和“二进制信号”是同义词吗？</a:t>
            </a:r>
            <a:endParaRPr kumimoji="1" lang="zh-CN" altLang="en-US" sz="2000" b="1" dirty="0">
              <a:solidFill>
                <a:srgbClr val="00B050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493E669E-834D-5448-91F4-8BFE149A7E11}"/>
              </a:ext>
            </a:extLst>
          </p:cNvPr>
          <p:cNvSpPr txBox="1"/>
          <p:nvPr/>
        </p:nvSpPr>
        <p:spPr>
          <a:xfrm>
            <a:off x="4343315" y="5105400"/>
            <a:ext cx="4572085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0432FF"/>
                </a:solidFill>
                <a:ea typeface="宋体" panose="02010600030101010101" pitchFamily="2" charset="-122"/>
              </a:rPr>
              <a:t>“二进制信号”是“数字信号”的特例</a:t>
            </a:r>
            <a:endParaRPr kumimoji="1" lang="zh-CN" altLang="en-US" sz="2000" b="1" dirty="0">
              <a:solidFill>
                <a:srgbClr val="0432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C72FFB8-F006-3248-B218-7DF85FF9F4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altLang="zh-CN"/>
          </a:p>
          <a:p>
            <a:r>
              <a:rPr lang="en-US" altLang="zh-CN"/>
              <a:t>Oxford University Publishing</a:t>
            </a:r>
          </a:p>
          <a:p>
            <a:r>
              <a:rPr lang="en-US" altLang="zh-CN"/>
              <a:t>Microelectronic Circuits by Adel S. Sedra and Kenneth C. Smith (0195323033)</a:t>
            </a:r>
          </a:p>
        </p:txBody>
      </p:sp>
      <p:graphicFrame>
        <p:nvGraphicFramePr>
          <p:cNvPr id="8" name="Object 4">
            <a:extLst>
              <a:ext uri="{FF2B5EF4-FFF2-40B4-BE49-F238E27FC236}">
                <a16:creationId xmlns:a16="http://schemas.microsoft.com/office/drawing/2014/main" id="{DDBA1E69-E18C-9E48-8FCE-0FFD0333A6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9561848"/>
              </p:ext>
            </p:extLst>
          </p:nvPr>
        </p:nvGraphicFramePr>
        <p:xfrm>
          <a:off x="363794" y="4605389"/>
          <a:ext cx="4140200" cy="2119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3990300" imgH="12287250" progId="Equation.DSMT4">
                  <p:embed/>
                </p:oleObj>
              </mc:Choice>
              <mc:Fallback>
                <p:oleObj name="Equation" r:id="rId2" imgW="23990300" imgH="12287250" progId="Equation.DSMT4">
                  <p:embed/>
                  <p:pic>
                    <p:nvPicPr>
                      <p:cNvPr id="34821" name="Object 4">
                        <a:extLst>
                          <a:ext uri="{FF2B5EF4-FFF2-40B4-BE49-F238E27FC236}">
                            <a16:creationId xmlns:a16="http://schemas.microsoft.com/office/drawing/2014/main" id="{733B9D46-61E1-8946-A4A8-10E1CE4C4FB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794" y="4605389"/>
                        <a:ext cx="4140200" cy="211931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2588971B-0849-8842-BC88-0EFDD59E3787}"/>
              </a:ext>
            </a:extLst>
          </p:cNvPr>
          <p:cNvSpPr txBox="1"/>
          <p:nvPr/>
        </p:nvSpPr>
        <p:spPr>
          <a:xfrm>
            <a:off x="5131533" y="5464990"/>
            <a:ext cx="31742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dirty="0">
                <a:solidFill>
                  <a:srgbClr val="0432FF"/>
                </a:solidFill>
              </a:rPr>
              <a:t>二进制数值  </a:t>
            </a:r>
            <a:r>
              <a:rPr kumimoji="1" lang="en-US" altLang="zh-CN" sz="2000" dirty="0">
                <a:solidFill>
                  <a:srgbClr val="0432FF"/>
                </a:solidFill>
                <a:sym typeface="Wingdings" pitchFamily="2" charset="2"/>
              </a:rPr>
              <a:t> </a:t>
            </a:r>
            <a:r>
              <a:rPr kumimoji="1" lang="zh-CN" altLang="en-US" sz="2000" dirty="0">
                <a:solidFill>
                  <a:srgbClr val="0432FF"/>
                </a:solidFill>
                <a:sym typeface="Wingdings" pitchFamily="2" charset="2"/>
              </a:rPr>
              <a:t>十进制数值</a:t>
            </a:r>
            <a:endParaRPr kumimoji="1" lang="zh-CN" altLang="en-US" sz="2000" dirty="0">
              <a:solidFill>
                <a:srgbClr val="0432FF"/>
              </a:solidFill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F42B8B89-A109-4F40-B07C-BACB451A89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33298"/>
            <a:ext cx="7454900" cy="229870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8B25B8E3-1922-7240-9EF1-71B622F8332A}"/>
              </a:ext>
            </a:extLst>
          </p:cNvPr>
          <p:cNvSpPr/>
          <p:nvPr/>
        </p:nvSpPr>
        <p:spPr>
          <a:xfrm>
            <a:off x="6858000" y="381000"/>
            <a:ext cx="1904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zh-CN" b="1" dirty="0">
                <a:solidFill>
                  <a:srgbClr val="0432FF"/>
                </a:solidFill>
                <a:latin typeface="Lato"/>
              </a:rPr>
              <a:t>Least Significant Bit</a:t>
            </a:r>
          </a:p>
          <a:p>
            <a:pPr algn="r"/>
            <a:r>
              <a:rPr lang="zh-CN" altLang="en" b="1" dirty="0">
                <a:solidFill>
                  <a:srgbClr val="0432FF"/>
                </a:solidFill>
                <a:latin typeface="Lato"/>
              </a:rPr>
              <a:t>最低位</a:t>
            </a:r>
            <a:endParaRPr lang="zh-CN" altLang="en-US" dirty="0">
              <a:solidFill>
                <a:srgbClr val="0432FF"/>
              </a:solidFill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E0A6FCAE-D7A6-154C-AD93-94599ACEBDDC}"/>
              </a:ext>
            </a:extLst>
          </p:cNvPr>
          <p:cNvSpPr/>
          <p:nvPr/>
        </p:nvSpPr>
        <p:spPr>
          <a:xfrm>
            <a:off x="745310" y="388374"/>
            <a:ext cx="18399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zh-CN" b="1" dirty="0">
                <a:solidFill>
                  <a:srgbClr val="0432FF"/>
                </a:solidFill>
                <a:latin typeface="Lato"/>
              </a:rPr>
              <a:t>Most Significant Bit</a:t>
            </a:r>
            <a:endParaRPr lang="en-US" altLang="zh-CN" b="1" dirty="0">
              <a:solidFill>
                <a:srgbClr val="0432FF"/>
              </a:solidFill>
              <a:latin typeface="Lato"/>
            </a:endParaRPr>
          </a:p>
          <a:p>
            <a:r>
              <a:rPr lang="zh-CN" altLang="en" b="1" dirty="0">
                <a:solidFill>
                  <a:srgbClr val="0432FF"/>
                </a:solidFill>
                <a:latin typeface="Lato"/>
              </a:rPr>
              <a:t>最高位</a:t>
            </a:r>
            <a:endParaRPr lang="zh-CN" altLang="en-US" dirty="0">
              <a:solidFill>
                <a:srgbClr val="0432FF"/>
              </a:solidFill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00D60888-4707-0B48-87C9-53A82394AD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2732300"/>
            <a:ext cx="5181600" cy="121619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49970784-A723-C34F-92C8-BDDA3B7B67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7106" y="2825019"/>
            <a:ext cx="1308100" cy="2921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7FD69A4-323E-FB41-AACF-8BFD1FC144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44613" y="3539636"/>
            <a:ext cx="3644900" cy="406400"/>
          </a:xfrm>
          <a:prstGeom prst="rect">
            <a:avLst/>
          </a:prstGeom>
        </p:spPr>
      </p:pic>
      <p:sp>
        <p:nvSpPr>
          <p:cNvPr id="16" name="下箭头 15">
            <a:extLst>
              <a:ext uri="{FF2B5EF4-FFF2-40B4-BE49-F238E27FC236}">
                <a16:creationId xmlns:a16="http://schemas.microsoft.com/office/drawing/2014/main" id="{578F75FD-1426-404E-9230-5A49BC6BA62F}"/>
              </a:ext>
            </a:extLst>
          </p:cNvPr>
          <p:cNvSpPr/>
          <p:nvPr/>
        </p:nvSpPr>
        <p:spPr bwMode="auto">
          <a:xfrm>
            <a:off x="6106856" y="3200400"/>
            <a:ext cx="228600" cy="339236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7" name="灯片编号占位符 1">
            <a:extLst>
              <a:ext uri="{FF2B5EF4-FFF2-40B4-BE49-F238E27FC236}">
                <a16:creationId xmlns:a16="http://schemas.microsoft.com/office/drawing/2014/main" id="{CBA372F0-FF33-5D47-8E4E-A3229A77916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3548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ooter Placeholder 3">
            <a:extLst>
              <a:ext uri="{FF2B5EF4-FFF2-40B4-BE49-F238E27FC236}">
                <a16:creationId xmlns:a16="http://schemas.microsoft.com/office/drawing/2014/main" id="{A0FD2BD6-0357-AD44-AA6D-86D38EF9D5C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53734EA2-41B8-3A42-8B8D-812962AEBBF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2492375"/>
            <a:ext cx="7772400" cy="1470025"/>
          </a:xfrm>
        </p:spPr>
        <p:txBody>
          <a:bodyPr/>
          <a:lstStyle/>
          <a:p>
            <a:pPr eaLnBrk="1" hangingPunct="1"/>
            <a:r>
              <a:rPr lang="en-US" altLang="zh-CN" sz="6000">
                <a:solidFill>
                  <a:srgbClr val="0000FF"/>
                </a:solidFill>
                <a:ea typeface="宋体" panose="02010600030101010101" pitchFamily="2" charset="-122"/>
              </a:rPr>
              <a:t>Chapter #1: Signals and Amplifiers</a:t>
            </a:r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9BBA94D0-0F73-6749-8D35-5C3D45A75E4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4343400"/>
            <a:ext cx="6400800" cy="1752600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US" altLang="zh-CN" sz="3200">
                <a:ea typeface="宋体" panose="02010600030101010101" pitchFamily="2" charset="-122"/>
              </a:rPr>
              <a:t>from </a:t>
            </a:r>
            <a:r>
              <a:rPr lang="en-US" altLang="zh-CN" sz="3200" b="1">
                <a:ea typeface="宋体" panose="02010600030101010101" pitchFamily="2" charset="-122"/>
              </a:rPr>
              <a:t>Microelectronic Circuits</a:t>
            </a:r>
            <a:r>
              <a:rPr lang="en-US" altLang="zh-CN" sz="3200">
                <a:ea typeface="宋体" panose="02010600030101010101" pitchFamily="2" charset="-122"/>
              </a:rPr>
              <a:t> Text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zh-CN" sz="3200">
                <a:ea typeface="宋体" panose="02010600030101010101" pitchFamily="2" charset="-122"/>
              </a:rPr>
              <a:t>by Sedra and Smith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zh-CN" sz="3200">
                <a:ea typeface="宋体" panose="02010600030101010101" pitchFamily="2" charset="-122"/>
              </a:rPr>
              <a:t>Oxford Publishing</a:t>
            </a:r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Footer Placeholder 3">
            <a:extLst>
              <a:ext uri="{FF2B5EF4-FFF2-40B4-BE49-F238E27FC236}">
                <a16:creationId xmlns:a16="http://schemas.microsoft.com/office/drawing/2014/main" id="{E3E6C5B2-8732-0C41-B715-8813F8073E4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66EE2234-A9C7-3F4E-AD21-C59A7CA5ED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114800" cy="1295400"/>
          </a:xfrm>
        </p:spPr>
        <p:txBody>
          <a:bodyPr/>
          <a:lstStyle/>
          <a:p>
            <a:pPr eaLnBrk="1" hangingPunct="1"/>
            <a:r>
              <a:rPr lang="en-US" altLang="zh-CN" sz="3200" b="0" dirty="0">
                <a:ea typeface="宋体" panose="02010600030101010101" pitchFamily="2" charset="-122"/>
              </a:rPr>
              <a:t>1.4.</a:t>
            </a:r>
            <a:r>
              <a:rPr lang="en-US" altLang="zh-CN" sz="3200" dirty="0">
                <a:ea typeface="宋体" panose="02010600030101010101" pitchFamily="2" charset="-122"/>
              </a:rPr>
              <a:t> Amplifiers </a:t>
            </a:r>
            <a:r>
              <a:rPr lang="zh-CN" altLang="en-US" sz="3200" dirty="0">
                <a:ea typeface="宋体" panose="02010600030101010101" pitchFamily="2" charset="-122"/>
              </a:rPr>
              <a:t>放大器</a:t>
            </a:r>
            <a:endParaRPr lang="en-US" altLang="zh-CN" sz="3200" dirty="0">
              <a:ea typeface="宋体" panose="02010600030101010101" pitchFamily="2" charset="-122"/>
            </a:endParaRPr>
          </a:p>
        </p:txBody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E448D2BD-79B4-534F-A173-950FE946F1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sz="2800" b="1" dirty="0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800" b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Why is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signal amplification</a:t>
            </a:r>
            <a:r>
              <a:rPr lang="en-US" altLang="zh-CN" sz="2800" dirty="0">
                <a:ea typeface="宋体" panose="02010600030101010101" pitchFamily="2" charset="-122"/>
              </a:rPr>
              <a:t> needed?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为何需要信号放大？</a:t>
            </a:r>
            <a:endParaRPr lang="en-US" altLang="zh-CN" sz="2800" b="1" dirty="0">
              <a:solidFill>
                <a:srgbClr val="00B050"/>
              </a:solidFill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800" b="1" dirty="0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800" dirty="0">
                <a:solidFill>
                  <a:srgbClr val="008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Because many transducers yield output at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low power levels</a:t>
            </a:r>
            <a:r>
              <a:rPr lang="en-US" altLang="zh-CN" sz="2800" dirty="0">
                <a:ea typeface="宋体" panose="02010600030101010101" pitchFamily="2" charset="-122"/>
              </a:rPr>
              <a:t> (</a:t>
            </a:r>
            <a:r>
              <a:rPr lang="en-US" altLang="zh-CN" sz="2800" i="1" dirty="0" err="1">
                <a:ea typeface="宋体" panose="02010600030101010101" pitchFamily="2" charset="-122"/>
              </a:rPr>
              <a:t>mW</a:t>
            </a:r>
            <a:r>
              <a:rPr lang="en-US" altLang="zh-CN" sz="2800" dirty="0">
                <a:ea typeface="宋体" panose="02010600030101010101" pitchFamily="2" charset="-122"/>
              </a:rPr>
              <a:t>)</a:t>
            </a:r>
            <a:r>
              <a:rPr lang="zh-CN" altLang="en-US" sz="2800" dirty="0">
                <a:ea typeface="宋体" panose="02010600030101010101" pitchFamily="2" charset="-122"/>
              </a:rPr>
              <a:t> 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信号源（换能器产生的电信号）的初始信号往往幅度很小</a:t>
            </a:r>
            <a:endParaRPr lang="en-US" altLang="zh-CN" sz="2800" b="1" dirty="0">
              <a:solidFill>
                <a:srgbClr val="00B050"/>
              </a:solidFill>
              <a:ea typeface="宋体" panose="02010600030101010101" pitchFamily="2" charset="-122"/>
            </a:endParaRPr>
          </a:p>
          <a:p>
            <a:pPr eaLnBrk="1" hangingPunct="1"/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linearity</a:t>
            </a:r>
            <a:r>
              <a:rPr lang="zh-CN" altLang="en-US" sz="2800" b="1" dirty="0">
                <a:solidFill>
                  <a:srgbClr val="3333FF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(</a:t>
            </a:r>
            <a:r>
              <a:rPr lang="zh-CN" altLang="en-US" b="1" dirty="0">
                <a:solidFill>
                  <a:srgbClr val="3333FF"/>
                </a:solidFill>
                <a:ea typeface="宋体" panose="02010600030101010101" pitchFamily="2" charset="-122"/>
              </a:rPr>
              <a:t>线性度</a:t>
            </a: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)</a:t>
            </a:r>
            <a:r>
              <a:rPr lang="en-US" altLang="zh-CN" sz="2800" dirty="0">
                <a:ea typeface="宋体" panose="02010600030101010101" pitchFamily="2" charset="-122"/>
              </a:rPr>
              <a:t>– is property of an amplifier which ensures a signal is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not “altered” </a:t>
            </a:r>
            <a:r>
              <a:rPr lang="en-US" altLang="zh-CN" sz="2800" dirty="0">
                <a:ea typeface="宋体" panose="02010600030101010101" pitchFamily="2" charset="-122"/>
              </a:rPr>
              <a:t>from amplification</a:t>
            </a:r>
          </a:p>
          <a:p>
            <a:pPr eaLnBrk="1" hangingPunct="1"/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Distortion</a:t>
            </a:r>
            <a:r>
              <a:rPr lang="zh-CN" altLang="en-US" sz="2800" b="1" dirty="0">
                <a:solidFill>
                  <a:srgbClr val="3333FF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(</a:t>
            </a:r>
            <a:r>
              <a:rPr lang="zh-CN" altLang="en-US" b="1" dirty="0">
                <a:solidFill>
                  <a:srgbClr val="3333FF"/>
                </a:solidFill>
                <a:ea typeface="宋体" panose="02010600030101010101" pitchFamily="2" charset="-122"/>
              </a:rPr>
              <a:t>失真</a:t>
            </a: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)</a:t>
            </a:r>
            <a:r>
              <a:rPr lang="en-US" altLang="zh-CN" sz="2800" dirty="0">
                <a:ea typeface="宋体" panose="02010600030101010101" pitchFamily="2" charset="-122"/>
              </a:rPr>
              <a:t> – is any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unintended change </a:t>
            </a:r>
            <a:r>
              <a:rPr lang="en-US" altLang="zh-CN" sz="2800" dirty="0">
                <a:ea typeface="宋体" panose="02010600030101010101" pitchFamily="2" charset="-122"/>
              </a:rPr>
              <a:t>in output</a:t>
            </a:r>
          </a:p>
          <a:p>
            <a:pPr lvl="1" eaLnBrk="1" hangingPunct="1"/>
            <a:endParaRPr lang="en-US" altLang="zh-CN" sz="2800" dirty="0">
              <a:ea typeface="宋体" panose="02010600030101010101" pitchFamily="2" charset="-122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E3D13C6C-748F-7F41-B6F2-8C476684A4F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20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Footer Placeholder 4">
            <a:extLst>
              <a:ext uri="{FF2B5EF4-FFF2-40B4-BE49-F238E27FC236}">
                <a16:creationId xmlns:a16="http://schemas.microsoft.com/office/drawing/2014/main" id="{000E9095-D533-DF42-894C-131D0C32806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D29573C4-D7E4-0540-8EEA-619F7EC65C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1.4.1. </a:t>
            </a:r>
            <a:r>
              <a:rPr lang="en-US" altLang="zh-CN" sz="3200">
                <a:ea typeface="宋体" panose="02010600030101010101" pitchFamily="2" charset="-122"/>
              </a:rPr>
              <a:t>Signal Amplification</a:t>
            </a:r>
          </a:p>
        </p:txBody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144BA04D-35E9-7F4F-B28D-5CB5FBF559B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1200"/>
            <a:ext cx="8305800" cy="4144963"/>
          </a:xfrm>
        </p:spPr>
        <p:txBody>
          <a:bodyPr/>
          <a:lstStyle/>
          <a:p>
            <a:pPr eaLnBrk="1" hangingPunct="1"/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voltage amplifier</a:t>
            </a:r>
            <a:r>
              <a:rPr lang="en-US" altLang="zh-CN" sz="2800" dirty="0">
                <a:ea typeface="宋体" panose="02010600030101010101" pitchFamily="2" charset="-122"/>
              </a:rPr>
              <a:t> – is used to boost voltage levels </a:t>
            </a:r>
            <a:r>
              <a:rPr lang="zh-CN" altLang="en-US" dirty="0">
                <a:ea typeface="宋体" panose="02010600030101010101" pitchFamily="2" charset="-122"/>
              </a:rPr>
              <a:t>目的是</a:t>
            </a:r>
            <a:r>
              <a:rPr lang="zh-CN" altLang="en-US" b="1" dirty="0">
                <a:solidFill>
                  <a:srgbClr val="0432FF"/>
                </a:solidFill>
                <a:ea typeface="宋体" panose="02010600030101010101" pitchFamily="2" charset="-122"/>
              </a:rPr>
              <a:t>增加</a:t>
            </a:r>
            <a:r>
              <a:rPr lang="zh-CN" altLang="en-US" dirty="0">
                <a:ea typeface="宋体" panose="02010600030101010101" pitchFamily="2" charset="-122"/>
              </a:rPr>
              <a:t>信号的电压</a:t>
            </a:r>
            <a:r>
              <a:rPr lang="zh-CN" altLang="en-US" b="1" dirty="0">
                <a:solidFill>
                  <a:srgbClr val="0432FF"/>
                </a:solidFill>
                <a:ea typeface="宋体" panose="02010600030101010101" pitchFamily="2" charset="-122"/>
              </a:rPr>
              <a:t>幅度</a:t>
            </a:r>
            <a:endParaRPr lang="en-US" altLang="zh-CN" b="1" dirty="0">
              <a:solidFill>
                <a:srgbClr val="0432FF"/>
              </a:solidFill>
              <a:ea typeface="宋体" panose="02010600030101010101" pitchFamily="2" charset="-122"/>
            </a:endParaRPr>
          </a:p>
          <a:p>
            <a:pPr eaLnBrk="1" hangingPunct="1"/>
            <a:endParaRPr lang="en-US" altLang="zh-CN" sz="2800" b="1" dirty="0">
              <a:solidFill>
                <a:srgbClr val="0432FF"/>
              </a:solidFill>
              <a:ea typeface="宋体" panose="02010600030101010101" pitchFamily="2" charset="-122"/>
            </a:endParaRPr>
          </a:p>
          <a:p>
            <a:pPr eaLnBrk="1" hangingPunct="1"/>
            <a:endParaRPr lang="en-US" altLang="zh-CN" sz="2800" b="1" dirty="0">
              <a:solidFill>
                <a:srgbClr val="0432FF"/>
              </a:solidFill>
              <a:ea typeface="宋体" panose="02010600030101010101" pitchFamily="2" charset="-122"/>
            </a:endParaRPr>
          </a:p>
          <a:p>
            <a:pPr eaLnBrk="1" hangingPunct="1"/>
            <a:endParaRPr lang="en-US" altLang="zh-CN" sz="2800" b="1" dirty="0">
              <a:solidFill>
                <a:srgbClr val="0432FF"/>
              </a:solidFill>
              <a:ea typeface="宋体" panose="02010600030101010101" pitchFamily="2" charset="-122"/>
            </a:endParaRPr>
          </a:p>
          <a:p>
            <a:pPr eaLnBrk="1" hangingPunct="1"/>
            <a:endParaRPr lang="en-US" altLang="zh-CN" sz="2800" b="1" dirty="0">
              <a:solidFill>
                <a:srgbClr val="0432FF"/>
              </a:solidFill>
              <a:ea typeface="宋体" panose="02010600030101010101" pitchFamily="2" charset="-122"/>
            </a:endParaRPr>
          </a:p>
          <a:p>
            <a:pPr eaLnBrk="1" hangingPunct="1"/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power amplifier</a:t>
            </a:r>
            <a:r>
              <a:rPr lang="en-US" altLang="zh-CN" sz="2800" dirty="0">
                <a:ea typeface="宋体" panose="02010600030101010101" pitchFamily="2" charset="-122"/>
              </a:rPr>
              <a:t> –</a:t>
            </a:r>
            <a:r>
              <a:rPr lang="en-US" altLang="zh-CN" sz="2800" b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is used to boost power levels</a:t>
            </a:r>
            <a:r>
              <a:rPr lang="zh-CN" altLang="en-US" sz="2800" dirty="0">
                <a:ea typeface="宋体" panose="02010600030101010101" pitchFamily="2" charset="-122"/>
              </a:rPr>
              <a:t> </a:t>
            </a:r>
            <a:r>
              <a:rPr lang="zh-CN" altLang="en-US" dirty="0">
                <a:ea typeface="宋体" panose="02010600030101010101" pitchFamily="2" charset="-122"/>
              </a:rPr>
              <a:t>目的是</a:t>
            </a:r>
            <a:r>
              <a:rPr lang="zh-CN" altLang="en-US" b="1" dirty="0">
                <a:solidFill>
                  <a:srgbClr val="0432FF"/>
                </a:solidFill>
                <a:ea typeface="宋体" panose="02010600030101010101" pitchFamily="2" charset="-122"/>
              </a:rPr>
              <a:t>增加</a:t>
            </a:r>
            <a:r>
              <a:rPr lang="zh-CN" altLang="en-US" dirty="0">
                <a:ea typeface="宋体" panose="02010600030101010101" pitchFamily="2" charset="-122"/>
              </a:rPr>
              <a:t>信号的</a:t>
            </a:r>
            <a:r>
              <a:rPr lang="zh-CN" altLang="en-US" b="1" dirty="0">
                <a:solidFill>
                  <a:srgbClr val="0432FF"/>
                </a:solidFill>
                <a:ea typeface="宋体" panose="02010600030101010101" pitchFamily="2" charset="-122"/>
              </a:rPr>
              <a:t>功率</a:t>
            </a:r>
            <a:r>
              <a:rPr lang="zh-CN" altLang="en-US" dirty="0">
                <a:ea typeface="宋体" panose="02010600030101010101" pitchFamily="2" charset="-122"/>
              </a:rPr>
              <a:t>，提供中等程度的电压增益，但提供大幅的电流增益</a:t>
            </a:r>
            <a:endParaRPr lang="en-US" altLang="zh-CN" sz="2800" dirty="0">
              <a:solidFill>
                <a:srgbClr val="3333FF"/>
              </a:solidFill>
              <a:ea typeface="宋体" panose="02010600030101010101" pitchFamily="2" charset="-122"/>
            </a:endParaRPr>
          </a:p>
        </p:txBody>
      </p:sp>
      <p:graphicFrame>
        <p:nvGraphicFramePr>
          <p:cNvPr id="37893" name="Object 4">
            <a:extLst>
              <a:ext uri="{FF2B5EF4-FFF2-40B4-BE49-F238E27FC236}">
                <a16:creationId xmlns:a16="http://schemas.microsoft.com/office/drawing/2014/main" id="{FDF2FF31-C209-074F-A0AA-32EADF1031A0}"/>
              </a:ext>
            </a:extLst>
          </p:cNvPr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65282419"/>
              </p:ext>
            </p:extLst>
          </p:nvPr>
        </p:nvGraphicFramePr>
        <p:xfrm>
          <a:off x="2857500" y="2857500"/>
          <a:ext cx="3390900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9602450" imgH="5118100" progId="Equation.DSMT4">
                  <p:embed/>
                </p:oleObj>
              </mc:Choice>
              <mc:Fallback>
                <p:oleObj name="Equation" r:id="rId3" imgW="19602450" imgH="51181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500" y="2857500"/>
                        <a:ext cx="3390900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35013" name="Group 5">
            <a:extLst>
              <a:ext uri="{FF2B5EF4-FFF2-40B4-BE49-F238E27FC236}">
                <a16:creationId xmlns:a16="http://schemas.microsoft.com/office/drawing/2014/main" id="{85023738-E962-9F4B-B2BC-A15DFE58AE0A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3743325"/>
            <a:ext cx="2667000" cy="1133475"/>
            <a:chOff x="2112" y="2256"/>
            <a:chExt cx="1680" cy="714"/>
          </a:xfrm>
        </p:grpSpPr>
        <p:sp>
          <p:nvSpPr>
            <p:cNvPr id="37895" name="Line 6">
              <a:extLst>
                <a:ext uri="{FF2B5EF4-FFF2-40B4-BE49-F238E27FC236}">
                  <a16:creationId xmlns:a16="http://schemas.microsoft.com/office/drawing/2014/main" id="{52AD8C66-48B0-5246-ABB6-44BF459F8FA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28" y="2256"/>
              <a:ext cx="0" cy="3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896" name="Text Box 7">
              <a:extLst>
                <a:ext uri="{FF2B5EF4-FFF2-40B4-BE49-F238E27FC236}">
                  <a16:creationId xmlns:a16="http://schemas.microsoft.com/office/drawing/2014/main" id="{EB984A41-FA6A-2945-9BD2-1C3ABC09EA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12" y="2605"/>
              <a:ext cx="1680" cy="365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3200" b="1">
                  <a:solidFill>
                    <a:srgbClr val="FF0000"/>
                  </a:solidFill>
                  <a:ea typeface="宋体" panose="02010600030101010101" pitchFamily="2" charset="-122"/>
                </a:rPr>
                <a:t>voltage gain</a:t>
              </a:r>
            </a:p>
          </p:txBody>
        </p:sp>
      </p:grp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A1E169F9-323E-C846-A811-D92BA1FA1F0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21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5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35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Footer Placeholder 3">
            <a:extLst>
              <a:ext uri="{FF2B5EF4-FFF2-40B4-BE49-F238E27FC236}">
                <a16:creationId xmlns:a16="http://schemas.microsoft.com/office/drawing/2014/main" id="{A88D881C-2D29-A246-BA3E-ED7F2E45CF4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39939" name="Rectangle 6">
            <a:extLst>
              <a:ext uri="{FF2B5EF4-FFF2-40B4-BE49-F238E27FC236}">
                <a16:creationId xmlns:a16="http://schemas.microsoft.com/office/drawing/2014/main" id="{F3C136C8-2459-9144-A604-F176981F0F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81200"/>
            <a:ext cx="4572000" cy="434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39940" name="Rectangle 2">
            <a:extLst>
              <a:ext uri="{FF2B5EF4-FFF2-40B4-BE49-F238E27FC236}">
                <a16:creationId xmlns:a16="http://schemas.microsoft.com/office/drawing/2014/main" id="{6311F47B-9423-B644-8951-802F5D92E0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7086600" cy="1295400"/>
          </a:xfrm>
        </p:spPr>
        <p:txBody>
          <a:bodyPr/>
          <a:lstStyle/>
          <a:p>
            <a:pPr eaLnBrk="1" hangingPunct="1"/>
            <a:r>
              <a:rPr lang="en-US" altLang="zh-CN" sz="3200" b="0" dirty="0">
                <a:ea typeface="宋体" panose="02010600030101010101" pitchFamily="2" charset="-122"/>
              </a:rPr>
              <a:t>1.4.2. </a:t>
            </a:r>
            <a:r>
              <a:rPr lang="en-US" altLang="zh-CN" sz="3200" dirty="0">
                <a:ea typeface="宋体" panose="02010600030101010101" pitchFamily="2" charset="-122"/>
              </a:rPr>
              <a:t>Amplifier Circuit Symbol</a:t>
            </a:r>
            <a:br>
              <a:rPr lang="en-US" altLang="zh-CN" sz="3200" dirty="0">
                <a:ea typeface="宋体" panose="02010600030101010101" pitchFamily="2" charset="-122"/>
              </a:rPr>
            </a:br>
            <a:r>
              <a:rPr lang="zh-CN" altLang="en-US" sz="3200" dirty="0">
                <a:ea typeface="宋体" panose="02010600030101010101" pitchFamily="2" charset="-122"/>
              </a:rPr>
              <a:t>放大器的符号</a:t>
            </a:r>
            <a:endParaRPr lang="en-US" altLang="zh-CN" sz="3200" dirty="0">
              <a:ea typeface="宋体" panose="02010600030101010101" pitchFamily="2" charset="-122"/>
            </a:endParaRPr>
          </a:p>
        </p:txBody>
      </p:sp>
      <p:sp>
        <p:nvSpPr>
          <p:cNvPr id="39941" name="Rectangle 3">
            <a:extLst>
              <a:ext uri="{FF2B5EF4-FFF2-40B4-BE49-F238E27FC236}">
                <a16:creationId xmlns:a16="http://schemas.microsoft.com/office/drawing/2014/main" id="{A1286084-C648-854A-8F99-8E317B93AE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zh-CN">
              <a:ea typeface="宋体" panose="02010600030101010101" pitchFamily="2" charset="-122"/>
            </a:endParaRPr>
          </a:p>
        </p:txBody>
      </p:sp>
      <p:pic>
        <p:nvPicPr>
          <p:cNvPr id="39942" name="Picture 4" descr="se01F11">
            <a:extLst>
              <a:ext uri="{FF2B5EF4-FFF2-40B4-BE49-F238E27FC236}">
                <a16:creationId xmlns:a16="http://schemas.microsoft.com/office/drawing/2014/main" id="{127263CE-B7D0-F245-81A5-CB54B9AD5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057400"/>
            <a:ext cx="8763000" cy="256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3" name="Text Box 2">
            <a:extLst>
              <a:ext uri="{FF2B5EF4-FFF2-40B4-BE49-F238E27FC236}">
                <a16:creationId xmlns:a16="http://schemas.microsoft.com/office/drawing/2014/main" id="{858DC196-CA52-F846-9BD8-23087AF80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800600"/>
            <a:ext cx="8229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ea typeface="MS PGothic" panose="020B0600070205080204" pitchFamily="34" charset="-128"/>
              </a:rPr>
              <a:t>Figure 1.11: (a) </a:t>
            </a:r>
            <a:r>
              <a:rPr lang="en-US" altLang="zh-CN">
                <a:ea typeface="MS PGothic" panose="020B0600070205080204" pitchFamily="34" charset="-128"/>
              </a:rPr>
              <a:t>Circuit symbol for amplifier. </a:t>
            </a:r>
            <a:r>
              <a:rPr lang="en-US" altLang="zh-CN" b="1">
                <a:ea typeface="MS PGothic" panose="020B0600070205080204" pitchFamily="34" charset="-128"/>
              </a:rPr>
              <a:t>(b)</a:t>
            </a:r>
            <a:r>
              <a:rPr lang="en-US" altLang="zh-CN">
                <a:ea typeface="MS PGothic" panose="020B0600070205080204" pitchFamily="34" charset="-128"/>
              </a:rPr>
              <a:t> An amplifier with a common terminal (ground) between the input and output ports.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F1A2D93B-712B-6045-9BE2-607F9219456B}"/>
              </a:ext>
            </a:extLst>
          </p:cNvPr>
          <p:cNvSpPr txBox="1"/>
          <p:nvPr/>
        </p:nvSpPr>
        <p:spPr>
          <a:xfrm>
            <a:off x="4876800" y="3700671"/>
            <a:ext cx="1590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dirty="0">
                <a:solidFill>
                  <a:srgbClr val="C00000"/>
                </a:solidFill>
              </a:rPr>
              <a:t>输入输出有公共地时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F829EE8-4BEB-C74E-BCE6-C267BD3DB009}"/>
              </a:ext>
            </a:extLst>
          </p:cNvPr>
          <p:cNvSpPr txBox="1"/>
          <p:nvPr/>
        </p:nvSpPr>
        <p:spPr>
          <a:xfrm>
            <a:off x="1447800" y="3700671"/>
            <a:ext cx="1361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dirty="0">
                <a:solidFill>
                  <a:srgbClr val="C00000"/>
                </a:solidFill>
              </a:rPr>
              <a:t>通用符号</a:t>
            </a: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42DA0C7E-D6C0-7244-AA9A-05FB0316B04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22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ooter Placeholder 4">
            <a:extLst>
              <a:ext uri="{FF2B5EF4-FFF2-40B4-BE49-F238E27FC236}">
                <a16:creationId xmlns:a16="http://schemas.microsoft.com/office/drawing/2014/main" id="{463EF730-3759-EA45-874F-1A63546606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41987" name="Rectangle 4">
            <a:extLst>
              <a:ext uri="{FF2B5EF4-FFF2-40B4-BE49-F238E27FC236}">
                <a16:creationId xmlns:a16="http://schemas.microsoft.com/office/drawing/2014/main" id="{A9396AF7-F786-5346-AF48-05C2771A8F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1.4.4.</a:t>
            </a:r>
            <a:r>
              <a:rPr lang="en-US" altLang="zh-CN" sz="3200">
                <a:ea typeface="宋体" panose="02010600030101010101" pitchFamily="2" charset="-122"/>
              </a:rPr>
              <a:t> Power and Current Gain</a:t>
            </a:r>
          </a:p>
        </p:txBody>
      </p:sp>
      <p:sp>
        <p:nvSpPr>
          <p:cNvPr id="41988" name="Rectangle 5">
            <a:extLst>
              <a:ext uri="{FF2B5EF4-FFF2-40B4-BE49-F238E27FC236}">
                <a16:creationId xmlns:a16="http://schemas.microsoft.com/office/drawing/2014/main" id="{0E611843-40B5-014B-843A-ABDE127D6FD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03438"/>
            <a:ext cx="8305800" cy="4144962"/>
          </a:xfrm>
        </p:spPr>
        <p:txBody>
          <a:bodyPr/>
          <a:lstStyle/>
          <a:p>
            <a:pPr eaLnBrk="1" hangingPunct="1"/>
            <a:r>
              <a:rPr lang="en-US" altLang="zh-CN" sz="2800" b="1" dirty="0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What is one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main difference</a:t>
            </a:r>
            <a:r>
              <a:rPr lang="en-US" altLang="zh-CN" sz="2800" dirty="0">
                <a:ea typeface="宋体" panose="02010600030101010101" pitchFamily="2" charset="-122"/>
              </a:rPr>
              <a:t> between an amplifier and transformer?  …Because both alter voltage levels.</a:t>
            </a:r>
          </a:p>
          <a:p>
            <a:pPr lvl="1" eaLnBrk="1" hangingPunct="1"/>
            <a:r>
              <a:rPr lang="en-US" altLang="zh-CN" sz="2800" b="1" dirty="0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800" dirty="0">
                <a:solidFill>
                  <a:srgbClr val="008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Amplifier may be used to </a:t>
            </a:r>
            <a:r>
              <a:rPr lang="en-US" altLang="zh-CN" sz="2800" b="1" dirty="0">
                <a:solidFill>
                  <a:srgbClr val="0432FF"/>
                </a:solidFill>
                <a:ea typeface="宋体" panose="02010600030101010101" pitchFamily="2" charset="-122"/>
              </a:rPr>
              <a:t>boost</a:t>
            </a:r>
            <a:r>
              <a:rPr lang="en-US" altLang="zh-CN" sz="2800" dirty="0">
                <a:ea typeface="宋体" panose="02010600030101010101" pitchFamily="2" charset="-122"/>
              </a:rPr>
              <a:t> power delivery.</a:t>
            </a:r>
          </a:p>
          <a:p>
            <a:pPr lvl="1" eaLnBrk="1" hangingPunct="1"/>
            <a:endParaRPr lang="en-US" altLang="zh-CN" sz="2800" dirty="0">
              <a:ea typeface="宋体" panose="02010600030101010101" pitchFamily="2" charset="-122"/>
            </a:endParaRPr>
          </a:p>
        </p:txBody>
      </p:sp>
      <p:graphicFrame>
        <p:nvGraphicFramePr>
          <p:cNvPr id="41989" name="Object 6">
            <a:extLst>
              <a:ext uri="{FF2B5EF4-FFF2-40B4-BE49-F238E27FC236}">
                <a16:creationId xmlns:a16="http://schemas.microsoft.com/office/drawing/2014/main" id="{AD079733-0500-1546-A185-D781B1A83A2E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1595438" y="3581400"/>
          <a:ext cx="5951537" cy="98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4378900" imgH="5702300" progId="Equation.DSMT4">
                  <p:embed/>
                </p:oleObj>
              </mc:Choice>
              <mc:Fallback>
                <p:oleObj name="Equation" r:id="rId3" imgW="34378900" imgH="57023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5438" y="3581400"/>
                        <a:ext cx="5951537" cy="987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990" name="图片 1">
            <a:extLst>
              <a:ext uri="{FF2B5EF4-FFF2-40B4-BE49-F238E27FC236}">
                <a16:creationId xmlns:a16="http://schemas.microsoft.com/office/drawing/2014/main" id="{25351B1C-E9D8-D747-A562-90FEE2D03B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029200"/>
            <a:ext cx="4022725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1" name="文本框 2">
            <a:extLst>
              <a:ext uri="{FF2B5EF4-FFF2-40B4-BE49-F238E27FC236}">
                <a16:creationId xmlns:a16="http://schemas.microsoft.com/office/drawing/2014/main" id="{570507CB-C5DC-F145-B5FC-FB7A84B762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1942" y="4488789"/>
            <a:ext cx="684225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power delivers to the load / power draws from the signal source</a:t>
            </a:r>
          </a:p>
        </p:txBody>
      </p:sp>
      <p:pic>
        <p:nvPicPr>
          <p:cNvPr id="41992" name="图片 3">
            <a:extLst>
              <a:ext uri="{FF2B5EF4-FFF2-40B4-BE49-F238E27FC236}">
                <a16:creationId xmlns:a16="http://schemas.microsoft.com/office/drawing/2014/main" id="{1998924F-066E-FA49-A759-F331118916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0" y="5005388"/>
            <a:ext cx="30734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3" name="图片 4">
            <a:extLst>
              <a:ext uri="{FF2B5EF4-FFF2-40B4-BE49-F238E27FC236}">
                <a16:creationId xmlns:a16="http://schemas.microsoft.com/office/drawing/2014/main" id="{D5BE52E3-3184-7B48-924A-535A6DD0C7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5949950"/>
            <a:ext cx="15748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4" name="文本框 5">
            <a:extLst>
              <a:ext uri="{FF2B5EF4-FFF2-40B4-BE49-F238E27FC236}">
                <a16:creationId xmlns:a16="http://schemas.microsoft.com/office/drawing/2014/main" id="{CA7D5376-93E2-F24F-921C-BCCCE495B8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5630" y="4958701"/>
            <a:ext cx="249299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zh-CN" altLang="en-US" sz="2000" dirty="0">
                <a:solidFill>
                  <a:srgbClr val="0432FF"/>
                </a:solidFill>
                <a:ea typeface="宋体" panose="02010600030101010101" pitchFamily="2" charset="-122"/>
              </a:rPr>
              <a:t>变压器没有功率增益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74B297C-6065-6F4F-A372-DA70846ABAB9}"/>
              </a:ext>
            </a:extLst>
          </p:cNvPr>
          <p:cNvSpPr txBox="1"/>
          <p:nvPr/>
        </p:nvSpPr>
        <p:spPr>
          <a:xfrm>
            <a:off x="865239" y="1788560"/>
            <a:ext cx="6893234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zh-CN" altLang="en-US" sz="2000" b="1" dirty="0">
                <a:solidFill>
                  <a:srgbClr val="00B050"/>
                </a:solidFill>
              </a:rPr>
              <a:t>放大器和变压器的主要区别是什么？</a:t>
            </a:r>
            <a:r>
              <a:rPr kumimoji="1" lang="zh-CN" altLang="en-US" sz="2000" dirty="0">
                <a:solidFill>
                  <a:srgbClr val="00B050"/>
                </a:solidFill>
              </a:rPr>
              <a:t>两者都能改变电压幅度</a:t>
            </a:r>
          </a:p>
        </p:txBody>
      </p: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020CA4EA-123C-7B4E-88DB-6F280FFE304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23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oter Placeholder 4">
            <a:extLst>
              <a:ext uri="{FF2B5EF4-FFF2-40B4-BE49-F238E27FC236}">
                <a16:creationId xmlns:a16="http://schemas.microsoft.com/office/drawing/2014/main" id="{631375D5-2B27-E24E-8C4E-5F7F05B7299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564D4BE0-7016-1E47-9D38-D08DA3CBDE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1.4.5.</a:t>
            </a:r>
            <a:r>
              <a:rPr lang="en-US" altLang="zh-CN" sz="3200">
                <a:ea typeface="宋体" panose="02010600030101010101" pitchFamily="2" charset="-122"/>
              </a:rPr>
              <a:t> Expressing Gain in Decibels</a:t>
            </a:r>
          </a:p>
        </p:txBody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7706E3D1-9294-DD44-AB87-254E981F115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209800"/>
            <a:ext cx="8382000" cy="4144963"/>
          </a:xfrm>
        </p:spPr>
        <p:txBody>
          <a:bodyPr/>
          <a:lstStyle/>
          <a:p>
            <a:pPr eaLnBrk="1" hangingPunct="1"/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800">
                <a:ea typeface="宋体" panose="02010600030101010101" pitchFamily="2" charset="-122"/>
              </a:rPr>
              <a:t> How may gain be expressed in </a:t>
            </a:r>
            <a:r>
              <a:rPr lang="en-US" altLang="zh-CN" sz="2800" b="1">
                <a:solidFill>
                  <a:srgbClr val="3333FF"/>
                </a:solidFill>
                <a:ea typeface="宋体" panose="02010600030101010101" pitchFamily="2" charset="-122"/>
              </a:rPr>
              <a:t>decibels</a:t>
            </a:r>
            <a:r>
              <a:rPr lang="en-US" altLang="zh-CN" sz="2800">
                <a:ea typeface="宋体" panose="02010600030101010101" pitchFamily="2" charset="-122"/>
              </a:rPr>
              <a:t>?</a:t>
            </a:r>
          </a:p>
        </p:txBody>
      </p:sp>
      <p:graphicFrame>
        <p:nvGraphicFramePr>
          <p:cNvPr id="44037" name="Object 4">
            <a:extLst>
              <a:ext uri="{FF2B5EF4-FFF2-40B4-BE49-F238E27FC236}">
                <a16:creationId xmlns:a16="http://schemas.microsoft.com/office/drawing/2014/main" id="{A1D9B30C-55B6-7A48-992A-EBFF5627E09A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1752600" y="3503613"/>
          <a:ext cx="5567363" cy="1677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2035750" imgH="9652000" progId="Equation.DSMT4">
                  <p:embed/>
                </p:oleObj>
              </mc:Choice>
              <mc:Fallback>
                <p:oleObj name="Equation" r:id="rId3" imgW="32035750" imgH="9652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3503613"/>
                        <a:ext cx="5567363" cy="1677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38" name="文本框 1">
            <a:extLst>
              <a:ext uri="{FF2B5EF4-FFF2-40B4-BE49-F238E27FC236}">
                <a16:creationId xmlns:a16="http://schemas.microsoft.com/office/drawing/2014/main" id="{FB224772-2B41-CA40-AD04-F46C558C9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795727"/>
            <a:ext cx="81661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eaLnBrk="1" hangingPunct="1"/>
            <a:r>
              <a:rPr lang="zh-CN" altLang="en-US" sz="2000" dirty="0">
                <a:ea typeface="宋体" panose="02010600030101010101" pitchFamily="2" charset="-122"/>
              </a:rPr>
              <a:t>电子工程中，常常将一个无量纲的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比值</a:t>
            </a:r>
            <a:r>
              <a:rPr lang="zh-CN" altLang="en-US" sz="2000" dirty="0">
                <a:ea typeface="宋体" panose="02010600030101010101" pitchFamily="2" charset="-122"/>
              </a:rPr>
              <a:t>，如电压增益、功率增益等，用对数的形式（以</a:t>
            </a:r>
            <a:r>
              <a:rPr lang="en-US" altLang="zh-CN" sz="2000" dirty="0">
                <a:ea typeface="宋体" panose="02010600030101010101" pitchFamily="2" charset="-122"/>
              </a:rPr>
              <a:t>10</a:t>
            </a:r>
            <a:r>
              <a:rPr lang="zh-CN" altLang="en-US" sz="2000" dirty="0">
                <a:ea typeface="宋体" panose="02010600030101010101" pitchFamily="2" charset="-122"/>
              </a:rPr>
              <a:t>为底）表述。这是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工程惯例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,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zh-CN" altLang="en-US" sz="2000" b="1" dirty="0">
                <a:solidFill>
                  <a:srgbClr val="00B050"/>
                </a:solidFill>
                <a:ea typeface="宋体" panose="02010600030101010101" pitchFamily="2" charset="-122"/>
              </a:rPr>
              <a:t>功率乘以</a:t>
            </a:r>
            <a:r>
              <a:rPr lang="en-US" altLang="zh-CN" sz="2000" b="1" dirty="0">
                <a:solidFill>
                  <a:srgbClr val="00B050"/>
                </a:solidFill>
                <a:ea typeface="宋体" panose="02010600030101010101" pitchFamily="2" charset="-122"/>
              </a:rPr>
              <a:t>10</a:t>
            </a:r>
            <a:r>
              <a:rPr lang="zh-CN" altLang="en-US" sz="2000" b="1" dirty="0">
                <a:solidFill>
                  <a:srgbClr val="00B050"/>
                </a:solidFill>
                <a:ea typeface="宋体" panose="02010600030101010101" pitchFamily="2" charset="-122"/>
              </a:rPr>
              <a:t>，电压电流乘以</a:t>
            </a:r>
            <a:r>
              <a:rPr lang="en-US" altLang="zh-CN" sz="2000" b="1" dirty="0">
                <a:solidFill>
                  <a:srgbClr val="00B050"/>
                </a:solidFill>
                <a:ea typeface="宋体" panose="02010600030101010101" pitchFamily="2" charset="-122"/>
              </a:rPr>
              <a:t>20</a:t>
            </a:r>
            <a:endParaRPr lang="zh-CN" altLang="en-US" sz="2000" b="1" dirty="0">
              <a:solidFill>
                <a:srgbClr val="00B050"/>
              </a:solidFill>
              <a:ea typeface="宋体" panose="02010600030101010101" pitchFamily="2" charset="-122"/>
            </a:endParaRPr>
          </a:p>
        </p:txBody>
      </p:sp>
      <p:sp>
        <p:nvSpPr>
          <p:cNvPr id="44039" name="文本框 2">
            <a:extLst>
              <a:ext uri="{FF2B5EF4-FFF2-40B4-BE49-F238E27FC236}">
                <a16:creationId xmlns:a16="http://schemas.microsoft.com/office/drawing/2014/main" id="{04417F04-FFCA-B840-A6DF-BFF8D4A9EF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256213"/>
            <a:ext cx="8305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eaLnBrk="1" hangingPunct="1"/>
            <a:r>
              <a:rPr lang="en-US" altLang="zh-CN" sz="2000" i="1" dirty="0">
                <a:ea typeface="宋体" panose="02010600030101010101" pitchFamily="2" charset="-122"/>
              </a:rPr>
              <a:t>A</a:t>
            </a:r>
            <a:r>
              <a:rPr lang="en-US" altLang="zh-CN" sz="2000" baseline="-25000" dirty="0">
                <a:ea typeface="宋体" panose="02010600030101010101" pitchFamily="2" charset="-122"/>
              </a:rPr>
              <a:t>V</a:t>
            </a:r>
            <a:r>
              <a:rPr lang="zh-CN" altLang="en-US" sz="2000" dirty="0">
                <a:ea typeface="宋体" panose="02010600030101010101" pitchFamily="2" charset="-122"/>
              </a:rPr>
              <a:t>为负表示相位相差</a:t>
            </a:r>
            <a:r>
              <a:rPr lang="en-US" altLang="zh-CN" sz="2000" dirty="0">
                <a:ea typeface="宋体" panose="02010600030101010101" pitchFamily="2" charset="-122"/>
              </a:rPr>
              <a:t>180</a:t>
            </a:r>
            <a:r>
              <a:rPr lang="zh-CN" altLang="en-US" sz="2000" dirty="0">
                <a:ea typeface="宋体" panose="02010600030101010101" pitchFamily="2" charset="-122"/>
              </a:rPr>
              <a:t>度，并非表示信号衰减；</a:t>
            </a:r>
            <a:endParaRPr lang="en-US" altLang="zh-CN" sz="2000" dirty="0">
              <a:ea typeface="宋体" panose="02010600030101010101" pitchFamily="2" charset="-122"/>
            </a:endParaRPr>
          </a:p>
          <a:p>
            <a:pPr algn="l" eaLnBrk="1" hangingPunct="1"/>
            <a:r>
              <a:rPr lang="zh-CN" altLang="en-US" sz="2000" dirty="0">
                <a:ea typeface="宋体" panose="02010600030101010101" pitchFamily="2" charset="-122"/>
              </a:rPr>
              <a:t>而</a:t>
            </a:r>
            <a:r>
              <a:rPr lang="en-US" altLang="zh-CN" sz="2000" dirty="0">
                <a:solidFill>
                  <a:srgbClr val="0432FF"/>
                </a:solidFill>
                <a:ea typeface="宋体" panose="02010600030101010101" pitchFamily="2" charset="-122"/>
              </a:rPr>
              <a:t>dB</a:t>
            </a:r>
            <a:r>
              <a:rPr lang="zh-CN" altLang="en-US" sz="2000" dirty="0">
                <a:solidFill>
                  <a:srgbClr val="0432FF"/>
                </a:solidFill>
                <a:ea typeface="宋体" panose="02010600030101010101" pitchFamily="2" charset="-122"/>
              </a:rPr>
              <a:t>值若为负</a:t>
            </a:r>
            <a:r>
              <a:rPr lang="zh-CN" altLang="en-US" sz="2000" dirty="0">
                <a:ea typeface="宋体" panose="02010600030101010101" pitchFamily="2" charset="-122"/>
              </a:rPr>
              <a:t>，则</a:t>
            </a:r>
            <a:r>
              <a:rPr lang="zh-CN" altLang="en-US" sz="2000" dirty="0">
                <a:solidFill>
                  <a:srgbClr val="0432FF"/>
                </a:solidFill>
                <a:ea typeface="宋体" panose="02010600030101010101" pitchFamily="2" charset="-122"/>
              </a:rPr>
              <a:t>表示信号衰减</a:t>
            </a:r>
            <a:r>
              <a:rPr lang="zh-CN" altLang="en-US" sz="2000" dirty="0">
                <a:ea typeface="宋体" panose="02010600030101010101" pitchFamily="2" charset="-122"/>
              </a:rPr>
              <a:t>！ </a:t>
            </a:r>
            <a:r>
              <a:rPr lang="en-US" altLang="zh-CN" sz="2000" b="1" dirty="0">
                <a:solidFill>
                  <a:srgbClr val="C00000"/>
                </a:solidFill>
                <a:ea typeface="宋体" panose="02010600030101010101" pitchFamily="2" charset="-122"/>
              </a:rPr>
              <a:t>1:1</a:t>
            </a:r>
            <a:r>
              <a:rPr lang="zh-CN" altLang="en-US" sz="2000" b="1" dirty="0">
                <a:solidFill>
                  <a:srgbClr val="C00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000" b="1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Wingdings" pitchFamily="2" charset="2"/>
              </a:rPr>
              <a:t>~</a:t>
            </a:r>
            <a:r>
              <a:rPr lang="zh-CN" altLang="en-US" sz="2000" b="1" dirty="0">
                <a:solidFill>
                  <a:srgbClr val="C00000"/>
                </a:solidFill>
                <a:ea typeface="宋体" panose="02010600030101010101" pitchFamily="2" charset="-122"/>
                <a:sym typeface="Wingdings" pitchFamily="2" charset="2"/>
              </a:rPr>
              <a:t> </a:t>
            </a:r>
            <a:r>
              <a:rPr lang="en-US" altLang="zh-CN" sz="2000" b="1" dirty="0">
                <a:solidFill>
                  <a:srgbClr val="C00000"/>
                </a:solidFill>
                <a:ea typeface="宋体" panose="02010600030101010101" pitchFamily="2" charset="-122"/>
                <a:sym typeface="Wingdings" pitchFamily="2" charset="2"/>
              </a:rPr>
              <a:t>0</a:t>
            </a:r>
            <a:r>
              <a:rPr lang="zh-CN" altLang="en-US" sz="2000" b="1" dirty="0">
                <a:solidFill>
                  <a:srgbClr val="C00000"/>
                </a:solidFill>
                <a:ea typeface="宋体" panose="02010600030101010101" pitchFamily="2" charset="-122"/>
                <a:sym typeface="Wingdings" pitchFamily="2" charset="2"/>
              </a:rPr>
              <a:t> </a:t>
            </a:r>
            <a:r>
              <a:rPr lang="en-US" altLang="zh-CN" sz="2000" b="1" dirty="0">
                <a:solidFill>
                  <a:srgbClr val="C00000"/>
                </a:solidFill>
                <a:ea typeface="宋体" panose="02010600030101010101" pitchFamily="2" charset="-122"/>
                <a:sym typeface="Wingdings" pitchFamily="2" charset="2"/>
              </a:rPr>
              <a:t>dB</a:t>
            </a:r>
            <a:endParaRPr lang="zh-CN" altLang="en-US" sz="2000" b="1" dirty="0">
              <a:solidFill>
                <a:srgbClr val="C00000"/>
              </a:solidFill>
              <a:ea typeface="宋体" panose="02010600030101010101" pitchFamily="2" charset="-122"/>
            </a:endParaRP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84B5D044-66EE-C044-9511-7B483703DE8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24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>
            <a:extLst>
              <a:ext uri="{FF2B5EF4-FFF2-40B4-BE49-F238E27FC236}">
                <a16:creationId xmlns:a16="http://schemas.microsoft.com/office/drawing/2014/main" id="{800F1A53-1EB5-AA47-AA99-72223BC0AD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lang="en-US" dirty="0">
                <a:sym typeface="Trebuchet MS" charset="0"/>
              </a:rPr>
              <a:t>Using dB</a:t>
            </a:r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0065FA63-08BD-1F49-9502-37CFB6F4127E}"/>
              </a:ext>
            </a:extLst>
          </p:cNvPr>
          <p:cNvSpPr>
            <a:spLocks/>
          </p:cNvSpPr>
          <p:nvPr/>
        </p:nvSpPr>
        <p:spPr bwMode="auto">
          <a:xfrm>
            <a:off x="526554" y="1910953"/>
            <a:ext cx="7938492" cy="366117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>
              <a:spcBef>
                <a:spcPts val="1406"/>
              </a:spcBef>
              <a:defRPr/>
            </a:pPr>
            <a:r>
              <a:rPr lang="en-US" sz="2531" dirty="0">
                <a:latin typeface="Times New Roman" panose="02020603050405020304" pitchFamily="18" charset="0"/>
                <a:ea typeface="Gill Sans" charset="0"/>
                <a:cs typeface="Times New Roman" panose="02020603050405020304" pitchFamily="18" charset="0"/>
                <a:sym typeface="Gill Sans" charset="0"/>
              </a:rPr>
              <a:t>Commonly used (and easy to remember) dB values: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BE893759-0C50-3B4C-B72A-6E28BC4BA060}"/>
              </a:ext>
            </a:extLst>
          </p:cNvPr>
          <p:cNvSpPr>
            <a:spLocks/>
          </p:cNvSpPr>
          <p:nvPr/>
        </p:nvSpPr>
        <p:spPr bwMode="auto">
          <a:xfrm>
            <a:off x="2276772" y="2620863"/>
            <a:ext cx="4438055" cy="1214438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l">
              <a:defRPr/>
            </a:pPr>
            <a:r>
              <a:rPr lang="en-US" sz="2109" dirty="0">
                <a:latin typeface="Andale Mono" charset="0"/>
                <a:ea typeface="Andale Mono" charset="0"/>
                <a:cs typeface="Andale Mono" charset="0"/>
                <a:sym typeface="Andale Mono" charset="0"/>
              </a:rPr>
              <a:t>+10 dB = 10 times the power</a:t>
            </a:r>
            <a:endParaRPr lang="en-US" sz="1125" dirty="0">
              <a:latin typeface="Gill Sans" charset="0"/>
              <a:ea typeface="Gill Sans" charset="0"/>
              <a:cs typeface="Gill Sans" charset="0"/>
              <a:sym typeface="Gill Sans" charset="0"/>
            </a:endParaRPr>
          </a:p>
          <a:p>
            <a:pPr algn="l">
              <a:defRPr/>
            </a:pPr>
            <a:r>
              <a:rPr lang="en-US" sz="2109" dirty="0">
                <a:latin typeface="Andale Mono" charset="0"/>
                <a:ea typeface="Andale Mono" charset="0"/>
                <a:cs typeface="Andale Mono" charset="0"/>
                <a:sym typeface="Andale Mono" charset="0"/>
              </a:rPr>
              <a:t>-10 dB = one tenth power</a:t>
            </a:r>
          </a:p>
          <a:p>
            <a:pPr algn="l">
              <a:defRPr/>
            </a:pPr>
            <a:r>
              <a:rPr lang="en-US" sz="2109" dirty="0">
                <a:latin typeface="Andale Mono" charset="0"/>
                <a:ea typeface="Andale Mono" charset="0"/>
                <a:cs typeface="Andale Mono" charset="0"/>
                <a:sym typeface="Andale Mono" charset="0"/>
              </a:rPr>
              <a:t> +3 dB = double power </a:t>
            </a:r>
            <a:endParaRPr lang="en-US" sz="1125" dirty="0">
              <a:latin typeface="Gill Sans" charset="0"/>
              <a:ea typeface="Gill Sans" charset="0"/>
              <a:cs typeface="Gill Sans" charset="0"/>
              <a:sym typeface="Gill Sans" charset="0"/>
            </a:endParaRPr>
          </a:p>
          <a:p>
            <a:pPr algn="l">
              <a:defRPr/>
            </a:pPr>
            <a:r>
              <a:rPr lang="en-US" sz="2109" dirty="0">
                <a:latin typeface="Andale Mono" charset="0"/>
                <a:ea typeface="Andale Mono" charset="0"/>
                <a:cs typeface="Andale Mono" charset="0"/>
                <a:sym typeface="Andale Mono" charset="0"/>
              </a:rPr>
              <a:t> -3 dB = half the power</a:t>
            </a:r>
          </a:p>
        </p:txBody>
      </p:sp>
      <p:sp>
        <p:nvSpPr>
          <p:cNvPr id="27652" name="Rectangle 4">
            <a:extLst>
              <a:ext uri="{FF2B5EF4-FFF2-40B4-BE49-F238E27FC236}">
                <a16:creationId xmlns:a16="http://schemas.microsoft.com/office/drawing/2014/main" id="{6A28D2F7-C659-3F42-ACEE-0CE927793881}"/>
              </a:ext>
            </a:extLst>
          </p:cNvPr>
          <p:cNvSpPr>
            <a:spLocks/>
          </p:cNvSpPr>
          <p:nvPr/>
        </p:nvSpPr>
        <p:spPr bwMode="auto">
          <a:xfrm>
            <a:off x="687586" y="4732734"/>
            <a:ext cx="7938492" cy="1214438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l">
              <a:defRPr/>
            </a:pPr>
            <a:r>
              <a:rPr lang="en-US" sz="2109" dirty="0">
                <a:latin typeface="Andale Mono" charset="0"/>
                <a:ea typeface="Andale Mono" charset="0"/>
                <a:cs typeface="Andale Mono" charset="0"/>
                <a:sym typeface="Andale Mono" charset="0"/>
              </a:rPr>
              <a:t>some power + 10 dB  = 10 times the power</a:t>
            </a:r>
            <a:endParaRPr lang="en-US" sz="1125" dirty="0">
              <a:latin typeface="Gill Sans" charset="0"/>
              <a:ea typeface="Gill Sans" charset="0"/>
              <a:cs typeface="Gill Sans" charset="0"/>
              <a:sym typeface="Gill Sans" charset="0"/>
            </a:endParaRPr>
          </a:p>
          <a:p>
            <a:pPr algn="l">
              <a:defRPr/>
            </a:pPr>
            <a:r>
              <a:rPr lang="en-US" sz="2109" dirty="0">
                <a:latin typeface="Andale Mono" charset="0"/>
                <a:ea typeface="Andale Mono" charset="0"/>
                <a:cs typeface="Andale Mono" charset="0"/>
                <a:sym typeface="Andale Mono" charset="0"/>
              </a:rPr>
              <a:t>some power - 10 dB  = one tenth power</a:t>
            </a:r>
          </a:p>
          <a:p>
            <a:pPr algn="l">
              <a:defRPr/>
            </a:pPr>
            <a:r>
              <a:rPr lang="en-US" sz="2109" dirty="0">
                <a:latin typeface="Andale Mono" charset="0"/>
                <a:ea typeface="Andale Mono" charset="0"/>
                <a:cs typeface="Andale Mono" charset="0"/>
                <a:sym typeface="Andale Mono" charset="0"/>
              </a:rPr>
              <a:t>some power + 3 dB   = double power</a:t>
            </a:r>
            <a:endParaRPr lang="en-US" sz="1125" dirty="0">
              <a:latin typeface="Gill Sans" charset="0"/>
              <a:ea typeface="Gill Sans" charset="0"/>
              <a:cs typeface="Gill Sans" charset="0"/>
              <a:sym typeface="Gill Sans" charset="0"/>
            </a:endParaRPr>
          </a:p>
          <a:p>
            <a:pPr algn="l">
              <a:defRPr/>
            </a:pPr>
            <a:r>
              <a:rPr lang="en-US" sz="2109" dirty="0">
                <a:latin typeface="Andale Mono" charset="0"/>
                <a:ea typeface="Andale Mono" charset="0"/>
                <a:cs typeface="Andale Mono" charset="0"/>
                <a:sym typeface="Andale Mono" charset="0"/>
              </a:rPr>
              <a:t>some power - 3 dB   = half the power</a:t>
            </a:r>
          </a:p>
        </p:txBody>
      </p:sp>
      <p:sp>
        <p:nvSpPr>
          <p:cNvPr id="27653" name="Rectangle 5">
            <a:extLst>
              <a:ext uri="{FF2B5EF4-FFF2-40B4-BE49-F238E27FC236}">
                <a16:creationId xmlns:a16="http://schemas.microsoft.com/office/drawing/2014/main" id="{0A32E005-97A7-BE4D-885E-70967F501EB5}"/>
              </a:ext>
            </a:extLst>
          </p:cNvPr>
          <p:cNvSpPr>
            <a:spLocks/>
          </p:cNvSpPr>
          <p:nvPr/>
        </p:nvSpPr>
        <p:spPr bwMode="auto">
          <a:xfrm>
            <a:off x="616149" y="4121051"/>
            <a:ext cx="7938492" cy="366117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>
              <a:spcBef>
                <a:spcPts val="1406"/>
              </a:spcBef>
              <a:defRPr/>
            </a:pPr>
            <a:r>
              <a:rPr lang="en-US" sz="2531" dirty="0">
                <a:latin typeface="Gill Sans" charset="0"/>
                <a:ea typeface="Gill Sans" charset="0"/>
                <a:cs typeface="Gill Sans" charset="0"/>
                <a:sym typeface="Gill Sans" charset="0"/>
              </a:rPr>
              <a:t>For example:</a:t>
            </a:r>
          </a:p>
        </p:txBody>
      </p:sp>
      <p:sp>
        <p:nvSpPr>
          <p:cNvPr id="16391" name="Text Box 6">
            <a:extLst>
              <a:ext uri="{FF2B5EF4-FFF2-40B4-BE49-F238E27FC236}">
                <a16:creationId xmlns:a16="http://schemas.microsoft.com/office/drawing/2014/main" id="{72D2B54D-F25B-354D-A8D5-D5C262A20C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4844" y="6527601"/>
            <a:ext cx="223242" cy="241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algn="r" eaLnBrk="1" hangingPunct="1"/>
            <a:fld id="{BD702EC1-9397-8A48-B866-962ADCE458FB}" type="slidenum">
              <a:rPr lang="en-US" altLang="en-US" sz="1266">
                <a:solidFill>
                  <a:schemeClr val="tx1"/>
                </a:solidFill>
                <a:cs typeface="Gill Sans" panose="020B0502020104020203" pitchFamily="34" charset="-79"/>
              </a:rPr>
              <a:pPr algn="r" eaLnBrk="1" hangingPunct="1"/>
              <a:t>25</a:t>
            </a:fld>
            <a:endParaRPr lang="en-US" altLang="en-US" sz="1266">
              <a:solidFill>
                <a:schemeClr val="tx1"/>
              </a:solidFill>
              <a:cs typeface="Gill Sans" panose="020B0502020104020203" pitchFamily="34" charset="-79"/>
            </a:endParaRP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025FBF34-1B65-1A41-BE70-53CE0924F7E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28599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1252AF2E-FAFB-B042-A40F-AAAA1972B2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/>
              <a:t>dBm and mW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F66C6E59-DF0D-974D-AA75-7FEAE994BD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48258" y="1357313"/>
            <a:ext cx="8438555" cy="1598414"/>
          </a:xfrm>
          <a:solidFill>
            <a:schemeClr val="bg1"/>
          </a:solidFill>
        </p:spPr>
        <p:txBody>
          <a:bodyPr/>
          <a:lstStyle/>
          <a:p>
            <a:pPr marL="303599" lvl="1" indent="-285740" eaLnBrk="1" hangingPunct="1">
              <a:buClr>
                <a:srgbClr val="000000"/>
              </a:buClr>
              <a:buFont typeface="Lucida Grande" panose="020B0600040502020204" pitchFamily="34" charset="0"/>
              <a:buChar char="‣"/>
            </a:pPr>
            <a:r>
              <a:rPr lang="en-US" altLang="en-US" dirty="0"/>
              <a:t>What if we want to measure an absolute power with dB?</a:t>
            </a:r>
            <a:br>
              <a:rPr lang="en-US" altLang="en-US" dirty="0"/>
            </a:br>
            <a:r>
              <a:rPr lang="en-US" altLang="en-US" dirty="0"/>
              <a:t>We </a:t>
            </a:r>
            <a:r>
              <a:rPr lang="en-US" altLang="en-US" b="1" dirty="0"/>
              <a:t>have to define a reference</a:t>
            </a:r>
            <a:r>
              <a:rPr lang="en-US" altLang="en-US" dirty="0"/>
              <a:t>.</a:t>
            </a:r>
            <a:r>
              <a:rPr lang="zh-CN" altLang="en-US" dirty="0"/>
              <a:t> </a:t>
            </a:r>
            <a:r>
              <a:rPr lang="zh-CN" altLang="en-US" sz="2000" b="1" dirty="0">
                <a:solidFill>
                  <a:srgbClr val="00B050"/>
                </a:solidFill>
              </a:rPr>
              <a:t>指定一个参考功率作为分母，就可以用 </a:t>
            </a:r>
            <a:r>
              <a:rPr lang="en-US" altLang="zh-CN" sz="2000" b="1" dirty="0">
                <a:solidFill>
                  <a:srgbClr val="00B050"/>
                </a:solidFill>
              </a:rPr>
              <a:t>dB</a:t>
            </a:r>
            <a:r>
              <a:rPr lang="zh-CN" altLang="en-US" sz="2000" b="1" dirty="0">
                <a:solidFill>
                  <a:srgbClr val="00B050"/>
                </a:solidFill>
              </a:rPr>
              <a:t> 来表示功率的绝对值（</a:t>
            </a:r>
            <a:r>
              <a:rPr lang="zh-CN" altLang="en-US" sz="2000" b="1" dirty="0">
                <a:solidFill>
                  <a:srgbClr val="C00000"/>
                </a:solidFill>
              </a:rPr>
              <a:t>常常用</a:t>
            </a:r>
            <a:r>
              <a:rPr lang="en-US" altLang="zh-CN" sz="2000" b="1" dirty="0">
                <a:solidFill>
                  <a:srgbClr val="C00000"/>
                </a:solidFill>
              </a:rPr>
              <a:t>1mW</a:t>
            </a:r>
            <a:r>
              <a:rPr lang="zh-CN" altLang="en-US" sz="2000" b="1" dirty="0">
                <a:solidFill>
                  <a:srgbClr val="C00000"/>
                </a:solidFill>
              </a:rPr>
              <a:t>作为参考值</a:t>
            </a:r>
            <a:r>
              <a:rPr lang="zh-CN" altLang="en-US" sz="2000" b="1" dirty="0">
                <a:solidFill>
                  <a:srgbClr val="00B050"/>
                </a:solidFill>
              </a:rPr>
              <a:t>）</a:t>
            </a:r>
            <a:endParaRPr lang="en-US" altLang="en-US" b="1" dirty="0">
              <a:solidFill>
                <a:srgbClr val="00B050"/>
              </a:solidFill>
            </a:endParaRPr>
          </a:p>
          <a:p>
            <a:pPr marL="303599" lvl="1" indent="-285740" eaLnBrk="1" hangingPunct="1">
              <a:buClr>
                <a:srgbClr val="000000"/>
              </a:buClr>
              <a:buFont typeface="Lucida Grande" panose="020B0600040502020204" pitchFamily="34" charset="0"/>
              <a:buChar char="‣"/>
            </a:pPr>
            <a:r>
              <a:rPr lang="en-US" altLang="en-US" dirty="0"/>
              <a:t>The reference point that relates the logarithmic dB scale to the linear watt scale may be for example this:</a:t>
            </a:r>
          </a:p>
        </p:txBody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5C22D7B7-6883-DC40-97C9-50D0E8CFAC19}"/>
              </a:ext>
            </a:extLst>
          </p:cNvPr>
          <p:cNvSpPr>
            <a:spLocks/>
          </p:cNvSpPr>
          <p:nvPr/>
        </p:nvSpPr>
        <p:spPr bwMode="auto">
          <a:xfrm>
            <a:off x="3045025" y="3701461"/>
            <a:ext cx="3056927" cy="49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eaLnBrk="1" hangingPunct="1">
              <a:spcBef>
                <a:spcPts val="1406"/>
              </a:spcBef>
            </a:pPr>
            <a:r>
              <a:rPr lang="en-US" altLang="en-US" sz="3234" dirty="0">
                <a:solidFill>
                  <a:schemeClr val="tx1"/>
                </a:solidFill>
                <a:latin typeface="Andale Mono" panose="020B0509000000000004" pitchFamily="49" charset="0"/>
                <a:ea typeface="Andale Mono" panose="020B0509000000000004" pitchFamily="49" charset="0"/>
                <a:cs typeface="Andale Mono" panose="020B0509000000000004" pitchFamily="49" charset="0"/>
                <a:sym typeface="Andale Mono" panose="020B0509000000000004" pitchFamily="49" charset="0"/>
              </a:rPr>
              <a:t>1 </a:t>
            </a:r>
            <a:r>
              <a:rPr lang="en-US" altLang="en-US" sz="3234" dirty="0" err="1">
                <a:solidFill>
                  <a:schemeClr val="tx1"/>
                </a:solidFill>
                <a:latin typeface="Andale Mono" panose="020B0509000000000004" pitchFamily="49" charset="0"/>
                <a:ea typeface="Andale Mono" panose="020B0509000000000004" pitchFamily="49" charset="0"/>
                <a:cs typeface="Andale Mono" panose="020B0509000000000004" pitchFamily="49" charset="0"/>
                <a:sym typeface="Andale Mono" panose="020B0509000000000004" pitchFamily="49" charset="0"/>
              </a:rPr>
              <a:t>mW</a:t>
            </a:r>
            <a:r>
              <a:rPr lang="en-US" altLang="en-US" sz="3234" dirty="0">
                <a:solidFill>
                  <a:schemeClr val="tx1"/>
                </a:solidFill>
                <a:latin typeface="Andale Mono" panose="020B0509000000000004" pitchFamily="49" charset="0"/>
                <a:ea typeface="Andale Mono" panose="020B0509000000000004" pitchFamily="49" charset="0"/>
                <a:cs typeface="Andale Mono" panose="020B0509000000000004" pitchFamily="49" charset="0"/>
                <a:sym typeface="Andale Mono" panose="020B0509000000000004" pitchFamily="49" charset="0"/>
              </a:rPr>
              <a:t> </a:t>
            </a:r>
            <a:r>
              <a:rPr lang="en-US" altLang="en-US" sz="2531" dirty="0">
                <a:solidFill>
                  <a:schemeClr val="tx1"/>
                </a:solidFill>
                <a:cs typeface="Lucida Grande" panose="020B0600040502020204" pitchFamily="34" charset="0"/>
              </a:rPr>
              <a:t>→</a:t>
            </a:r>
            <a:r>
              <a:rPr lang="en-US" altLang="en-US" sz="3234" dirty="0">
                <a:solidFill>
                  <a:schemeClr val="tx1"/>
                </a:solidFill>
                <a:latin typeface="Andale Mono" panose="020B0509000000000004" pitchFamily="49" charset="0"/>
                <a:ea typeface="Andale Mono" panose="020B0509000000000004" pitchFamily="49" charset="0"/>
                <a:cs typeface="Andale Mono" panose="020B0509000000000004" pitchFamily="49" charset="0"/>
                <a:sym typeface="Andale Mono" panose="020B0509000000000004" pitchFamily="49" charset="0"/>
              </a:rPr>
              <a:t> 0 dBm</a:t>
            </a:r>
          </a:p>
        </p:txBody>
      </p:sp>
      <p:sp>
        <p:nvSpPr>
          <p:cNvPr id="17413" name="Rectangle 4">
            <a:extLst>
              <a:ext uri="{FF2B5EF4-FFF2-40B4-BE49-F238E27FC236}">
                <a16:creationId xmlns:a16="http://schemas.microsoft.com/office/drawing/2014/main" id="{EE7A26FF-1FFF-9745-ACA4-6194A78BA019}"/>
              </a:ext>
            </a:extLst>
          </p:cNvPr>
          <p:cNvSpPr>
            <a:spLocks/>
          </p:cNvSpPr>
          <p:nvPr/>
        </p:nvSpPr>
        <p:spPr bwMode="auto">
          <a:xfrm>
            <a:off x="338212" y="4822031"/>
            <a:ext cx="8466460" cy="1426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marL="533400" indent="-4064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eaLnBrk="1" hangingPunct="1">
              <a:spcBef>
                <a:spcPts val="1406"/>
              </a:spcBef>
              <a:buClr>
                <a:srgbClr val="000000"/>
              </a:buClr>
              <a:buSzPct val="100000"/>
              <a:buFont typeface="Lucida Grande" panose="020B0600040502020204" pitchFamily="34" charset="0"/>
              <a:buChar char="‣"/>
            </a:pPr>
            <a:r>
              <a:rPr lang="en-US" altLang="en-US" sz="2531" dirty="0">
                <a:solidFill>
                  <a:schemeClr val="tx1"/>
                </a:solidFill>
                <a:cs typeface="Gill Sans" panose="020B0502020104020203" pitchFamily="34" charset="-79"/>
              </a:rPr>
              <a:t>The new </a:t>
            </a:r>
            <a:r>
              <a:rPr lang="en-US" altLang="en-US" sz="2531" b="1" dirty="0">
                <a:solidFill>
                  <a:srgbClr val="0432FF"/>
                </a:solidFill>
                <a:cs typeface="Gill Sans" panose="020B0502020104020203" pitchFamily="34" charset="-79"/>
              </a:rPr>
              <a:t>m</a:t>
            </a:r>
            <a:r>
              <a:rPr lang="en-US" altLang="en-US" sz="2531" dirty="0">
                <a:solidFill>
                  <a:schemeClr val="tx1"/>
                </a:solidFill>
                <a:cs typeface="Gill Sans" panose="020B0502020104020203" pitchFamily="34" charset="-79"/>
              </a:rPr>
              <a:t> in dBm refers to the fact that the reference is one </a:t>
            </a:r>
            <a:r>
              <a:rPr lang="en-US" altLang="en-US" sz="2531" b="1" dirty="0" err="1">
                <a:solidFill>
                  <a:srgbClr val="0432FF"/>
                </a:solidFill>
                <a:cs typeface="Gill Sans" panose="020B0502020104020203" pitchFamily="34" charset="-79"/>
              </a:rPr>
              <a:t>m</a:t>
            </a:r>
            <a:r>
              <a:rPr lang="en-US" altLang="en-US" sz="2531" dirty="0" err="1">
                <a:solidFill>
                  <a:srgbClr val="0432FF"/>
                </a:solidFill>
                <a:cs typeface="Gill Sans" panose="020B0502020104020203" pitchFamily="34" charset="-79"/>
              </a:rPr>
              <a:t>W</a:t>
            </a:r>
            <a:r>
              <a:rPr lang="en-US" altLang="en-US" sz="2531" dirty="0">
                <a:solidFill>
                  <a:schemeClr val="tx1"/>
                </a:solidFill>
                <a:cs typeface="Gill Sans" panose="020B0502020104020203" pitchFamily="34" charset="-79"/>
              </a:rPr>
              <a:t>, and therefore a </a:t>
            </a:r>
            <a:r>
              <a:rPr lang="en-US" altLang="en-US" sz="2531" b="1" dirty="0">
                <a:solidFill>
                  <a:schemeClr val="tx1"/>
                </a:solidFill>
                <a:cs typeface="Gill Sans" panose="020B0502020104020203" pitchFamily="34" charset="-79"/>
              </a:rPr>
              <a:t>dBm</a:t>
            </a:r>
            <a:r>
              <a:rPr lang="en-US" altLang="en-US" sz="2531" dirty="0">
                <a:solidFill>
                  <a:schemeClr val="tx1"/>
                </a:solidFill>
                <a:cs typeface="Gill Sans" panose="020B0502020104020203" pitchFamily="34" charset="-79"/>
              </a:rPr>
              <a:t> measurement is a measurement of absolute power with reference to 1 </a:t>
            </a:r>
            <a:r>
              <a:rPr lang="en-US" altLang="en-US" sz="2531" dirty="0" err="1">
                <a:solidFill>
                  <a:schemeClr val="tx1"/>
                </a:solidFill>
                <a:cs typeface="Gill Sans" panose="020B0502020104020203" pitchFamily="34" charset="-79"/>
              </a:rPr>
              <a:t>mW</a:t>
            </a:r>
            <a:r>
              <a:rPr lang="en-US" altLang="en-US" sz="2531" dirty="0">
                <a:solidFill>
                  <a:schemeClr val="tx1"/>
                </a:solidFill>
                <a:cs typeface="Gill Sans" panose="020B0502020104020203" pitchFamily="34" charset="-79"/>
              </a:rPr>
              <a:t>.</a:t>
            </a:r>
            <a:r>
              <a:rPr lang="zh-CN" altLang="en-US" sz="2531" dirty="0">
                <a:solidFill>
                  <a:schemeClr val="tx1"/>
                </a:solidFill>
                <a:cs typeface="Gill Sans" panose="020B0502020104020203" pitchFamily="34" charset="-79"/>
              </a:rPr>
              <a:t> </a:t>
            </a:r>
            <a:r>
              <a:rPr lang="en-US" altLang="zh-CN" sz="2000" b="1" dirty="0">
                <a:solidFill>
                  <a:srgbClr val="C00000"/>
                </a:solidFill>
                <a:latin typeface="+mn-lt"/>
              </a:rPr>
              <a:t>dBm</a:t>
            </a:r>
            <a:r>
              <a:rPr lang="zh-CN" altLang="en-US" sz="2000" b="1" dirty="0">
                <a:solidFill>
                  <a:srgbClr val="C00000"/>
                </a:solidFill>
                <a:latin typeface="+mn-lt"/>
              </a:rPr>
              <a:t>表示以</a:t>
            </a:r>
            <a:r>
              <a:rPr lang="en-US" altLang="zh-CN" sz="2000" b="1" dirty="0">
                <a:solidFill>
                  <a:srgbClr val="C00000"/>
                </a:solidFill>
                <a:latin typeface="+mn-lt"/>
              </a:rPr>
              <a:t>1mW</a:t>
            </a:r>
            <a:r>
              <a:rPr lang="zh-CN" altLang="en-US" sz="2000" b="1" dirty="0">
                <a:solidFill>
                  <a:srgbClr val="C00000"/>
                </a:solidFill>
                <a:latin typeface="+mn-lt"/>
              </a:rPr>
              <a:t>为参考值的功率绝对值</a:t>
            </a:r>
            <a:endParaRPr lang="en-US" altLang="en-US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7414" name="Text Box 5">
            <a:extLst>
              <a:ext uri="{FF2B5EF4-FFF2-40B4-BE49-F238E27FC236}">
                <a16:creationId xmlns:a16="http://schemas.microsoft.com/office/drawing/2014/main" id="{72DDB166-42FB-A349-998A-237D528B6A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4844" y="6527601"/>
            <a:ext cx="223242" cy="241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algn="r" eaLnBrk="1" hangingPunct="1"/>
            <a:fld id="{A991CD1C-0516-A245-8EDF-A954B2D6D55D}" type="slidenum">
              <a:rPr lang="en-US" altLang="en-US" sz="1266">
                <a:solidFill>
                  <a:schemeClr val="tx1"/>
                </a:solidFill>
                <a:cs typeface="Gill Sans" panose="020B0502020104020203" pitchFamily="34" charset="-79"/>
              </a:rPr>
              <a:pPr algn="r" eaLnBrk="1" hangingPunct="1"/>
              <a:t>26</a:t>
            </a:fld>
            <a:endParaRPr lang="en-US" altLang="en-US" sz="1266">
              <a:solidFill>
                <a:schemeClr val="tx1"/>
              </a:solidFill>
              <a:cs typeface="Gill Sans" panose="020B0502020104020203" pitchFamily="34" charset="-79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619603-4330-3544-A646-118510042D43}"/>
              </a:ext>
            </a:extLst>
          </p:cNvPr>
          <p:cNvSpPr txBox="1"/>
          <p:nvPr/>
        </p:nvSpPr>
        <p:spPr>
          <a:xfrm>
            <a:off x="6172200" y="3028890"/>
            <a:ext cx="29209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/>
              <a:t>m</a:t>
            </a:r>
            <a:r>
              <a:rPr lang="zh-CN" altLang="en-US" sz="2000" dirty="0"/>
              <a:t> 指以 </a:t>
            </a:r>
            <a:r>
              <a:rPr lang="en-US" altLang="zh-CN" sz="2000" dirty="0"/>
              <a:t>1mW</a:t>
            </a:r>
            <a:r>
              <a:rPr lang="zh-CN" altLang="en-US" sz="2000" dirty="0"/>
              <a:t> 为参考功率</a:t>
            </a:r>
            <a:endParaRPr lang="en-US" altLang="zh-CN" sz="2000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732D84D-792B-5E4E-A5D6-0A1D76C98BD1}"/>
              </a:ext>
            </a:extLst>
          </p:cNvPr>
          <p:cNvCxnSpPr>
            <a:cxnSpLocks/>
          </p:cNvCxnSpPr>
          <p:nvPr/>
        </p:nvCxnSpPr>
        <p:spPr bwMode="auto">
          <a:xfrm flipH="1">
            <a:off x="6060876" y="3361620"/>
            <a:ext cx="222648" cy="43395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38CA902A-70FE-8546-91BF-2C0E82B4225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462468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>
            <a:extLst>
              <a:ext uri="{FF2B5EF4-FFF2-40B4-BE49-F238E27FC236}">
                <a16:creationId xmlns:a16="http://schemas.microsoft.com/office/drawing/2014/main" id="{E450652F-7929-E742-9EB8-9F8F40AC8A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/>
              <a:t>dBm and mW</a:t>
            </a:r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5B00D33C-DCD9-284F-8D37-5D298AB52A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8961" y="1759149"/>
            <a:ext cx="8438555" cy="508992"/>
          </a:xfrm>
          <a:solidFill>
            <a:schemeClr val="bg1"/>
          </a:solidFill>
        </p:spPr>
        <p:txBody>
          <a:bodyPr/>
          <a:lstStyle/>
          <a:p>
            <a:pPr marL="303599" lvl="1" indent="-285740" eaLnBrk="1" hangingPunct="1">
              <a:buClr>
                <a:srgbClr val="000000"/>
              </a:buClr>
              <a:buFont typeface="Lucida Grande" panose="020B0600040502020204" pitchFamily="34" charset="0"/>
              <a:buChar char="‣"/>
            </a:pPr>
            <a:r>
              <a:rPr lang="en-US" altLang="en-US" dirty="0"/>
              <a:t>To convert power in </a:t>
            </a:r>
            <a:r>
              <a:rPr lang="en-US" altLang="en-US" dirty="0" err="1"/>
              <a:t>mW</a:t>
            </a:r>
            <a:r>
              <a:rPr lang="en-US" altLang="en-US" dirty="0"/>
              <a:t> to dBm:</a:t>
            </a:r>
          </a:p>
        </p:txBody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C6610712-5F32-7245-9696-B7EE40FDE514}"/>
              </a:ext>
            </a:extLst>
          </p:cNvPr>
          <p:cNvSpPr>
            <a:spLocks/>
          </p:cNvSpPr>
          <p:nvPr/>
        </p:nvSpPr>
        <p:spPr bwMode="auto">
          <a:xfrm>
            <a:off x="1134071" y="2600260"/>
            <a:ext cx="3255699" cy="38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eaLnBrk="1" hangingPunct="1">
              <a:spcBef>
                <a:spcPts val="1406"/>
              </a:spcBef>
            </a:pPr>
            <a:r>
              <a:rPr lang="en-US" altLang="en-US" sz="2531">
                <a:solidFill>
                  <a:schemeClr val="tx1"/>
                </a:solidFill>
                <a:latin typeface="Andale Mono" panose="020B0509000000000004" pitchFamily="49" charset="0"/>
                <a:ea typeface="Andale Mono" panose="020B0509000000000004" pitchFamily="49" charset="0"/>
                <a:cs typeface="Andale Mono" panose="020B0509000000000004" pitchFamily="49" charset="0"/>
                <a:sym typeface="Andale Mono" panose="020B0509000000000004" pitchFamily="49" charset="0"/>
              </a:rPr>
              <a:t>P</a:t>
            </a:r>
            <a:r>
              <a:rPr lang="en-US" altLang="en-US" sz="2531" baseline="-6000">
                <a:solidFill>
                  <a:schemeClr val="tx1"/>
                </a:solidFill>
                <a:latin typeface="Andale Mono" panose="020B0509000000000004" pitchFamily="49" charset="0"/>
                <a:ea typeface="Andale Mono" panose="020B0509000000000004" pitchFamily="49" charset="0"/>
                <a:cs typeface="Andale Mono" panose="020B0509000000000004" pitchFamily="49" charset="0"/>
                <a:sym typeface="Andale Mono" panose="020B0509000000000004" pitchFamily="49" charset="0"/>
              </a:rPr>
              <a:t>dBm</a:t>
            </a:r>
            <a:r>
              <a:rPr lang="en-US" altLang="en-US" sz="2531">
                <a:solidFill>
                  <a:schemeClr val="tx1"/>
                </a:solidFill>
                <a:latin typeface="Andale Mono" panose="020B0509000000000004" pitchFamily="49" charset="0"/>
                <a:ea typeface="Andale Mono" panose="020B0509000000000004" pitchFamily="49" charset="0"/>
                <a:cs typeface="Andale Mono" panose="020B0509000000000004" pitchFamily="49" charset="0"/>
                <a:sym typeface="Andale Mono" panose="020B0509000000000004" pitchFamily="49" charset="0"/>
              </a:rPr>
              <a:t> = 10 log</a:t>
            </a:r>
            <a:r>
              <a:rPr lang="en-US" altLang="en-US" sz="2531" baseline="-14000">
                <a:solidFill>
                  <a:schemeClr val="tx1"/>
                </a:solidFill>
                <a:latin typeface="Andale Mono" panose="020B0509000000000004" pitchFamily="49" charset="0"/>
                <a:ea typeface="Andale Mono" panose="020B0509000000000004" pitchFamily="49" charset="0"/>
                <a:cs typeface="Andale Mono" panose="020B0509000000000004" pitchFamily="49" charset="0"/>
                <a:sym typeface="Andale Mono" panose="020B0509000000000004" pitchFamily="49" charset="0"/>
              </a:rPr>
              <a:t>10</a:t>
            </a:r>
            <a:r>
              <a:rPr lang="en-US" altLang="en-US" sz="2531">
                <a:solidFill>
                  <a:schemeClr val="tx1"/>
                </a:solidFill>
                <a:latin typeface="Andale Mono" panose="020B0509000000000004" pitchFamily="49" charset="0"/>
                <a:ea typeface="Andale Mono" panose="020B0509000000000004" pitchFamily="49" charset="0"/>
                <a:cs typeface="Andale Mono" panose="020B0509000000000004" pitchFamily="49" charset="0"/>
                <a:sym typeface="Andale Mono" panose="020B0509000000000004" pitchFamily="49" charset="0"/>
              </a:rPr>
              <a:t> P</a:t>
            </a:r>
            <a:r>
              <a:rPr lang="en-US" altLang="en-US" sz="2531" baseline="-6000">
                <a:solidFill>
                  <a:schemeClr val="tx1"/>
                </a:solidFill>
                <a:latin typeface="Andale Mono" panose="020B0509000000000004" pitchFamily="49" charset="0"/>
                <a:ea typeface="Andale Mono" panose="020B0509000000000004" pitchFamily="49" charset="0"/>
                <a:cs typeface="Andale Mono" panose="020B0509000000000004" pitchFamily="49" charset="0"/>
                <a:sym typeface="Andale Mono" panose="020B0509000000000004" pitchFamily="49" charset="0"/>
              </a:rPr>
              <a:t>mW</a:t>
            </a:r>
          </a:p>
        </p:txBody>
      </p:sp>
      <p:sp>
        <p:nvSpPr>
          <p:cNvPr id="18437" name="Rectangle 4">
            <a:extLst>
              <a:ext uri="{FF2B5EF4-FFF2-40B4-BE49-F238E27FC236}">
                <a16:creationId xmlns:a16="http://schemas.microsoft.com/office/drawing/2014/main" id="{C20451CF-B87C-A84B-BF7B-2B25E4A2ED8D}"/>
              </a:ext>
            </a:extLst>
          </p:cNvPr>
          <p:cNvSpPr>
            <a:spLocks/>
          </p:cNvSpPr>
          <p:nvPr/>
        </p:nvSpPr>
        <p:spPr bwMode="auto">
          <a:xfrm>
            <a:off x="347142" y="3576340"/>
            <a:ext cx="8466460" cy="36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marL="533400" indent="-4064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eaLnBrk="1" hangingPunct="1">
              <a:spcBef>
                <a:spcPts val="1406"/>
              </a:spcBef>
              <a:buClr>
                <a:srgbClr val="000000"/>
              </a:buClr>
              <a:buSzPct val="100000"/>
              <a:buFont typeface="Lucida Grande" panose="020B0600040502020204" pitchFamily="34" charset="0"/>
              <a:buChar char="‣"/>
            </a:pPr>
            <a:r>
              <a:rPr lang="en-US" altLang="en-US" sz="2531">
                <a:solidFill>
                  <a:schemeClr val="tx1"/>
                </a:solidFill>
                <a:cs typeface="Gill Sans" panose="020B0502020104020203" pitchFamily="34" charset="-79"/>
              </a:rPr>
              <a:t>To convert power in dBm to mW:</a:t>
            </a:r>
          </a:p>
        </p:txBody>
      </p:sp>
      <p:sp>
        <p:nvSpPr>
          <p:cNvPr id="18438" name="Rectangle 5">
            <a:extLst>
              <a:ext uri="{FF2B5EF4-FFF2-40B4-BE49-F238E27FC236}">
                <a16:creationId xmlns:a16="http://schemas.microsoft.com/office/drawing/2014/main" id="{A1789353-E51D-414E-84E3-7DEEE6A72E99}"/>
              </a:ext>
            </a:extLst>
          </p:cNvPr>
          <p:cNvSpPr>
            <a:spLocks/>
          </p:cNvSpPr>
          <p:nvPr/>
        </p:nvSpPr>
        <p:spPr bwMode="auto">
          <a:xfrm>
            <a:off x="1132954" y="4277320"/>
            <a:ext cx="2417328" cy="38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eaLnBrk="1" hangingPunct="1">
              <a:spcBef>
                <a:spcPts val="1406"/>
              </a:spcBef>
            </a:pPr>
            <a:r>
              <a:rPr lang="en-US" altLang="en-US" sz="2531">
                <a:solidFill>
                  <a:schemeClr val="tx1"/>
                </a:solidFill>
                <a:latin typeface="Andale Mono" panose="020B0509000000000004" pitchFamily="49" charset="0"/>
                <a:ea typeface="Andale Mono" panose="020B0509000000000004" pitchFamily="49" charset="0"/>
                <a:cs typeface="Andale Mono" panose="020B0509000000000004" pitchFamily="49" charset="0"/>
                <a:sym typeface="Andale Mono" panose="020B0509000000000004" pitchFamily="49" charset="0"/>
              </a:rPr>
              <a:t>P</a:t>
            </a:r>
            <a:r>
              <a:rPr lang="en-US" altLang="en-US" sz="2531" baseline="-6000">
                <a:solidFill>
                  <a:schemeClr val="tx1"/>
                </a:solidFill>
                <a:latin typeface="Andale Mono" panose="020B0509000000000004" pitchFamily="49" charset="0"/>
                <a:ea typeface="Andale Mono" panose="020B0509000000000004" pitchFamily="49" charset="0"/>
                <a:cs typeface="Andale Mono" panose="020B0509000000000004" pitchFamily="49" charset="0"/>
                <a:sym typeface="Andale Mono" panose="020B0509000000000004" pitchFamily="49" charset="0"/>
              </a:rPr>
              <a:t>mW</a:t>
            </a:r>
            <a:r>
              <a:rPr lang="en-US" altLang="en-US" sz="2531">
                <a:solidFill>
                  <a:schemeClr val="tx1"/>
                </a:solidFill>
                <a:latin typeface="Andale Mono" panose="020B0509000000000004" pitchFamily="49" charset="0"/>
                <a:ea typeface="Andale Mono" panose="020B0509000000000004" pitchFamily="49" charset="0"/>
                <a:cs typeface="Andale Mono" panose="020B0509000000000004" pitchFamily="49" charset="0"/>
                <a:sym typeface="Andale Mono" panose="020B0509000000000004" pitchFamily="49" charset="0"/>
              </a:rPr>
              <a:t> = 10 </a:t>
            </a:r>
            <a:r>
              <a:rPr lang="en-US" altLang="en-US" sz="2531" baseline="43000">
                <a:solidFill>
                  <a:schemeClr val="tx1"/>
                </a:solidFill>
                <a:latin typeface="Andale Mono" panose="020B0509000000000004" pitchFamily="49" charset="0"/>
                <a:ea typeface="Andale Mono" panose="020B0509000000000004" pitchFamily="49" charset="0"/>
                <a:cs typeface="Andale Mono" panose="020B0509000000000004" pitchFamily="49" charset="0"/>
                <a:sym typeface="Andale Mono" panose="020B0509000000000004" pitchFamily="49" charset="0"/>
              </a:rPr>
              <a:t>P</a:t>
            </a:r>
            <a:r>
              <a:rPr lang="en-US" altLang="en-US" sz="1758" baseline="48000">
                <a:solidFill>
                  <a:schemeClr val="tx1"/>
                </a:solidFill>
                <a:latin typeface="Andale Mono" panose="020B0509000000000004" pitchFamily="49" charset="0"/>
                <a:ea typeface="Andale Mono" panose="020B0509000000000004" pitchFamily="49" charset="0"/>
                <a:cs typeface="Andale Mono" panose="020B0509000000000004" pitchFamily="49" charset="0"/>
                <a:sym typeface="Andale Mono" panose="020B0509000000000004" pitchFamily="49" charset="0"/>
              </a:rPr>
              <a:t>dBm</a:t>
            </a:r>
            <a:r>
              <a:rPr lang="en-US" altLang="en-US" sz="2531" baseline="43000">
                <a:solidFill>
                  <a:schemeClr val="tx1"/>
                </a:solidFill>
                <a:latin typeface="Andale Mono" panose="020B0509000000000004" pitchFamily="49" charset="0"/>
                <a:ea typeface="Andale Mono" panose="020B0509000000000004" pitchFamily="49" charset="0"/>
                <a:cs typeface="Andale Mono" panose="020B0509000000000004" pitchFamily="49" charset="0"/>
                <a:sym typeface="Andale Mono" panose="020B0509000000000004" pitchFamily="49" charset="0"/>
              </a:rPr>
              <a:t>/10</a:t>
            </a:r>
          </a:p>
        </p:txBody>
      </p:sp>
      <p:sp>
        <p:nvSpPr>
          <p:cNvPr id="18439" name="Rectangle 6">
            <a:extLst>
              <a:ext uri="{FF2B5EF4-FFF2-40B4-BE49-F238E27FC236}">
                <a16:creationId xmlns:a16="http://schemas.microsoft.com/office/drawing/2014/main" id="{AE75CEA9-24BE-9E44-AF7B-89C7C1E7E0C8}"/>
              </a:ext>
            </a:extLst>
          </p:cNvPr>
          <p:cNvSpPr>
            <a:spLocks/>
          </p:cNvSpPr>
          <p:nvPr/>
        </p:nvSpPr>
        <p:spPr bwMode="auto">
          <a:xfrm>
            <a:off x="4795242" y="4321969"/>
            <a:ext cx="4036219" cy="678656"/>
          </a:xfrm>
          <a:prstGeom prst="rect">
            <a:avLst/>
          </a:prstGeom>
          <a:solidFill>
            <a:srgbClr val="FFD06D"/>
          </a:solidFill>
          <a:ln w="12700">
            <a:solidFill>
              <a:srgbClr val="BB5A1F"/>
            </a:solidFill>
            <a:miter lim="800000"/>
            <a:headEnd/>
            <a:tailEnd/>
          </a:ln>
        </p:spPr>
        <p:txBody>
          <a:bodyPr lIns="0" tIns="0" rIns="0" bIns="0"/>
          <a:lstStyle>
            <a:lvl1pPr marL="39688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eaLnBrk="1" hangingPunct="1"/>
            <a:r>
              <a:rPr lang="en-US" altLang="en-US" sz="1969">
                <a:solidFill>
                  <a:schemeClr val="tx1"/>
                </a:solidFill>
                <a:cs typeface="Gill Sans" panose="020B0502020104020203" pitchFamily="34" charset="-79"/>
              </a:rPr>
              <a:t>10 </a:t>
            </a:r>
            <a:r>
              <a:rPr lang="en-US" altLang="en-US" sz="1969" i="1">
                <a:solidFill>
                  <a:schemeClr val="tx1"/>
                </a:solidFill>
                <a:cs typeface="Gill Sans" panose="020B0502020104020203" pitchFamily="34" charset="-79"/>
              </a:rPr>
              <a:t>to the power of</a:t>
            </a:r>
            <a:r>
              <a:rPr lang="en-US" altLang="en-US" sz="1969">
                <a:solidFill>
                  <a:schemeClr val="tx1"/>
                </a:solidFill>
                <a:cs typeface="Gill Sans" panose="020B0502020104020203" pitchFamily="34" charset="-79"/>
              </a:rPr>
              <a:t> ( “Power in dBm” divided by 10 )</a:t>
            </a:r>
          </a:p>
        </p:txBody>
      </p:sp>
      <p:sp>
        <p:nvSpPr>
          <p:cNvPr id="18440" name="Rectangle 7">
            <a:extLst>
              <a:ext uri="{FF2B5EF4-FFF2-40B4-BE49-F238E27FC236}">
                <a16:creationId xmlns:a16="http://schemas.microsoft.com/office/drawing/2014/main" id="{DA568D52-7554-9B44-B0D3-A6697BC8D99D}"/>
              </a:ext>
            </a:extLst>
          </p:cNvPr>
          <p:cNvSpPr>
            <a:spLocks/>
          </p:cNvSpPr>
          <p:nvPr/>
        </p:nvSpPr>
        <p:spPr bwMode="auto">
          <a:xfrm>
            <a:off x="4795242" y="2518172"/>
            <a:ext cx="4036219" cy="678656"/>
          </a:xfrm>
          <a:prstGeom prst="rect">
            <a:avLst/>
          </a:prstGeom>
          <a:solidFill>
            <a:srgbClr val="FFD06D"/>
          </a:solidFill>
          <a:ln w="12700">
            <a:solidFill>
              <a:srgbClr val="BB5A1F"/>
            </a:solidFill>
            <a:miter lim="800000"/>
            <a:headEnd/>
            <a:tailEnd/>
          </a:ln>
        </p:spPr>
        <p:txBody>
          <a:bodyPr lIns="0" tIns="0" rIns="0" bIns="0"/>
          <a:lstStyle>
            <a:lvl1pPr marL="39688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eaLnBrk="1" hangingPunct="1"/>
            <a:r>
              <a:rPr lang="en-US" altLang="en-US" sz="1969">
                <a:solidFill>
                  <a:schemeClr val="tx1"/>
                </a:solidFill>
                <a:cs typeface="Gill Sans" panose="020B0502020104020203" pitchFamily="34" charset="-79"/>
              </a:rPr>
              <a:t>10 times the </a:t>
            </a:r>
            <a:r>
              <a:rPr lang="en-US" altLang="en-US" sz="1969" i="1">
                <a:solidFill>
                  <a:schemeClr val="tx1"/>
                </a:solidFill>
                <a:cs typeface="Gill Sans" panose="020B0502020104020203" pitchFamily="34" charset="-79"/>
              </a:rPr>
              <a:t>logarithm in base 10</a:t>
            </a:r>
            <a:r>
              <a:rPr lang="en-US" altLang="en-US" sz="1969">
                <a:solidFill>
                  <a:schemeClr val="tx1"/>
                </a:solidFill>
                <a:cs typeface="Gill Sans" panose="020B0502020104020203" pitchFamily="34" charset="-79"/>
              </a:rPr>
              <a:t> of  the “Power in mW”</a:t>
            </a:r>
          </a:p>
        </p:txBody>
      </p:sp>
      <p:sp>
        <p:nvSpPr>
          <p:cNvPr id="18441" name="Text Box 8">
            <a:extLst>
              <a:ext uri="{FF2B5EF4-FFF2-40B4-BE49-F238E27FC236}">
                <a16:creationId xmlns:a16="http://schemas.microsoft.com/office/drawing/2014/main" id="{80D56B5E-473E-1D4C-98D3-2FB1655786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4844" y="6527601"/>
            <a:ext cx="223242" cy="241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algn="r" eaLnBrk="1" hangingPunct="1"/>
            <a:fld id="{79E56A8C-9D42-BD4B-ACCB-8FC3ECAEF2CF}" type="slidenum">
              <a:rPr lang="en-US" altLang="en-US" sz="1266">
                <a:solidFill>
                  <a:schemeClr val="tx1"/>
                </a:solidFill>
                <a:cs typeface="Gill Sans" panose="020B0502020104020203" pitchFamily="34" charset="-79"/>
              </a:rPr>
              <a:pPr algn="r" eaLnBrk="1" hangingPunct="1"/>
              <a:t>27</a:t>
            </a:fld>
            <a:endParaRPr lang="en-US" altLang="en-US" sz="1266">
              <a:solidFill>
                <a:schemeClr val="tx1"/>
              </a:solidFill>
              <a:cs typeface="Gill Sans" panose="020B0502020104020203" pitchFamily="34" charset="-79"/>
            </a:endParaRP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51EA27A3-8A74-C642-8A4F-168DC6719F4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168224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>
            <a:extLst>
              <a:ext uri="{FF2B5EF4-FFF2-40B4-BE49-F238E27FC236}">
                <a16:creationId xmlns:a16="http://schemas.microsoft.com/office/drawing/2014/main" id="{0AED0182-2D30-F448-AEF4-159824C585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/>
              <a:t>dBm and mW</a:t>
            </a: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EF8B4FBA-570A-AC49-86EB-171668C7B4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1955" y="1508752"/>
            <a:ext cx="7840266" cy="500063"/>
          </a:xfrm>
          <a:solidFill>
            <a:schemeClr val="bg1"/>
          </a:solidFill>
        </p:spPr>
        <p:txBody>
          <a:bodyPr/>
          <a:lstStyle/>
          <a:p>
            <a:pPr marL="303599" lvl="1" indent="-285740" eaLnBrk="1" hangingPunct="1">
              <a:buClr>
                <a:srgbClr val="000000"/>
              </a:buClr>
              <a:buFont typeface="Lucida Grande" panose="020B0600040502020204" pitchFamily="34" charset="0"/>
              <a:buChar char="‣"/>
            </a:pPr>
            <a:r>
              <a:rPr lang="en-US" altLang="en-US" dirty="0"/>
              <a:t>Example: </a:t>
            </a:r>
            <a:r>
              <a:rPr lang="en-US" altLang="en-US" dirty="0" err="1"/>
              <a:t>mW</a:t>
            </a:r>
            <a:r>
              <a:rPr lang="en-US" altLang="en-US" dirty="0"/>
              <a:t> to dBm</a:t>
            </a:r>
          </a:p>
        </p:txBody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5AA75C1B-DB25-7849-8201-CCDDD4E7CB19}"/>
              </a:ext>
            </a:extLst>
          </p:cNvPr>
          <p:cNvSpPr>
            <a:spLocks/>
          </p:cNvSpPr>
          <p:nvPr/>
        </p:nvSpPr>
        <p:spPr bwMode="auto">
          <a:xfrm>
            <a:off x="898135" y="2045650"/>
            <a:ext cx="6107906" cy="1509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eaLnBrk="1" hangingPunct="1">
              <a:spcBef>
                <a:spcPts val="1406"/>
              </a:spcBef>
            </a:pPr>
            <a:r>
              <a:rPr lang="en-US" altLang="en-US" sz="2531" dirty="0">
                <a:solidFill>
                  <a:schemeClr val="tx1"/>
                </a:solidFill>
                <a:cs typeface="Gill Sans" panose="020B0502020104020203" pitchFamily="34" charset="-79"/>
              </a:rPr>
              <a:t>Radio power: 100mW</a:t>
            </a:r>
          </a:p>
          <a:p>
            <a:pPr eaLnBrk="1" hangingPunct="1">
              <a:spcBef>
                <a:spcPts val="1406"/>
              </a:spcBef>
            </a:pPr>
            <a:r>
              <a:rPr lang="en-US" altLang="en-US" sz="2531" dirty="0" err="1">
                <a:solidFill>
                  <a:schemeClr val="tx1"/>
                </a:solidFill>
                <a:latin typeface="Andale Mono" panose="020B0509000000000004" pitchFamily="49" charset="0"/>
                <a:ea typeface="Andale Mono" panose="020B0509000000000004" pitchFamily="49" charset="0"/>
                <a:cs typeface="Andale Mono" panose="020B0509000000000004" pitchFamily="49" charset="0"/>
                <a:sym typeface="Andale Mono" panose="020B0509000000000004" pitchFamily="49" charset="0"/>
              </a:rPr>
              <a:t>P</a:t>
            </a:r>
            <a:r>
              <a:rPr lang="en-US" altLang="en-US" sz="2531" baseline="-6000" dirty="0" err="1">
                <a:solidFill>
                  <a:schemeClr val="tx1"/>
                </a:solidFill>
                <a:latin typeface="Andale Mono" panose="020B0509000000000004" pitchFamily="49" charset="0"/>
                <a:ea typeface="Andale Mono" panose="020B0509000000000004" pitchFamily="49" charset="0"/>
                <a:cs typeface="Andale Mono" panose="020B0509000000000004" pitchFamily="49" charset="0"/>
                <a:sym typeface="Andale Mono" panose="020B0509000000000004" pitchFamily="49" charset="0"/>
              </a:rPr>
              <a:t>dBm</a:t>
            </a:r>
            <a:r>
              <a:rPr lang="en-US" altLang="en-US" sz="2531" dirty="0">
                <a:solidFill>
                  <a:schemeClr val="tx1"/>
                </a:solidFill>
                <a:latin typeface="Andale Mono" panose="020B0509000000000004" pitchFamily="49" charset="0"/>
                <a:ea typeface="Andale Mono" panose="020B0509000000000004" pitchFamily="49" charset="0"/>
                <a:cs typeface="Andale Mono" panose="020B0509000000000004" pitchFamily="49" charset="0"/>
                <a:sym typeface="Andale Mono" panose="020B0509000000000004" pitchFamily="49" charset="0"/>
              </a:rPr>
              <a:t> = 10 log</a:t>
            </a:r>
            <a:r>
              <a:rPr lang="en-US" altLang="en-US" sz="2531" baseline="-14000" dirty="0">
                <a:solidFill>
                  <a:schemeClr val="tx1"/>
                </a:solidFill>
                <a:latin typeface="Andale Mono" panose="020B0509000000000004" pitchFamily="49" charset="0"/>
                <a:ea typeface="Andale Mono" panose="020B0509000000000004" pitchFamily="49" charset="0"/>
                <a:cs typeface="Andale Mono" panose="020B0509000000000004" pitchFamily="49" charset="0"/>
                <a:sym typeface="Andale Mono" panose="020B0509000000000004" pitchFamily="49" charset="0"/>
              </a:rPr>
              <a:t>10</a:t>
            </a:r>
            <a:r>
              <a:rPr lang="en-US" altLang="en-US" sz="2531" dirty="0">
                <a:solidFill>
                  <a:schemeClr val="tx1"/>
                </a:solidFill>
                <a:latin typeface="Andale Mono" panose="020B0509000000000004" pitchFamily="49" charset="0"/>
                <a:ea typeface="Andale Mono" panose="020B0509000000000004" pitchFamily="49" charset="0"/>
                <a:cs typeface="Andale Mono" panose="020B0509000000000004" pitchFamily="49" charset="0"/>
                <a:sym typeface="Andale Mono" panose="020B0509000000000004" pitchFamily="49" charset="0"/>
              </a:rPr>
              <a:t>(100) </a:t>
            </a:r>
            <a:endParaRPr lang="en-US" altLang="en-US" sz="2953" dirty="0">
              <a:solidFill>
                <a:schemeClr val="tx1"/>
              </a:solidFill>
              <a:latin typeface="Andale Mono" panose="020B0509000000000004" pitchFamily="49" charset="0"/>
              <a:ea typeface="Andale Mono" panose="020B0509000000000004" pitchFamily="49" charset="0"/>
              <a:cs typeface="Andale Mono" panose="020B0509000000000004" pitchFamily="49" charset="0"/>
              <a:sym typeface="Andale Mono" panose="020B0509000000000004" pitchFamily="49" charset="0"/>
            </a:endParaRPr>
          </a:p>
          <a:p>
            <a:pPr eaLnBrk="1" hangingPunct="1">
              <a:spcBef>
                <a:spcPts val="1406"/>
              </a:spcBef>
            </a:pPr>
            <a:r>
              <a:rPr lang="en-US" altLang="en-US" sz="2531" b="1" dirty="0">
                <a:solidFill>
                  <a:srgbClr val="0432FF"/>
                </a:solidFill>
                <a:latin typeface="Andale Mono" panose="020B0509000000000004" pitchFamily="49" charset="0"/>
                <a:ea typeface="Andale Mono" panose="020B0509000000000004" pitchFamily="49" charset="0"/>
                <a:cs typeface="Andale Mono" panose="020B0509000000000004" pitchFamily="49" charset="0"/>
                <a:sym typeface="Andale Mono" panose="020B0509000000000004" pitchFamily="49" charset="0"/>
              </a:rPr>
              <a:t>100mW</a:t>
            </a:r>
            <a:r>
              <a:rPr lang="en-US" altLang="en-US" sz="2531" b="1" dirty="0">
                <a:solidFill>
                  <a:srgbClr val="0432FF"/>
                </a:solidFill>
                <a:cs typeface="Lucida Grande" panose="020B0600040502020204" pitchFamily="34" charset="0"/>
              </a:rPr>
              <a:t> →</a:t>
            </a:r>
            <a:r>
              <a:rPr lang="en-US" altLang="en-US" sz="2531" b="1" dirty="0">
                <a:solidFill>
                  <a:srgbClr val="0432FF"/>
                </a:solidFill>
                <a:latin typeface="Andale Mono" panose="020B0509000000000004" pitchFamily="49" charset="0"/>
                <a:ea typeface="Andale Mono" panose="020B0509000000000004" pitchFamily="49" charset="0"/>
                <a:cs typeface="Andale Mono" panose="020B0509000000000004" pitchFamily="49" charset="0"/>
                <a:sym typeface="Andale Mono" panose="020B0509000000000004" pitchFamily="49" charset="0"/>
              </a:rPr>
              <a:t> 20dBm</a:t>
            </a:r>
          </a:p>
        </p:txBody>
      </p:sp>
      <p:sp>
        <p:nvSpPr>
          <p:cNvPr id="19461" name="Rectangle 4">
            <a:extLst>
              <a:ext uri="{FF2B5EF4-FFF2-40B4-BE49-F238E27FC236}">
                <a16:creationId xmlns:a16="http://schemas.microsoft.com/office/drawing/2014/main" id="{44D8D72B-4A0C-9C4C-A07C-21A1B3D70B7F}"/>
              </a:ext>
            </a:extLst>
          </p:cNvPr>
          <p:cNvSpPr>
            <a:spLocks/>
          </p:cNvSpPr>
          <p:nvPr/>
        </p:nvSpPr>
        <p:spPr bwMode="auto">
          <a:xfrm>
            <a:off x="5250657" y="2029346"/>
            <a:ext cx="6482953" cy="1518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eaLnBrk="1" hangingPunct="1">
              <a:spcBef>
                <a:spcPts val="1406"/>
              </a:spcBef>
            </a:pPr>
            <a:r>
              <a:rPr lang="en-US" altLang="en-US" sz="2531" dirty="0">
                <a:solidFill>
                  <a:schemeClr val="tx1"/>
                </a:solidFill>
                <a:cs typeface="Gill Sans" panose="020B0502020104020203" pitchFamily="34" charset="-79"/>
              </a:rPr>
              <a:t>Signal measurement: 17dBm</a:t>
            </a:r>
          </a:p>
          <a:p>
            <a:pPr eaLnBrk="1" hangingPunct="1">
              <a:spcBef>
                <a:spcPts val="1406"/>
              </a:spcBef>
            </a:pPr>
            <a:r>
              <a:rPr lang="en-US" altLang="en-US" sz="2531" dirty="0" err="1">
                <a:solidFill>
                  <a:schemeClr val="tx1"/>
                </a:solidFill>
                <a:latin typeface="Andale Mono" panose="020B0509000000000004" pitchFamily="49" charset="0"/>
                <a:ea typeface="Andale Mono" panose="020B0509000000000004" pitchFamily="49" charset="0"/>
                <a:cs typeface="Andale Mono" panose="020B0509000000000004" pitchFamily="49" charset="0"/>
                <a:sym typeface="Andale Mono" panose="020B0509000000000004" pitchFamily="49" charset="0"/>
              </a:rPr>
              <a:t>P</a:t>
            </a:r>
            <a:r>
              <a:rPr lang="en-US" altLang="en-US" sz="2531" baseline="-6000" dirty="0" err="1">
                <a:solidFill>
                  <a:schemeClr val="tx1"/>
                </a:solidFill>
                <a:latin typeface="Andale Mono" panose="020B0509000000000004" pitchFamily="49" charset="0"/>
                <a:ea typeface="Andale Mono" panose="020B0509000000000004" pitchFamily="49" charset="0"/>
                <a:cs typeface="Andale Mono" panose="020B0509000000000004" pitchFamily="49" charset="0"/>
                <a:sym typeface="Andale Mono" panose="020B0509000000000004" pitchFamily="49" charset="0"/>
              </a:rPr>
              <a:t>mW</a:t>
            </a:r>
            <a:r>
              <a:rPr lang="en-US" altLang="en-US" sz="2531" dirty="0">
                <a:solidFill>
                  <a:schemeClr val="tx1"/>
                </a:solidFill>
                <a:latin typeface="Andale Mono" panose="020B0509000000000004" pitchFamily="49" charset="0"/>
                <a:ea typeface="Andale Mono" panose="020B0509000000000004" pitchFamily="49" charset="0"/>
                <a:cs typeface="Andale Mono" panose="020B0509000000000004" pitchFamily="49" charset="0"/>
                <a:sym typeface="Andale Mono" panose="020B0509000000000004" pitchFamily="49" charset="0"/>
              </a:rPr>
              <a:t> = 10 </a:t>
            </a:r>
            <a:r>
              <a:rPr lang="en-US" altLang="en-US" sz="2531" baseline="43000" dirty="0">
                <a:solidFill>
                  <a:schemeClr val="tx1"/>
                </a:solidFill>
                <a:latin typeface="Andale Mono" panose="020B0509000000000004" pitchFamily="49" charset="0"/>
                <a:ea typeface="Andale Mono" panose="020B0509000000000004" pitchFamily="49" charset="0"/>
                <a:cs typeface="Andale Mono" panose="020B0509000000000004" pitchFamily="49" charset="0"/>
                <a:sym typeface="Andale Mono" panose="020B0509000000000004" pitchFamily="49" charset="0"/>
              </a:rPr>
              <a:t>17/10</a:t>
            </a:r>
            <a:r>
              <a:rPr lang="en-US" altLang="en-US" sz="2531" dirty="0">
                <a:solidFill>
                  <a:schemeClr val="tx1"/>
                </a:solidFill>
                <a:latin typeface="Andale Mono" panose="020B0509000000000004" pitchFamily="49" charset="0"/>
                <a:ea typeface="Andale Mono" panose="020B0509000000000004" pitchFamily="49" charset="0"/>
                <a:cs typeface="Andale Mono" panose="020B0509000000000004" pitchFamily="49" charset="0"/>
                <a:sym typeface="Andale Mono" panose="020B0509000000000004" pitchFamily="49" charset="0"/>
              </a:rPr>
              <a:t>     </a:t>
            </a:r>
            <a:endParaRPr lang="en-US" altLang="en-US" sz="2953" dirty="0">
              <a:solidFill>
                <a:schemeClr val="tx1"/>
              </a:solidFill>
              <a:latin typeface="Andale Mono" panose="020B0509000000000004" pitchFamily="49" charset="0"/>
              <a:ea typeface="Andale Mono" panose="020B0509000000000004" pitchFamily="49" charset="0"/>
              <a:cs typeface="Andale Mono" panose="020B0509000000000004" pitchFamily="49" charset="0"/>
              <a:sym typeface="Andale Mono" panose="020B0509000000000004" pitchFamily="49" charset="0"/>
            </a:endParaRPr>
          </a:p>
          <a:p>
            <a:pPr eaLnBrk="1" hangingPunct="1">
              <a:spcBef>
                <a:spcPts val="1406"/>
              </a:spcBef>
            </a:pPr>
            <a:r>
              <a:rPr lang="en-US" altLang="en-US" sz="2531" dirty="0">
                <a:solidFill>
                  <a:schemeClr val="tx1"/>
                </a:solidFill>
                <a:latin typeface="Andale Mono" panose="020B0509000000000004" pitchFamily="49" charset="0"/>
                <a:ea typeface="Andale Mono" panose="020B0509000000000004" pitchFamily="49" charset="0"/>
                <a:cs typeface="Andale Mono" panose="020B0509000000000004" pitchFamily="49" charset="0"/>
                <a:sym typeface="Andale Mono" panose="020B0509000000000004" pitchFamily="49" charset="0"/>
              </a:rPr>
              <a:t>17dBm </a:t>
            </a:r>
            <a:r>
              <a:rPr lang="en-US" altLang="en-US" sz="2531" dirty="0">
                <a:solidFill>
                  <a:schemeClr val="tx1"/>
                </a:solidFill>
                <a:cs typeface="Lucida Grande" panose="020B0600040502020204" pitchFamily="34" charset="0"/>
              </a:rPr>
              <a:t>→</a:t>
            </a:r>
            <a:r>
              <a:rPr lang="en-US" altLang="en-US" sz="2531" dirty="0">
                <a:solidFill>
                  <a:schemeClr val="tx1"/>
                </a:solidFill>
                <a:latin typeface="Andale Mono" panose="020B0509000000000004" pitchFamily="49" charset="0"/>
                <a:ea typeface="Andale Mono" panose="020B0509000000000004" pitchFamily="49" charset="0"/>
                <a:cs typeface="Andale Mono" panose="020B0509000000000004" pitchFamily="49" charset="0"/>
                <a:sym typeface="Andale Mono" panose="020B0509000000000004" pitchFamily="49" charset="0"/>
              </a:rPr>
              <a:t> 50 </a:t>
            </a:r>
            <a:r>
              <a:rPr lang="en-US" altLang="en-US" sz="2531" dirty="0" err="1">
                <a:solidFill>
                  <a:schemeClr val="tx1"/>
                </a:solidFill>
                <a:latin typeface="Andale Mono" panose="020B0509000000000004" pitchFamily="49" charset="0"/>
                <a:ea typeface="Andale Mono" panose="020B0509000000000004" pitchFamily="49" charset="0"/>
                <a:cs typeface="Andale Mono" panose="020B0509000000000004" pitchFamily="49" charset="0"/>
                <a:sym typeface="Andale Mono" panose="020B0509000000000004" pitchFamily="49" charset="0"/>
              </a:rPr>
              <a:t>mW</a:t>
            </a:r>
            <a:endParaRPr lang="en-US" altLang="en-US" sz="2531" dirty="0">
              <a:solidFill>
                <a:schemeClr val="tx1"/>
              </a:solidFill>
              <a:latin typeface="Andale Mono" panose="020B0509000000000004" pitchFamily="49" charset="0"/>
              <a:ea typeface="Andale Mono" panose="020B0509000000000004" pitchFamily="49" charset="0"/>
              <a:cs typeface="Andale Mono" panose="020B0509000000000004" pitchFamily="49" charset="0"/>
              <a:sym typeface="Andale Mono" panose="020B0509000000000004" pitchFamily="49" charset="0"/>
            </a:endParaRPr>
          </a:p>
        </p:txBody>
      </p:sp>
      <p:sp>
        <p:nvSpPr>
          <p:cNvPr id="19462" name="Text Box 5">
            <a:extLst>
              <a:ext uri="{FF2B5EF4-FFF2-40B4-BE49-F238E27FC236}">
                <a16:creationId xmlns:a16="http://schemas.microsoft.com/office/drawing/2014/main" id="{609BF5E5-B72F-BC45-AA3B-921C6404C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9777" y="3964416"/>
            <a:ext cx="223242" cy="241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algn="r" eaLnBrk="1" hangingPunct="1"/>
            <a:fld id="{AFBB16F6-F5CF-FF4F-A120-3F9612F86882}" type="slidenum">
              <a:rPr lang="en-US" altLang="en-US" sz="1266">
                <a:solidFill>
                  <a:schemeClr val="tx1"/>
                </a:solidFill>
                <a:cs typeface="Gill Sans" panose="020B0502020104020203" pitchFamily="34" charset="-79"/>
              </a:rPr>
              <a:pPr algn="r" eaLnBrk="1" hangingPunct="1"/>
              <a:t>28</a:t>
            </a:fld>
            <a:endParaRPr lang="en-US" altLang="en-US" sz="1266">
              <a:solidFill>
                <a:schemeClr val="tx1"/>
              </a:solidFill>
              <a:cs typeface="Gill Sans" panose="020B0502020104020203" pitchFamily="34" charset="-79"/>
            </a:endParaRPr>
          </a:p>
        </p:txBody>
      </p:sp>
      <p:sp>
        <p:nvSpPr>
          <p:cNvPr id="19463" name="Rectangle 6">
            <a:extLst>
              <a:ext uri="{FF2B5EF4-FFF2-40B4-BE49-F238E27FC236}">
                <a16:creationId xmlns:a16="http://schemas.microsoft.com/office/drawing/2014/main" id="{062D88DD-9F67-1545-BA21-41050F262F91}"/>
              </a:ext>
            </a:extLst>
          </p:cNvPr>
          <p:cNvSpPr>
            <a:spLocks/>
          </p:cNvSpPr>
          <p:nvPr/>
        </p:nvSpPr>
        <p:spPr bwMode="auto">
          <a:xfrm>
            <a:off x="4572000" y="1475705"/>
            <a:ext cx="7840266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lIns="35719" tIns="35719" rIns="35719" bIns="35719"/>
          <a:lstStyle>
            <a:lvl1pPr marL="355600" indent="-355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algn="l" eaLnBrk="1" hangingPunct="1">
              <a:buClr>
                <a:srgbClr val="000000"/>
              </a:buClr>
              <a:buSzPct val="100000"/>
              <a:buFont typeface="Lucida Grande" panose="020B0600040502020204" pitchFamily="34" charset="0"/>
              <a:buChar char="‣"/>
            </a:pPr>
            <a:r>
              <a:rPr lang="en-US" altLang="en-US" sz="2531" dirty="0">
                <a:solidFill>
                  <a:schemeClr val="tx1"/>
                </a:solidFill>
                <a:cs typeface="Gill Sans" panose="020B0502020104020203" pitchFamily="34" charset="-79"/>
              </a:rPr>
              <a:t>Example: dBm to </a:t>
            </a:r>
            <a:r>
              <a:rPr lang="en-US" altLang="en-US" sz="2531" dirty="0" err="1">
                <a:solidFill>
                  <a:schemeClr val="tx1"/>
                </a:solidFill>
                <a:cs typeface="Gill Sans" panose="020B0502020104020203" pitchFamily="34" charset="-79"/>
              </a:rPr>
              <a:t>mW</a:t>
            </a:r>
            <a:endParaRPr lang="en-US" altLang="en-US" sz="2531" dirty="0">
              <a:solidFill>
                <a:schemeClr val="tx1"/>
              </a:solidFill>
              <a:cs typeface="Gill Sans" panose="020B0502020104020203" pitchFamily="34" charset="-79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EB9A2797-6439-204A-B782-46DD3229F2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933" y="3689747"/>
            <a:ext cx="5554133" cy="3124200"/>
          </a:xfrm>
          <a:prstGeom prst="rect">
            <a:avLst/>
          </a:prstGeom>
        </p:spPr>
      </p:pic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B1B852AB-D5D4-DF45-9892-4950195415A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920547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>
            <a:extLst>
              <a:ext uri="{FF2B5EF4-FFF2-40B4-BE49-F238E27FC236}">
                <a16:creationId xmlns:a16="http://schemas.microsoft.com/office/drawing/2014/main" id="{65EE6E31-5EE8-0442-B0D8-7539EDA99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600200"/>
            <a:ext cx="6777633" cy="512340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A09453EE-5463-5641-B802-250B011EB9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lang="en-US" dirty="0">
                <a:sym typeface="Trebuchet MS" charset="0"/>
              </a:rPr>
              <a:t>Using dB</a:t>
            </a:r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88B1841B-B293-DE44-8B06-EEC5B6042C8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81070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oter Placeholder 3">
            <a:extLst>
              <a:ext uri="{FF2B5EF4-FFF2-40B4-BE49-F238E27FC236}">
                <a16:creationId xmlns:a16="http://schemas.microsoft.com/office/drawing/2014/main" id="{E8C48A19-3974-404E-8207-B2956E4239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746D09C4-7035-4B4C-85D9-2FC00C5ED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>
                <a:ea typeface="宋体" panose="02010600030101010101" pitchFamily="2" charset="-122"/>
              </a:rPr>
              <a:t>Introduction</a:t>
            </a:r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BB637118-171E-5E41-9BBF-47F1815395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763000" cy="4724400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CN" sz="2800" b="1" dirty="0">
                <a:ea typeface="宋体" panose="02010600030101010101" pitchFamily="2" charset="-122"/>
              </a:rPr>
              <a:t>IN THIS CHAPTER YOU WILL LEARN…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2800" dirty="0">
                <a:ea typeface="宋体" panose="02010600030101010101" pitchFamily="2" charset="-122"/>
              </a:rPr>
              <a:t>That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electronic circuits process signals</a:t>
            </a:r>
            <a:r>
              <a:rPr lang="en-US" altLang="zh-CN" sz="2800" dirty="0">
                <a:ea typeface="宋体" panose="02010600030101010101" pitchFamily="2" charset="-122"/>
              </a:rPr>
              <a:t>, and thus </a:t>
            </a:r>
            <a:r>
              <a:rPr lang="en-US" altLang="zh-CN" sz="2800" b="1" dirty="0">
                <a:solidFill>
                  <a:srgbClr val="0432FF"/>
                </a:solidFill>
                <a:ea typeface="宋体" panose="02010600030101010101" pitchFamily="2" charset="-122"/>
              </a:rPr>
              <a:t>understanding electrical signals </a:t>
            </a:r>
            <a:r>
              <a:rPr lang="en-US" altLang="zh-CN" sz="2800" dirty="0">
                <a:ea typeface="宋体" panose="02010600030101010101" pitchFamily="2" charset="-122"/>
              </a:rPr>
              <a:t>is essential to appreciating the material in this book.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处理信号的电路，因此，理解“什么是电信号”是基础</a:t>
            </a:r>
            <a:endParaRPr lang="en-US" altLang="zh-CN" b="1" dirty="0">
              <a:solidFill>
                <a:srgbClr val="00B050"/>
              </a:solidFill>
              <a:ea typeface="宋体" panose="02010600030101010101" pitchFamily="2" charset="-122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zh-CN" sz="2800" dirty="0">
                <a:ea typeface="宋体" panose="02010600030101010101" pitchFamily="2" charset="-122"/>
              </a:rPr>
              <a:t>The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Thevenin and Norton </a:t>
            </a:r>
            <a:r>
              <a:rPr lang="en-US" altLang="zh-CN" sz="2800" b="1" dirty="0">
                <a:solidFill>
                  <a:srgbClr val="0432FF"/>
                </a:solidFill>
                <a:ea typeface="宋体" panose="02010600030101010101" pitchFamily="2" charset="-122"/>
              </a:rPr>
              <a:t>representations of signal sources</a:t>
            </a:r>
            <a:r>
              <a:rPr lang="en-US" altLang="zh-CN" sz="2800" dirty="0">
                <a:ea typeface="宋体" panose="02010600030101010101" pitchFamily="2" charset="-122"/>
              </a:rPr>
              <a:t>.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信号源的戴维南和诺顿表示</a:t>
            </a:r>
            <a:endParaRPr lang="en-US" altLang="zh-CN" dirty="0">
              <a:ea typeface="宋体" panose="02010600030101010101" pitchFamily="2" charset="-122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zh-CN" sz="2800" dirty="0">
                <a:ea typeface="宋体" panose="02010600030101010101" pitchFamily="2" charset="-122"/>
              </a:rPr>
              <a:t>The representation of a signal as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sum of sine waves</a:t>
            </a:r>
            <a:r>
              <a:rPr lang="en-US" altLang="zh-CN" sz="2800" dirty="0">
                <a:ea typeface="宋体" panose="02010600030101010101" pitchFamily="2" charset="-122"/>
              </a:rPr>
              <a:t>.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信号可以由一些列的正弦信号叠加而构成</a:t>
            </a:r>
            <a:endParaRPr lang="en-US" altLang="zh-CN" dirty="0">
              <a:ea typeface="宋体" panose="02010600030101010101" pitchFamily="2" charset="-122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zh-CN" sz="2800" dirty="0">
                <a:ea typeface="宋体" panose="02010600030101010101" pitchFamily="2" charset="-122"/>
              </a:rPr>
              <a:t>The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analog and digital</a:t>
            </a:r>
            <a:r>
              <a:rPr lang="en-US" altLang="zh-CN" sz="2800" dirty="0">
                <a:ea typeface="宋体" panose="02010600030101010101" pitchFamily="2" charset="-122"/>
              </a:rPr>
              <a:t> representations of a signal.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模拟信号与数字信号</a:t>
            </a:r>
            <a:endParaRPr lang="en-US" altLang="zh-CN" sz="2800" dirty="0">
              <a:ea typeface="宋体" panose="02010600030101010101" pitchFamily="2" charset="-122"/>
            </a:endParaRPr>
          </a:p>
          <a:p>
            <a:pPr lvl="1" eaLnBrk="1" hangingPunct="1">
              <a:lnSpc>
                <a:spcPct val="80000"/>
              </a:lnSpc>
            </a:pPr>
            <a:endParaRPr lang="en-US" altLang="zh-CN" sz="2800" dirty="0">
              <a:ea typeface="宋体" panose="02010600030101010101" pitchFamily="2" charset="-122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E441A8C1-81F8-E249-BE22-34F5BDB501A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ooter Placeholder 3">
            <a:extLst>
              <a:ext uri="{FF2B5EF4-FFF2-40B4-BE49-F238E27FC236}">
                <a16:creationId xmlns:a16="http://schemas.microsoft.com/office/drawing/2014/main" id="{8319313D-E309-BD4C-A013-4EA4220979B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C5A0B20-CDA6-8943-AEB0-94AB087A8F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953000" cy="1295400"/>
          </a:xfrm>
        </p:spPr>
        <p:txBody>
          <a:bodyPr/>
          <a:lstStyle/>
          <a:p>
            <a:pPr eaLnBrk="1" hangingPunct="1"/>
            <a:r>
              <a:rPr lang="en-US" altLang="zh-CN" sz="3200" b="0" dirty="0">
                <a:ea typeface="宋体" panose="02010600030101010101" pitchFamily="2" charset="-122"/>
              </a:rPr>
              <a:t>1.4.6. </a:t>
            </a:r>
            <a:r>
              <a:rPr lang="en-US" altLang="zh-CN" sz="3200" dirty="0">
                <a:ea typeface="宋体" panose="02010600030101010101" pitchFamily="2" charset="-122"/>
              </a:rPr>
              <a:t>Amplifier Power Supply</a:t>
            </a:r>
            <a:r>
              <a:rPr lang="zh-CN" altLang="en-US" sz="3200" dirty="0">
                <a:ea typeface="宋体" panose="02010600030101010101" pitchFamily="2" charset="-122"/>
              </a:rPr>
              <a:t> 放大器供电</a:t>
            </a:r>
            <a:endParaRPr lang="en-US" altLang="zh-CN" sz="3200" dirty="0">
              <a:ea typeface="宋体" panose="02010600030101010101" pitchFamily="2" charset="-122"/>
            </a:endParaRPr>
          </a:p>
        </p:txBody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7931D6C7-973F-B149-91AA-AC89891194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763000" cy="4648200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supplies</a:t>
            </a:r>
            <a:r>
              <a:rPr lang="en-US" altLang="zh-CN" sz="2800" b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– an amplifier has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two </a:t>
            </a:r>
            <a:r>
              <a:rPr lang="en-US" altLang="zh-CN" sz="2800" dirty="0">
                <a:ea typeface="宋体" panose="02010600030101010101" pitchFamily="2" charset="-122"/>
              </a:rPr>
              <a:t>power supplies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800" i="1" dirty="0">
                <a:ea typeface="宋体" panose="02010600030101010101" pitchFamily="2" charset="-122"/>
              </a:rPr>
              <a:t>V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CC</a:t>
            </a:r>
            <a:r>
              <a:rPr lang="en-US" altLang="zh-CN" sz="2800" dirty="0">
                <a:ea typeface="宋体" panose="02010600030101010101" pitchFamily="2" charset="-122"/>
              </a:rPr>
              <a:t> is </a:t>
            </a:r>
            <a:r>
              <a:rPr lang="en-US" altLang="zh-CN" sz="2800" b="1" dirty="0">
                <a:solidFill>
                  <a:srgbClr val="C00000"/>
                </a:solidFill>
                <a:ea typeface="宋体" panose="02010600030101010101" pitchFamily="2" charset="-122"/>
              </a:rPr>
              <a:t>positive</a:t>
            </a:r>
            <a:r>
              <a:rPr lang="en-US" altLang="zh-CN" sz="2800" dirty="0">
                <a:ea typeface="宋体" panose="02010600030101010101" pitchFamily="2" charset="-122"/>
              </a:rPr>
              <a:t>, current </a:t>
            </a:r>
            <a:r>
              <a:rPr lang="en-US" altLang="zh-CN" sz="2800" i="1" dirty="0">
                <a:ea typeface="宋体" panose="02010600030101010101" pitchFamily="2" charset="-122"/>
              </a:rPr>
              <a:t>I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CC</a:t>
            </a:r>
            <a:r>
              <a:rPr lang="en-US" altLang="zh-CN" sz="2800" dirty="0">
                <a:ea typeface="宋体" panose="02010600030101010101" pitchFamily="2" charset="-122"/>
              </a:rPr>
              <a:t> is drawn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800" i="1" dirty="0">
                <a:ea typeface="宋体" panose="02010600030101010101" pitchFamily="2" charset="-122"/>
              </a:rPr>
              <a:t>-V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EE</a:t>
            </a:r>
            <a:r>
              <a:rPr lang="en-US" altLang="zh-CN" sz="2800" dirty="0">
                <a:ea typeface="宋体" panose="02010600030101010101" pitchFamily="2" charset="-122"/>
              </a:rPr>
              <a:t> is </a:t>
            </a:r>
            <a:r>
              <a:rPr lang="en-US" altLang="zh-CN" sz="2800" b="1" dirty="0">
                <a:solidFill>
                  <a:srgbClr val="00B050"/>
                </a:solidFill>
                <a:ea typeface="宋体" panose="02010600030101010101" pitchFamily="2" charset="-122"/>
              </a:rPr>
              <a:t>negative</a:t>
            </a:r>
            <a:r>
              <a:rPr lang="en-US" altLang="zh-CN" sz="2800" dirty="0">
                <a:ea typeface="宋体" panose="02010600030101010101" pitchFamily="2" charset="-122"/>
              </a:rPr>
              <a:t>, current </a:t>
            </a:r>
            <a:r>
              <a:rPr lang="en-US" altLang="zh-CN" sz="2800" i="1" dirty="0">
                <a:ea typeface="宋体" panose="02010600030101010101" pitchFamily="2" charset="-122"/>
              </a:rPr>
              <a:t>I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EE</a:t>
            </a:r>
            <a:r>
              <a:rPr lang="en-US" altLang="zh-CN" sz="2800" dirty="0">
                <a:ea typeface="宋体" panose="02010600030101010101" pitchFamily="2" charset="-122"/>
              </a:rPr>
              <a:t> is drawn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800" b="1" dirty="0">
                <a:solidFill>
                  <a:srgbClr val="3333FF"/>
                </a:solidFill>
                <a:highlight>
                  <a:srgbClr val="FFFF00"/>
                </a:highlight>
                <a:ea typeface="宋体" panose="02010600030101010101" pitchFamily="2" charset="-122"/>
              </a:rPr>
              <a:t>power draw</a:t>
            </a:r>
            <a:r>
              <a:rPr lang="en-US" altLang="zh-CN" sz="2800" b="1" dirty="0">
                <a:highlight>
                  <a:srgbClr val="FFFF00"/>
                </a:highlight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– from these supplies is defined below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800" i="1" dirty="0" err="1">
                <a:ea typeface="宋体" panose="02010600030101010101" pitchFamily="2" charset="-122"/>
              </a:rPr>
              <a:t>P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dc</a:t>
            </a:r>
            <a:r>
              <a:rPr lang="en-US" altLang="zh-CN" sz="2800" dirty="0">
                <a:ea typeface="宋体" panose="02010600030101010101" pitchFamily="2" charset="-122"/>
              </a:rPr>
              <a:t> = </a:t>
            </a:r>
            <a:r>
              <a:rPr lang="en-US" altLang="zh-CN" sz="2800" i="1" dirty="0">
                <a:ea typeface="宋体" panose="02010600030101010101" pitchFamily="2" charset="-122"/>
              </a:rPr>
              <a:t>V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CC </a:t>
            </a:r>
            <a:r>
              <a:rPr lang="en-US" altLang="zh-CN" sz="2800" i="1" dirty="0">
                <a:ea typeface="宋体" panose="02010600030101010101" pitchFamily="2" charset="-122"/>
              </a:rPr>
              <a:t>I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CC</a:t>
            </a:r>
            <a:r>
              <a:rPr lang="en-US" altLang="zh-CN" sz="2800" dirty="0">
                <a:ea typeface="宋体" panose="02010600030101010101" pitchFamily="2" charset="-122"/>
              </a:rPr>
              <a:t> + </a:t>
            </a:r>
            <a:r>
              <a:rPr lang="en-US" altLang="zh-CN" sz="2800" i="1" dirty="0">
                <a:ea typeface="宋体" panose="02010600030101010101" pitchFamily="2" charset="-122"/>
              </a:rPr>
              <a:t>V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EE </a:t>
            </a:r>
            <a:r>
              <a:rPr lang="en-US" altLang="zh-CN" sz="2800" i="1" dirty="0">
                <a:ea typeface="宋体" panose="02010600030101010101" pitchFamily="2" charset="-122"/>
              </a:rPr>
              <a:t>I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EE</a:t>
            </a:r>
            <a:endParaRPr lang="en-US" altLang="zh-CN" sz="2800" dirty="0">
              <a:ea typeface="宋体" panose="02010600030101010101" pitchFamily="2" charset="-122"/>
            </a:endParaRPr>
          </a:p>
          <a:p>
            <a:pPr lvl="1" eaLnBrk="1" hangingPunct="1">
              <a:lnSpc>
                <a:spcPct val="90000"/>
              </a:lnSpc>
            </a:pPr>
            <a:endParaRPr lang="en-US" altLang="zh-CN" sz="2800" dirty="0">
              <a:ea typeface="宋体" panose="02010600030101010101" pitchFamily="2" charset="-122"/>
            </a:endParaRPr>
          </a:p>
        </p:txBody>
      </p:sp>
      <p:sp>
        <p:nvSpPr>
          <p:cNvPr id="46085" name="文本框 1">
            <a:extLst>
              <a:ext uri="{FF2B5EF4-FFF2-40B4-BE49-F238E27FC236}">
                <a16:creationId xmlns:a16="http://schemas.microsoft.com/office/drawing/2014/main" id="{8978960D-B4F6-6847-880F-3BE6E2F360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1" y="4800600"/>
            <a:ext cx="44958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eaLnBrk="1" hangingPunct="1"/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</a:rPr>
              <a:t>The “CC” relates to the “</a:t>
            </a:r>
            <a:r>
              <a:rPr lang="en-US" altLang="zh-CN" b="1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c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</a:rPr>
              <a:t>ollector” of an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</a:rPr>
              <a:t>npn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</a:rPr>
              <a:t>, bipolar transistor.</a:t>
            </a:r>
          </a:p>
          <a:p>
            <a:pPr algn="l" eaLnBrk="1" hangingPunct="1"/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</a:rPr>
              <a:t>Similarly, “EE” relates to the </a:t>
            </a:r>
            <a:r>
              <a:rPr lang="en-US" altLang="zh-CN" b="1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e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</a:rPr>
              <a:t>mitter of an </a:t>
            </a:r>
            <a:r>
              <a:rPr lang="en-US" altLang="zh-CN" dirty="0" err="1">
                <a:latin typeface="Arial" panose="020B0604020202020204" pitchFamily="34" charset="0"/>
                <a:ea typeface="宋体" panose="02010600030101010101" pitchFamily="2" charset="-122"/>
              </a:rPr>
              <a:t>npn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</a:rPr>
              <a:t>, bipolar transistor.</a:t>
            </a:r>
          </a:p>
          <a:p>
            <a:pPr algn="l" eaLnBrk="1" hangingPunct="1"/>
            <a:endParaRPr lang="zh-CN" altLang="en-US" dirty="0">
              <a:ea typeface="宋体" panose="02010600030101010101" pitchFamily="2" charset="-122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50C777-4CD1-0F44-9CEF-BD7E5C2027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2" y="3879042"/>
            <a:ext cx="4047743" cy="2978958"/>
          </a:xfrm>
          <a:prstGeom prst="rect">
            <a:avLst/>
          </a:prstGeom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174A0D5B-8C27-CF44-9FFF-52C8670BB65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30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ooter Placeholder 3">
            <a:extLst>
              <a:ext uri="{FF2B5EF4-FFF2-40B4-BE49-F238E27FC236}">
                <a16:creationId xmlns:a16="http://schemas.microsoft.com/office/drawing/2014/main" id="{17FCC93D-7268-BF40-BD9B-C6C63109CD8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4214439F-B7BC-C642-87E5-0975BA881A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1.4.6. </a:t>
            </a:r>
            <a:r>
              <a:rPr lang="en-US" altLang="zh-CN" sz="3200">
                <a:ea typeface="宋体" panose="02010600030101010101" pitchFamily="2" charset="-122"/>
              </a:rPr>
              <a:t>Amplifier Power Supply</a:t>
            </a:r>
          </a:p>
        </p:txBody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83A8E40A-38FD-F14C-A280-5DF9778542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763000" cy="4648200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conservation of power </a:t>
            </a:r>
            <a:r>
              <a:rPr lang="zh-CN" altLang="en-US" b="1" dirty="0">
                <a:solidFill>
                  <a:srgbClr val="3333FF"/>
                </a:solidFill>
                <a:ea typeface="宋体" panose="02010600030101010101" pitchFamily="2" charset="-122"/>
              </a:rPr>
              <a:t>（功率守恒）</a:t>
            </a:r>
            <a:r>
              <a:rPr lang="en-US" altLang="zh-CN" sz="2800" dirty="0">
                <a:ea typeface="宋体" panose="02010600030101010101" pitchFamily="2" charset="-122"/>
              </a:rPr>
              <a:t>– dictates that power input (</a:t>
            </a:r>
            <a:r>
              <a:rPr lang="en-US" altLang="zh-CN" sz="2800" i="1" dirty="0">
                <a:ea typeface="宋体" panose="02010600030101010101" pitchFamily="2" charset="-122"/>
              </a:rPr>
              <a:t>P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i</a:t>
            </a:r>
            <a:r>
              <a:rPr lang="en-US" altLang="zh-CN" sz="2800" dirty="0">
                <a:ea typeface="宋体" panose="02010600030101010101" pitchFamily="2" charset="-122"/>
              </a:rPr>
              <a:t>) plus that drawn from supply (</a:t>
            </a:r>
            <a:r>
              <a:rPr lang="en-US" altLang="zh-CN" sz="2800" i="1" dirty="0" err="1">
                <a:ea typeface="宋体" panose="02010600030101010101" pitchFamily="2" charset="-122"/>
              </a:rPr>
              <a:t>P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dc</a:t>
            </a:r>
            <a:r>
              <a:rPr lang="en-US" altLang="zh-CN" sz="2800" dirty="0">
                <a:ea typeface="宋体" panose="02010600030101010101" pitchFamily="2" charset="-122"/>
              </a:rPr>
              <a:t>) is equal to output (</a:t>
            </a:r>
            <a:r>
              <a:rPr lang="en-US" altLang="zh-CN" sz="2800" i="1" dirty="0">
                <a:ea typeface="宋体" panose="02010600030101010101" pitchFamily="2" charset="-122"/>
              </a:rPr>
              <a:t>P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L</a:t>
            </a:r>
            <a:r>
              <a:rPr lang="en-US" altLang="zh-CN" sz="2800" dirty="0">
                <a:ea typeface="宋体" panose="02010600030101010101" pitchFamily="2" charset="-122"/>
              </a:rPr>
              <a:t>) plus that which is dissipated (</a:t>
            </a:r>
            <a:r>
              <a:rPr lang="en-US" altLang="zh-CN" sz="2800" i="1" dirty="0" err="1">
                <a:ea typeface="宋体" panose="02010600030101010101" pitchFamily="2" charset="-122"/>
              </a:rPr>
              <a:t>P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dis</a:t>
            </a:r>
            <a:r>
              <a:rPr lang="en-US" altLang="zh-CN" sz="2800" dirty="0">
                <a:ea typeface="宋体" panose="02010600030101010101" pitchFamily="2" charset="-122"/>
              </a:rPr>
              <a:t>).</a:t>
            </a:r>
            <a:r>
              <a:rPr lang="zh-CN" altLang="en-US" sz="2800" dirty="0">
                <a:ea typeface="宋体" panose="02010600030101010101" pitchFamily="2" charset="-122"/>
              </a:rPr>
              <a:t> </a:t>
            </a:r>
            <a:endParaRPr lang="en-US" altLang="zh-CN" sz="2800" b="1" dirty="0">
              <a:solidFill>
                <a:srgbClr val="00B050"/>
              </a:solidFill>
              <a:ea typeface="宋体" panose="02010600030101010101" pitchFamily="2" charset="-122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zh-CN" sz="2800" i="1" dirty="0">
                <a:ea typeface="宋体" panose="02010600030101010101" pitchFamily="2" charset="-122"/>
              </a:rPr>
              <a:t>P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i</a:t>
            </a:r>
            <a:r>
              <a:rPr lang="en-US" altLang="zh-CN" sz="2800" dirty="0">
                <a:ea typeface="宋体" panose="02010600030101010101" pitchFamily="2" charset="-122"/>
              </a:rPr>
              <a:t> + </a:t>
            </a:r>
            <a:r>
              <a:rPr lang="en-US" altLang="zh-CN" sz="2800" i="1" dirty="0" err="1">
                <a:ea typeface="宋体" panose="02010600030101010101" pitchFamily="2" charset="-122"/>
              </a:rPr>
              <a:t>P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dc</a:t>
            </a:r>
            <a:r>
              <a:rPr lang="en-US" altLang="zh-CN" sz="2800" dirty="0">
                <a:ea typeface="宋体" panose="02010600030101010101" pitchFamily="2" charset="-122"/>
              </a:rPr>
              <a:t> = </a:t>
            </a:r>
            <a:r>
              <a:rPr lang="en-US" altLang="zh-CN" sz="2800" i="1" dirty="0">
                <a:ea typeface="宋体" panose="02010600030101010101" pitchFamily="2" charset="-122"/>
              </a:rPr>
              <a:t>P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L</a:t>
            </a:r>
            <a:r>
              <a:rPr lang="en-US" altLang="zh-CN" sz="2800" dirty="0">
                <a:ea typeface="宋体" panose="02010600030101010101" pitchFamily="2" charset="-122"/>
              </a:rPr>
              <a:t> + </a:t>
            </a:r>
            <a:r>
              <a:rPr lang="en-US" altLang="zh-CN" sz="2800" i="1" dirty="0" err="1">
                <a:ea typeface="宋体" panose="02010600030101010101" pitchFamily="2" charset="-122"/>
              </a:rPr>
              <a:t>P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dissapated</a:t>
            </a:r>
            <a:r>
              <a:rPr lang="zh-CN" altLang="en-US" sz="2800" i="1" baseline="-25000" dirty="0">
                <a:ea typeface="宋体" panose="02010600030101010101" pitchFamily="2" charset="-122"/>
              </a:rPr>
              <a:t> </a:t>
            </a:r>
            <a:endParaRPr lang="en-US" altLang="zh-CN" sz="2800" b="1" dirty="0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efficiency</a:t>
            </a:r>
            <a:r>
              <a:rPr lang="en-US" altLang="zh-CN" sz="2800" dirty="0">
                <a:ea typeface="宋体" panose="02010600030101010101" pitchFamily="2" charset="-122"/>
              </a:rPr>
              <a:t> </a:t>
            </a:r>
            <a:r>
              <a:rPr lang="zh-CN" altLang="en-US" b="1" dirty="0">
                <a:solidFill>
                  <a:srgbClr val="3333FF"/>
                </a:solidFill>
                <a:ea typeface="宋体" panose="02010600030101010101" pitchFamily="2" charset="-122"/>
              </a:rPr>
              <a:t>（效率）</a:t>
            </a:r>
            <a:r>
              <a:rPr lang="en-US" altLang="zh-CN" sz="2800" dirty="0">
                <a:ea typeface="宋体" panose="02010600030101010101" pitchFamily="2" charset="-122"/>
              </a:rPr>
              <a:t>– is the</a:t>
            </a:r>
            <a:r>
              <a:rPr lang="en-US" altLang="zh-CN" sz="2800" b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ratio of power output to input.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800" dirty="0">
                <a:ea typeface="宋体" panose="02010600030101010101" pitchFamily="2" charset="-122"/>
              </a:rPr>
              <a:t>efficiency = </a:t>
            </a:r>
            <a:r>
              <a:rPr lang="en-US" altLang="zh-CN" sz="2800" i="1" dirty="0">
                <a:ea typeface="宋体" panose="02010600030101010101" pitchFamily="2" charset="-122"/>
              </a:rPr>
              <a:t>P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L</a:t>
            </a:r>
            <a:r>
              <a:rPr lang="en-US" altLang="zh-CN" sz="2800" dirty="0">
                <a:ea typeface="宋体" panose="02010600030101010101" pitchFamily="2" charset="-122"/>
              </a:rPr>
              <a:t> / (</a:t>
            </a:r>
            <a:r>
              <a:rPr lang="en-US" altLang="zh-CN" sz="2800" i="1" dirty="0">
                <a:ea typeface="宋体" panose="02010600030101010101" pitchFamily="2" charset="-122"/>
              </a:rPr>
              <a:t>P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i</a:t>
            </a:r>
            <a:r>
              <a:rPr lang="en-US" altLang="zh-CN" sz="2800" dirty="0">
                <a:ea typeface="宋体" panose="02010600030101010101" pitchFamily="2" charset="-122"/>
              </a:rPr>
              <a:t> + </a:t>
            </a:r>
            <a:r>
              <a:rPr lang="en-US" altLang="zh-CN" sz="2800" i="1" dirty="0" err="1">
                <a:ea typeface="宋体" panose="02010600030101010101" pitchFamily="2" charset="-122"/>
              </a:rPr>
              <a:t>P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dc</a:t>
            </a:r>
            <a:r>
              <a:rPr lang="en-US" altLang="zh-CN" sz="2800" dirty="0">
                <a:ea typeface="宋体" panose="02010600030101010101" pitchFamily="2" charset="-122"/>
              </a:rPr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zh-CN" altLang="en-US" sz="2800" dirty="0">
                <a:ea typeface="宋体" panose="02010600030101010101" pitchFamily="2" charset="-122"/>
              </a:rPr>
              <a:t>因为</a:t>
            </a:r>
            <a:r>
              <a:rPr lang="en-US" altLang="zh-CN" sz="2800" b="1" dirty="0">
                <a:solidFill>
                  <a:srgbClr val="C00000"/>
                </a:solidFill>
                <a:ea typeface="宋体" panose="02010600030101010101" pitchFamily="2" charset="-122"/>
              </a:rPr>
              <a:t>P</a:t>
            </a:r>
            <a:r>
              <a:rPr lang="en-US" altLang="zh-CN" sz="2800" b="1" baseline="-25000" dirty="0">
                <a:solidFill>
                  <a:srgbClr val="C00000"/>
                </a:solidFill>
                <a:ea typeface="宋体" panose="02010600030101010101" pitchFamily="2" charset="-122"/>
              </a:rPr>
              <a:t>i</a:t>
            </a:r>
            <a:r>
              <a:rPr lang="zh-CN" altLang="en-US" sz="2800" b="1" dirty="0">
                <a:solidFill>
                  <a:srgbClr val="C00000"/>
                </a:solidFill>
                <a:ea typeface="宋体" panose="02010600030101010101" pitchFamily="2" charset="-122"/>
              </a:rPr>
              <a:t>往往非常小</a:t>
            </a:r>
            <a:r>
              <a:rPr lang="zh-CN" altLang="en-US" sz="2800" dirty="0">
                <a:ea typeface="宋体" panose="02010600030101010101" pitchFamily="2" charset="-122"/>
              </a:rPr>
              <a:t>，所以：</a:t>
            </a:r>
            <a:endParaRPr lang="en-US" altLang="zh-CN" sz="2800" dirty="0">
              <a:ea typeface="宋体" panose="02010600030101010101" pitchFamily="2" charset="-122"/>
            </a:endParaRPr>
          </a:p>
          <a:p>
            <a:pPr lvl="1" eaLnBrk="1" hangingPunct="1">
              <a:lnSpc>
                <a:spcPct val="90000"/>
              </a:lnSpc>
            </a:pPr>
            <a:endParaRPr lang="en-US" altLang="zh-CN" sz="2800" dirty="0">
              <a:ea typeface="宋体" panose="02010600030101010101" pitchFamily="2" charset="-122"/>
            </a:endParaRPr>
          </a:p>
        </p:txBody>
      </p:sp>
      <p:pic>
        <p:nvPicPr>
          <p:cNvPr id="48133" name="图片 1">
            <a:extLst>
              <a:ext uri="{FF2B5EF4-FFF2-40B4-BE49-F238E27FC236}">
                <a16:creationId xmlns:a16="http://schemas.microsoft.com/office/drawing/2014/main" id="{02CE6CB0-24B6-9244-83CC-D94F0A833F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230813"/>
            <a:ext cx="19939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4" name="矩形 2">
            <a:extLst>
              <a:ext uri="{FF2B5EF4-FFF2-40B4-BE49-F238E27FC236}">
                <a16:creationId xmlns:a16="http://schemas.microsoft.com/office/drawing/2014/main" id="{61C6066B-9F4A-B046-8E96-24F1AA935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5383213"/>
            <a:ext cx="4191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zh-CN">
                <a:latin typeface="Arial" panose="020B0604020202020204" pitchFamily="34" charset="0"/>
                <a:ea typeface="宋体" panose="02010600030101010101" pitchFamily="2" charset="-122"/>
              </a:rPr>
              <a:t>Efficiency </a:t>
            </a:r>
            <a:r>
              <a:rPr lang="en-US" altLang="zh-CN">
                <a:latin typeface="Arial" panose="020B0604020202020204" pitchFamily="34" charset="0"/>
                <a:ea typeface="宋体" panose="02010600030101010101" pitchFamily="2" charset="-122"/>
                <a:sym typeface="Symbol" pitchFamily="2" charset="2"/>
              </a:rPr>
              <a:t> = (Power delivered to the load)/(Power supplied to Amplifier).</a:t>
            </a: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3C181977-963D-B844-BD43-47CB088ACB9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31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AF33124-BA9A-CC4A-A555-EDD7EC0E4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0058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50632F-937F-0045-9DAA-371137E8AF6B}"/>
              </a:ext>
            </a:extLst>
          </p:cNvPr>
          <p:cNvSpPr txBox="1"/>
          <p:nvPr/>
        </p:nvSpPr>
        <p:spPr>
          <a:xfrm>
            <a:off x="0" y="6027003"/>
            <a:ext cx="77725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0432FF"/>
                </a:solidFill>
              </a:rPr>
              <a:t>s</a:t>
            </a:r>
            <a:r>
              <a:rPr lang="en-US" sz="2400" b="1" dirty="0">
                <a:solidFill>
                  <a:srgbClr val="0432FF"/>
                </a:solidFill>
              </a:rPr>
              <a:t>wing</a:t>
            </a:r>
            <a:r>
              <a:rPr lang="en-US" sz="1800" dirty="0"/>
              <a:t>: </a:t>
            </a:r>
            <a:r>
              <a:rPr lang="zh-CN" altLang="en-US" sz="1800" dirty="0"/>
              <a:t>电压摆幅</a:t>
            </a:r>
            <a:endParaRPr lang="en-US" altLang="zh-CN" sz="1800" dirty="0"/>
          </a:p>
          <a:p>
            <a:r>
              <a:rPr lang="en-US" altLang="zh-CN" sz="2400" b="1" dirty="0">
                <a:solidFill>
                  <a:srgbClr val="0432FF"/>
                </a:solidFill>
              </a:rPr>
              <a:t>rail</a:t>
            </a:r>
            <a:r>
              <a:rPr lang="en-US" altLang="zh-CN" sz="1800" dirty="0"/>
              <a:t>:</a:t>
            </a:r>
            <a:r>
              <a:rPr lang="zh-CN" altLang="en-US" sz="1800" dirty="0"/>
              <a:t> 电源轨； </a:t>
            </a:r>
            <a:r>
              <a:rPr lang="en-US" altLang="zh-CN" sz="2400" b="1" dirty="0">
                <a:solidFill>
                  <a:srgbClr val="0432FF"/>
                </a:solidFill>
              </a:rPr>
              <a:t>rail-to-rail</a:t>
            </a:r>
            <a:r>
              <a:rPr lang="en-US" altLang="zh-CN" sz="1800" dirty="0"/>
              <a:t>:</a:t>
            </a:r>
            <a:r>
              <a:rPr lang="zh-CN" altLang="en-US" sz="1800" dirty="0"/>
              <a:t> 轨到轨，输入</a:t>
            </a:r>
            <a:r>
              <a:rPr lang="en-US" altLang="zh-CN" sz="1800" dirty="0"/>
              <a:t>/</a:t>
            </a:r>
            <a:r>
              <a:rPr lang="zh-CN" altLang="en-US" sz="1800" dirty="0"/>
              <a:t>输出电压摆幅非常接近于电源轨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9E992B-C727-584B-A266-ACAACD520448}"/>
              </a:ext>
            </a:extLst>
          </p:cNvPr>
          <p:cNvSpPr txBox="1"/>
          <p:nvPr/>
        </p:nvSpPr>
        <p:spPr>
          <a:xfrm>
            <a:off x="1447800" y="838200"/>
            <a:ext cx="2635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b="1" dirty="0"/>
              <a:t>Positive</a:t>
            </a:r>
            <a:r>
              <a:rPr lang="zh-CN" altLang="en-US" sz="1800" b="1" dirty="0"/>
              <a:t> </a:t>
            </a:r>
            <a:r>
              <a:rPr lang="en-US" altLang="zh-CN" sz="1800" b="1" dirty="0"/>
              <a:t>power</a:t>
            </a:r>
            <a:r>
              <a:rPr lang="zh-CN" altLang="en-US" sz="1800" b="1" dirty="0"/>
              <a:t> </a:t>
            </a:r>
            <a:r>
              <a:rPr lang="en-US" altLang="zh-CN" sz="1800" b="1" dirty="0"/>
              <a:t>supply</a:t>
            </a:r>
            <a:r>
              <a:rPr lang="zh-CN" altLang="en-US" sz="1800" b="1" dirty="0"/>
              <a:t> </a:t>
            </a:r>
            <a:r>
              <a:rPr lang="en-US" altLang="zh-CN" sz="1800" b="1" dirty="0"/>
              <a:t>rail</a:t>
            </a:r>
            <a:endParaRPr lang="en-US" sz="1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AF2726-41DA-FB45-BD89-5720579A7212}"/>
              </a:ext>
            </a:extLst>
          </p:cNvPr>
          <p:cNvSpPr txBox="1"/>
          <p:nvPr/>
        </p:nvSpPr>
        <p:spPr>
          <a:xfrm>
            <a:off x="1447800" y="4800600"/>
            <a:ext cx="2729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b="1" dirty="0"/>
              <a:t>Negative</a:t>
            </a:r>
            <a:r>
              <a:rPr lang="zh-CN" altLang="en-US" sz="1800" b="1" dirty="0"/>
              <a:t> </a:t>
            </a:r>
            <a:r>
              <a:rPr lang="en-US" altLang="zh-CN" sz="1800" b="1" dirty="0"/>
              <a:t>power</a:t>
            </a:r>
            <a:r>
              <a:rPr lang="zh-CN" altLang="en-US" sz="1800" b="1" dirty="0"/>
              <a:t> </a:t>
            </a:r>
            <a:r>
              <a:rPr lang="en-US" altLang="zh-CN" sz="1800" b="1" dirty="0"/>
              <a:t>supply</a:t>
            </a:r>
            <a:r>
              <a:rPr lang="zh-CN" altLang="en-US" sz="1800" b="1" dirty="0"/>
              <a:t> </a:t>
            </a:r>
            <a:r>
              <a:rPr lang="en-US" altLang="zh-CN" sz="1800" b="1" dirty="0"/>
              <a:t>rail</a:t>
            </a:r>
            <a:endParaRPr lang="en-US" sz="18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A6FC9A-BF29-D842-A9D9-F10A9E1CD3AD}"/>
              </a:ext>
            </a:extLst>
          </p:cNvPr>
          <p:cNvSpPr txBox="1"/>
          <p:nvPr/>
        </p:nvSpPr>
        <p:spPr>
          <a:xfrm>
            <a:off x="5715000" y="228600"/>
            <a:ext cx="29023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</a:rPr>
              <a:t>This</a:t>
            </a:r>
            <a:r>
              <a:rPr lang="zh-CN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</a:rPr>
              <a:t>amp</a:t>
            </a:r>
            <a:r>
              <a:rPr lang="zh-CN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</a:rPr>
              <a:t>is</a:t>
            </a:r>
            <a:r>
              <a:rPr lang="zh-CN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</a:rPr>
              <a:t>not</a:t>
            </a:r>
            <a:r>
              <a:rPr lang="zh-CN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</a:rPr>
              <a:t>rail-to-rail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10B94993-7658-9847-8512-7A6DE966D0D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645017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Footer Placeholder 3">
            <a:extLst>
              <a:ext uri="{FF2B5EF4-FFF2-40B4-BE49-F238E27FC236}">
                <a16:creationId xmlns:a16="http://schemas.microsoft.com/office/drawing/2014/main" id="{186387B5-D9F8-C747-ACB5-580A542A06C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50179" name="Rectangle 7">
            <a:extLst>
              <a:ext uri="{FF2B5EF4-FFF2-40B4-BE49-F238E27FC236}">
                <a16:creationId xmlns:a16="http://schemas.microsoft.com/office/drawing/2014/main" id="{AE834279-1559-274A-967F-F2689D5B6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057400"/>
            <a:ext cx="3962400" cy="419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50180" name="Rectangle 2">
            <a:extLst>
              <a:ext uri="{FF2B5EF4-FFF2-40B4-BE49-F238E27FC236}">
                <a16:creationId xmlns:a16="http://schemas.microsoft.com/office/drawing/2014/main" id="{E17F1692-6E52-774B-AB89-A2A20DC445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1.4.6.</a:t>
            </a:r>
            <a:r>
              <a:rPr lang="en-US" altLang="zh-CN" sz="3200">
                <a:ea typeface="宋体" panose="02010600030101010101" pitchFamily="2" charset="-122"/>
              </a:rPr>
              <a:t> Amplifier Power Supply</a:t>
            </a:r>
          </a:p>
        </p:txBody>
      </p:sp>
      <p:pic>
        <p:nvPicPr>
          <p:cNvPr id="1910788" name="Picture 4" descr="se01F13">
            <a:extLst>
              <a:ext uri="{FF2B5EF4-FFF2-40B4-BE49-F238E27FC236}">
                <a16:creationId xmlns:a16="http://schemas.microsoft.com/office/drawing/2014/main" id="{1267EDC8-31EB-F842-9138-F0518308B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12950"/>
            <a:ext cx="8534400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10789" name="Text Box 2">
            <a:extLst>
              <a:ext uri="{FF2B5EF4-FFF2-40B4-BE49-F238E27FC236}">
                <a16:creationId xmlns:a16="http://schemas.microsoft.com/office/drawing/2014/main" id="{A537DF87-DBE2-CD46-9AAA-D2916E4A14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883275"/>
            <a:ext cx="8686800" cy="8223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ea typeface="MS PGothic" panose="020B0600070205080204" pitchFamily="34" charset="-128"/>
              </a:rPr>
              <a:t>Figure 1.13: </a:t>
            </a:r>
            <a:r>
              <a:rPr lang="en-US" altLang="zh-CN">
                <a:ea typeface="MS PGothic" panose="020B0600070205080204" pitchFamily="34" charset="-128"/>
              </a:rPr>
              <a:t>An amplifier that requires two dc supplies (shown as batteries) for operation.</a:t>
            </a:r>
          </a:p>
        </p:txBody>
      </p:sp>
      <p:sp>
        <p:nvSpPr>
          <p:cNvPr id="50183" name="矩形 1">
            <a:extLst>
              <a:ext uri="{FF2B5EF4-FFF2-40B4-BE49-F238E27FC236}">
                <a16:creationId xmlns:a16="http://schemas.microsoft.com/office/drawing/2014/main" id="{CB20A3F4-C085-7D4D-ADF5-BDC0A56A3A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0352" y="400050"/>
            <a:ext cx="4572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</a:rPr>
              <a:t>Symmetric 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± power supplies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</a:rPr>
              <a:t> allow the inputs/outputs to swing symmetrically +/- and signals can approach the “rails”.  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E5A802F7-A243-9F41-B968-0ADBCFBAAFCF}"/>
              </a:ext>
            </a:extLst>
          </p:cNvPr>
          <p:cNvSpPr txBox="1"/>
          <p:nvPr/>
        </p:nvSpPr>
        <p:spPr>
          <a:xfrm>
            <a:off x="4797552" y="1329970"/>
            <a:ext cx="41148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zh-CN" altLang="en-US" sz="2000" dirty="0">
                <a:solidFill>
                  <a:srgbClr val="0432FF"/>
                </a:solidFill>
              </a:rPr>
              <a:t>对称的正负电源供电，可以使输入输出信号以“</a:t>
            </a:r>
            <a:r>
              <a:rPr kumimoji="1" lang="en-US" altLang="zh-CN" sz="2000" dirty="0">
                <a:solidFill>
                  <a:srgbClr val="0432FF"/>
                </a:solidFill>
              </a:rPr>
              <a:t>0</a:t>
            </a:r>
            <a:r>
              <a:rPr kumimoji="1" lang="zh-CN" altLang="en-US" sz="2000" dirty="0">
                <a:solidFill>
                  <a:srgbClr val="0432FF"/>
                </a:solidFill>
              </a:rPr>
              <a:t> </a:t>
            </a:r>
            <a:r>
              <a:rPr kumimoji="1" lang="en-US" altLang="zh-CN" sz="2000" dirty="0">
                <a:solidFill>
                  <a:srgbClr val="0432FF"/>
                </a:solidFill>
              </a:rPr>
              <a:t>V</a:t>
            </a:r>
            <a:r>
              <a:rPr kumimoji="1" lang="zh-CN" altLang="en-US" sz="2000" dirty="0">
                <a:solidFill>
                  <a:srgbClr val="0432FF"/>
                </a:solidFill>
              </a:rPr>
              <a:t>”为基线呈对称摆幅</a:t>
            </a: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84DEFA82-11D9-D646-A87D-66729485081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33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0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10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0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10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078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C54B428-0C6B-1345-96FD-CA6065915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1A680AC-5955-484F-A380-7BA6AECEAF7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altLang="zh-CN"/>
          </a:p>
          <a:p>
            <a:r>
              <a:rPr lang="en-US" altLang="zh-CN"/>
              <a:t>Oxford University Publishing</a:t>
            </a:r>
          </a:p>
          <a:p>
            <a:r>
              <a:rPr lang="en-US" altLang="zh-CN"/>
              <a:t>Microelectronic Circuits by Adel S. Sedra and Kenneth C. Smith (0195323033)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27366A6-99E4-8F48-A171-E5431EB5C6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2188396"/>
          </a:xfrm>
          <a:prstGeom prst="rect">
            <a:avLst/>
          </a:prstGeom>
        </p:spPr>
      </p:pic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A22AF98F-7044-3649-B000-B5F60199E9F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34</a:t>
            </a:fld>
            <a:endParaRPr lang="en-US" altLang="zh-CN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E63CFA3-B979-4544-9520-FB53EF7508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288" y="2227650"/>
            <a:ext cx="3613150" cy="108298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E448AC8-04B9-964E-9304-D7B5C604F5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0" y="2622734"/>
            <a:ext cx="5715000" cy="41229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F6CB4BD4-2A12-9A47-8CDB-7674D65F384C}"/>
                  </a:ext>
                </a:extLst>
              </p:cNvPr>
              <p:cNvSpPr txBox="1"/>
              <p:nvPr/>
            </p:nvSpPr>
            <p:spPr>
              <a:xfrm>
                <a:off x="196516" y="4572141"/>
                <a:ext cx="3054234" cy="3314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m:rPr>
                          <m:nor/>
                        </m:rPr>
                        <a:rPr kumimoji="1" lang="en-US" altLang="zh-CN" sz="2000" b="0" i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kumimoji="1" lang="en-US" altLang="zh-CN" sz="2000" b="0" i="0" smtClean="0">
                          <a:latin typeface="Cambria Math" panose="02040503050406030204" pitchFamily="18" charset="0"/>
                        </a:rPr>
                        <m:t>dB</m:t>
                      </m:r>
                      <m:r>
                        <m:rPr>
                          <m:nor/>
                        </m:rPr>
                        <a:rPr kumimoji="1" lang="en-US" altLang="zh-CN" sz="2000" b="0" i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kumimoji="1" lang="en-US" altLang="zh-CN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sSub>
                        <m:sSubPr>
                          <m:ctrlPr>
                            <a:rPr kumimoji="1" lang="en-US" altLang="zh-CN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m:rPr>
                          <m:nor/>
                        </m:rPr>
                        <a:rPr kumimoji="1" lang="en-US" altLang="zh-CN" sz="200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kumimoji="1" lang="en-US" altLang="zh-CN" sz="2000">
                          <a:latin typeface="Cambria Math" panose="02040503050406030204" pitchFamily="18" charset="0"/>
                        </a:rPr>
                        <m:t>dB</m:t>
                      </m:r>
                      <m:r>
                        <m:rPr>
                          <m:nor/>
                        </m:rPr>
                        <a:rPr kumimoji="1" lang="en-US" altLang="zh-CN" sz="200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kumimoji="1"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m:rPr>
                          <m:nor/>
                        </m:rPr>
                        <a:rPr kumimoji="1" lang="en-US" altLang="zh-CN" sz="200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kumimoji="1" lang="en-US" altLang="zh-CN" sz="2000">
                          <a:latin typeface="Cambria Math" panose="02040503050406030204" pitchFamily="18" charset="0"/>
                        </a:rPr>
                        <m:t>dB</m:t>
                      </m:r>
                      <m:r>
                        <m:rPr>
                          <m:nor/>
                        </m:rPr>
                        <a:rPr kumimoji="1" lang="en-US" altLang="zh-CN" sz="200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CN" altLang="en-US" sz="2000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F6CB4BD4-2A12-9A47-8CDB-7674D65F38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516" y="4572141"/>
                <a:ext cx="3054234" cy="331437"/>
              </a:xfrm>
              <a:prstGeom prst="rect">
                <a:avLst/>
              </a:prstGeom>
              <a:blipFill>
                <a:blip r:embed="rId5"/>
                <a:stretch>
                  <a:fillRect l="-1245" r="-2490" b="-269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9">
            <a:extLst>
              <a:ext uri="{FF2B5EF4-FFF2-40B4-BE49-F238E27FC236}">
                <a16:creationId xmlns:a16="http://schemas.microsoft.com/office/drawing/2014/main" id="{FF39FCBD-6A62-B24E-A821-641DBBD5E198}"/>
              </a:ext>
            </a:extLst>
          </p:cNvPr>
          <p:cNvSpPr txBox="1"/>
          <p:nvPr/>
        </p:nvSpPr>
        <p:spPr>
          <a:xfrm>
            <a:off x="1263291" y="5049959"/>
            <a:ext cx="6585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Why?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CD478872-6EEF-E946-9B62-C5C25AC5AE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6516" y="5486363"/>
            <a:ext cx="2800582" cy="65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016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Footer Placeholder 4">
            <a:extLst>
              <a:ext uri="{FF2B5EF4-FFF2-40B4-BE49-F238E27FC236}">
                <a16:creationId xmlns:a16="http://schemas.microsoft.com/office/drawing/2014/main" id="{99363CA8-26C0-DD45-AF1C-7ADE61E58E5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7ACD804C-422E-564A-90E4-A76542CF9E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1.4.7. </a:t>
            </a:r>
            <a:r>
              <a:rPr lang="en-US" altLang="zh-CN" sz="3200">
                <a:ea typeface="宋体" panose="02010600030101010101" pitchFamily="2" charset="-122"/>
              </a:rPr>
              <a:t>Amplifier Saturation</a:t>
            </a:r>
          </a:p>
        </p:txBody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9FA05051-D3EB-4A4C-9372-EAEB11B6038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8458200" cy="4144963"/>
          </a:xfrm>
        </p:spPr>
        <p:txBody>
          <a:bodyPr/>
          <a:lstStyle/>
          <a:p>
            <a:pPr eaLnBrk="1" hangingPunct="1"/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limited linear range </a:t>
            </a:r>
            <a:r>
              <a:rPr lang="en-US" altLang="zh-CN" sz="2800" dirty="0">
                <a:ea typeface="宋体" panose="02010600030101010101" pitchFamily="2" charset="-122"/>
              </a:rPr>
              <a:t>– practically, amplifier operation is linear over a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limited input range</a:t>
            </a:r>
            <a:r>
              <a:rPr lang="en-US" altLang="zh-CN" sz="2800" dirty="0">
                <a:ea typeface="宋体" panose="02010600030101010101" pitchFamily="2" charset="-122"/>
              </a:rPr>
              <a:t>.</a:t>
            </a:r>
          </a:p>
          <a:p>
            <a:pPr eaLnBrk="1" hangingPunct="1"/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saturation</a:t>
            </a:r>
            <a:r>
              <a:rPr lang="en-US" altLang="zh-CN" sz="2800" b="1" dirty="0">
                <a:ea typeface="宋体" panose="02010600030101010101" pitchFamily="2" charset="-122"/>
              </a:rPr>
              <a:t> (</a:t>
            </a:r>
            <a:r>
              <a:rPr lang="zh-CN" altLang="en-US" b="1" dirty="0">
                <a:ea typeface="宋体" panose="02010600030101010101" pitchFamily="2" charset="-122"/>
              </a:rPr>
              <a:t>饱和</a:t>
            </a:r>
            <a:r>
              <a:rPr lang="en-US" altLang="zh-CN" sz="2800" b="1" dirty="0">
                <a:ea typeface="宋体" panose="02010600030101010101" pitchFamily="2" charset="-122"/>
              </a:rPr>
              <a:t>)</a:t>
            </a:r>
            <a:r>
              <a:rPr lang="en-US" altLang="zh-CN" sz="2800" dirty="0">
                <a:ea typeface="宋体" panose="02010600030101010101" pitchFamily="2" charset="-122"/>
              </a:rPr>
              <a:t>– beyond this range, saturation occurs.</a:t>
            </a:r>
          </a:p>
          <a:p>
            <a:pPr lvl="1" eaLnBrk="1" hangingPunct="1"/>
            <a:r>
              <a:rPr lang="en-US" altLang="zh-CN" sz="2800" dirty="0">
                <a:ea typeface="宋体" panose="02010600030101010101" pitchFamily="2" charset="-122"/>
              </a:rPr>
              <a:t>output remains constant as input varies</a:t>
            </a:r>
          </a:p>
        </p:txBody>
      </p:sp>
      <p:graphicFrame>
        <p:nvGraphicFramePr>
          <p:cNvPr id="53253" name="Object 4">
            <a:extLst>
              <a:ext uri="{FF2B5EF4-FFF2-40B4-BE49-F238E27FC236}">
                <a16:creationId xmlns:a16="http://schemas.microsoft.com/office/drawing/2014/main" id="{5A889838-D2E4-6540-AD75-D57CD63ADEA9}"/>
              </a:ext>
            </a:extLst>
          </p:cNvPr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41097932"/>
              </p:ext>
            </p:extLst>
          </p:nvPr>
        </p:nvGraphicFramePr>
        <p:xfrm>
          <a:off x="3443287" y="4524375"/>
          <a:ext cx="2257425" cy="164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017500" imgH="9505950" progId="Equation.DSMT4">
                  <p:embed/>
                </p:oleObj>
              </mc:Choice>
              <mc:Fallback>
                <p:oleObj name="Equation" r:id="rId3" imgW="13017500" imgH="950595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3287" y="4524375"/>
                        <a:ext cx="2257425" cy="1647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文本框 1">
            <a:extLst>
              <a:ext uri="{FF2B5EF4-FFF2-40B4-BE49-F238E27FC236}">
                <a16:creationId xmlns:a16="http://schemas.microsoft.com/office/drawing/2014/main" id="{618655D6-DC51-5F4B-9B31-176FB198C488}"/>
              </a:ext>
            </a:extLst>
          </p:cNvPr>
          <p:cNvSpPr txBox="1"/>
          <p:nvPr/>
        </p:nvSpPr>
        <p:spPr>
          <a:xfrm>
            <a:off x="6019800" y="4876800"/>
            <a:ext cx="2803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800" dirty="0">
                <a:solidFill>
                  <a:srgbClr val="0432FF"/>
                </a:solidFill>
              </a:rPr>
              <a:t>输入范围 </a:t>
            </a:r>
            <a:r>
              <a:rPr kumimoji="1" lang="en-US" altLang="zh-CN" sz="1800" dirty="0">
                <a:solidFill>
                  <a:srgbClr val="0432FF"/>
                </a:solidFill>
              </a:rPr>
              <a:t>=</a:t>
            </a:r>
            <a:r>
              <a:rPr kumimoji="1" lang="zh-CN" altLang="en-US" sz="1800" dirty="0">
                <a:solidFill>
                  <a:srgbClr val="0432FF"/>
                </a:solidFill>
              </a:rPr>
              <a:t> 输出范围</a:t>
            </a:r>
            <a:r>
              <a:rPr kumimoji="1" lang="en-US" altLang="zh-CN" sz="1800" dirty="0">
                <a:solidFill>
                  <a:srgbClr val="0432FF"/>
                </a:solidFill>
              </a:rPr>
              <a:t>/</a:t>
            </a:r>
            <a:r>
              <a:rPr kumimoji="1" lang="zh-CN" altLang="en-US" sz="1800" dirty="0">
                <a:solidFill>
                  <a:srgbClr val="0432FF"/>
                </a:solidFill>
              </a:rPr>
              <a:t>增益</a:t>
            </a:r>
            <a:endParaRPr kumimoji="1" lang="en-US" altLang="zh-CN" sz="1800" dirty="0">
              <a:solidFill>
                <a:srgbClr val="0432FF"/>
              </a:solidFill>
            </a:endParaRP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79A7C8A3-E11E-DE45-9D0F-B75D49D8F0E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35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ooter Placeholder 4">
            <a:extLst>
              <a:ext uri="{FF2B5EF4-FFF2-40B4-BE49-F238E27FC236}">
                <a16:creationId xmlns:a16="http://schemas.microsoft.com/office/drawing/2014/main" id="{F18DBB65-51F2-6A4B-94C0-5BFF8FE5A85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00E4BAE5-7945-CF4C-A216-E56B1C3A78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1.4.7. </a:t>
            </a:r>
            <a:r>
              <a:rPr lang="en-US" altLang="zh-CN" sz="3200">
                <a:ea typeface="宋体" panose="02010600030101010101" pitchFamily="2" charset="-122"/>
              </a:rPr>
              <a:t>Amplifier Saturation</a:t>
            </a:r>
          </a:p>
        </p:txBody>
      </p:sp>
      <p:pic>
        <p:nvPicPr>
          <p:cNvPr id="55300" name="图片 3">
            <a:extLst>
              <a:ext uri="{FF2B5EF4-FFF2-40B4-BE49-F238E27FC236}">
                <a16:creationId xmlns:a16="http://schemas.microsoft.com/office/drawing/2014/main" id="{1FDCF1D6-CDED-AD40-A541-4D001311DE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9400"/>
            <a:ext cx="5164138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1" name="文本框 4">
            <a:extLst>
              <a:ext uri="{FF2B5EF4-FFF2-40B4-BE49-F238E27FC236}">
                <a16:creationId xmlns:a16="http://schemas.microsoft.com/office/drawing/2014/main" id="{5DD8B5F4-3996-DF4B-9288-59BFBB910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85344"/>
            <a:ext cx="3886200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eaLnBrk="1" hangingPunct="1"/>
            <a:r>
              <a:rPr lang="en-US" altLang="zh-CN" sz="2000" dirty="0">
                <a:latin typeface="Arial" panose="020B0604020202020204" pitchFamily="34" charset="0"/>
                <a:ea typeface="宋体" panose="02010600030101010101" pitchFamily="2" charset="-122"/>
              </a:rPr>
              <a:t>In our previous work (LTI systems), the world was </a:t>
            </a:r>
            <a:r>
              <a:rPr lang="en-US" altLang="zh-CN" sz="2000" b="1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assumed to be linear </a:t>
            </a:r>
            <a:r>
              <a:rPr lang="en-US" altLang="zh-CN" sz="2000" dirty="0">
                <a:latin typeface="Arial" panose="020B0604020202020204" pitchFamily="34" charset="0"/>
                <a:ea typeface="宋体" panose="02010600030101010101" pitchFamily="2" charset="-122"/>
              </a:rPr>
              <a:t>so that “superposition” could be used. </a:t>
            </a:r>
          </a:p>
          <a:p>
            <a:pPr algn="l" eaLnBrk="1" hangingPunct="1"/>
            <a:r>
              <a:rPr lang="en-US" altLang="zh-CN" sz="2000" dirty="0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</a:p>
          <a:p>
            <a:pPr algn="l" eaLnBrk="1" hangingPunct="1"/>
            <a:r>
              <a:rPr lang="en-US" altLang="zh-CN" sz="2000" dirty="0">
                <a:latin typeface="Arial" panose="020B0604020202020204" pitchFamily="34" charset="0"/>
                <a:ea typeface="宋体" panose="02010600030101010101" pitchFamily="2" charset="-122"/>
              </a:rPr>
              <a:t>The </a:t>
            </a:r>
            <a:r>
              <a:rPr lang="en-US" altLang="zh-CN" sz="2000" b="1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real</a:t>
            </a:r>
            <a:r>
              <a:rPr lang="zh-CN" altLang="en-US" sz="2000" b="1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en-US" altLang="zh-CN" sz="2000" b="1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world is non-linear </a:t>
            </a:r>
            <a:r>
              <a:rPr lang="en-US" altLang="zh-CN" sz="2000" dirty="0">
                <a:latin typeface="Arial" panose="020B0604020202020204" pitchFamily="34" charset="0"/>
                <a:ea typeface="宋体" panose="02010600030101010101" pitchFamily="2" charset="-122"/>
              </a:rPr>
              <a:t>and we must learn to deal with it.  </a:t>
            </a:r>
          </a:p>
          <a:p>
            <a:pPr algn="l" eaLnBrk="1" hangingPunct="1"/>
            <a:endParaRPr lang="en-US" altLang="zh-CN" sz="2000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l" eaLnBrk="1" hangingPunct="1"/>
            <a:r>
              <a:rPr lang="en-US" altLang="zh-CN" sz="2000" dirty="0">
                <a:latin typeface="Arial" panose="020B0604020202020204" pitchFamily="34" charset="0"/>
                <a:ea typeface="宋体" panose="02010600030101010101" pitchFamily="2" charset="-122"/>
              </a:rPr>
              <a:t>We can always do a “</a:t>
            </a:r>
            <a:r>
              <a:rPr lang="en-US" altLang="zh-CN" sz="20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Small Signal Analysis</a:t>
            </a:r>
            <a:r>
              <a:rPr lang="en-US" altLang="zh-CN" sz="2000" dirty="0">
                <a:latin typeface="Arial" panose="020B0604020202020204" pitchFamily="34" charset="0"/>
                <a:ea typeface="宋体" panose="02010600030101010101" pitchFamily="2" charset="-122"/>
              </a:rPr>
              <a:t>” where an </a:t>
            </a:r>
            <a:r>
              <a:rPr lang="en-US" altLang="zh-CN" sz="2000" b="1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assumption of linearity is still reasonably accurate.</a:t>
            </a:r>
          </a:p>
          <a:p>
            <a:pPr algn="l" eaLnBrk="1" hangingPunct="1"/>
            <a:r>
              <a:rPr lang="en-US" altLang="zh-CN" sz="2000" dirty="0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</a:p>
          <a:p>
            <a:pPr algn="l" eaLnBrk="1" hangingPunct="1"/>
            <a:r>
              <a:rPr lang="en-US" altLang="zh-CN" sz="2000" dirty="0">
                <a:latin typeface="Arial" panose="020B0604020202020204" pitchFamily="34" charset="0"/>
                <a:ea typeface="宋体" panose="02010600030101010101" pitchFamily="2" charset="-122"/>
              </a:rPr>
              <a:t>The slope of the device operational curve(s) at the </a:t>
            </a:r>
            <a:r>
              <a:rPr lang="en-US" altLang="zh-CN" sz="2000" dirty="0">
                <a:highlight>
                  <a:srgbClr val="FFFF00"/>
                </a:highlight>
                <a:latin typeface="Arial" panose="020B0604020202020204" pitchFamily="34" charset="0"/>
                <a:ea typeface="宋体" panose="02010600030101010101" pitchFamily="2" charset="-122"/>
              </a:rPr>
              <a:t>“</a:t>
            </a:r>
            <a:r>
              <a:rPr lang="en-US" altLang="zh-CN" sz="20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宋体" panose="02010600030101010101" pitchFamily="2" charset="-122"/>
              </a:rPr>
              <a:t>Quiescent Point</a:t>
            </a:r>
            <a:r>
              <a:rPr lang="en-US" altLang="zh-CN" sz="2000" dirty="0">
                <a:highlight>
                  <a:srgbClr val="FFFF00"/>
                </a:highlight>
                <a:latin typeface="Arial" panose="020B0604020202020204" pitchFamily="34" charset="0"/>
                <a:ea typeface="宋体" panose="02010600030101010101" pitchFamily="2" charset="-122"/>
              </a:rPr>
              <a:t>” </a:t>
            </a:r>
            <a:r>
              <a:rPr lang="en-US" altLang="zh-CN" sz="2000" b="1" dirty="0">
                <a:solidFill>
                  <a:srgbClr val="00B050"/>
                </a:solidFill>
                <a:highlight>
                  <a:srgbClr val="FFFF00"/>
                </a:highlight>
                <a:latin typeface="Arial" panose="020B0604020202020204" pitchFamily="34" charset="0"/>
                <a:ea typeface="宋体" panose="02010600030101010101" pitchFamily="2" charset="-122"/>
              </a:rPr>
              <a:t>determines the small signal parameters</a:t>
            </a:r>
            <a:r>
              <a:rPr lang="en-US" altLang="zh-CN" sz="2000" dirty="0">
                <a:highlight>
                  <a:srgbClr val="FFFF00"/>
                </a:highlight>
                <a:latin typeface="Arial" panose="020B0604020202020204" pitchFamily="34" charset="0"/>
                <a:ea typeface="宋体" panose="02010600030101010101" pitchFamily="2" charset="-122"/>
              </a:rPr>
              <a:t>.</a:t>
            </a:r>
          </a:p>
          <a:p>
            <a:pPr algn="l" eaLnBrk="1" hangingPunct="1"/>
            <a:endParaRPr lang="en-US" altLang="zh-CN" sz="2000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l" eaLnBrk="1" hangingPunct="1"/>
            <a:r>
              <a:rPr lang="en-US" altLang="zh-CN" sz="2000" dirty="0">
                <a:latin typeface="Arial" panose="020B0604020202020204" pitchFamily="34" charset="0"/>
                <a:ea typeface="宋体" panose="02010600030101010101" pitchFamily="2" charset="-122"/>
              </a:rPr>
              <a:t>This set of curves indicate that there would be “soft clipping” of the signal as the output signal approached the “rails”.</a:t>
            </a:r>
            <a:endParaRPr lang="zh-CN" altLang="en-US" sz="2000" dirty="0">
              <a:ea typeface="宋体" panose="02010600030101010101" pitchFamily="2" charset="-12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419CA8-1E1B-E848-8D2C-008837163535}"/>
              </a:ext>
            </a:extLst>
          </p:cNvPr>
          <p:cNvSpPr txBox="1"/>
          <p:nvPr/>
        </p:nvSpPr>
        <p:spPr>
          <a:xfrm>
            <a:off x="1302363" y="2822545"/>
            <a:ext cx="9805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Q</a:t>
            </a:r>
            <a:r>
              <a:rPr lang="zh-CN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</a:rPr>
              <a:t>point</a:t>
            </a:r>
            <a:endParaRPr lang="en-US" sz="2000" b="1" dirty="0">
              <a:solidFill>
                <a:srgbClr val="FF0000"/>
              </a:solidFill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D5EF8BE-65F1-FB4E-8664-874691C86E00}"/>
              </a:ext>
            </a:extLst>
          </p:cNvPr>
          <p:cNvCxnSpPr/>
          <p:nvPr/>
        </p:nvCxnSpPr>
        <p:spPr bwMode="auto">
          <a:xfrm>
            <a:off x="1981200" y="3124200"/>
            <a:ext cx="304800" cy="53654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DA174CE-C434-BB47-9B62-19E8633E94E7}"/>
              </a:ext>
            </a:extLst>
          </p:cNvPr>
          <p:cNvSpPr txBox="1"/>
          <p:nvPr/>
        </p:nvSpPr>
        <p:spPr>
          <a:xfrm>
            <a:off x="0" y="4828738"/>
            <a:ext cx="175830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1" dirty="0">
                <a:solidFill>
                  <a:srgbClr val="FF0000"/>
                </a:solidFill>
              </a:rPr>
              <a:t>输入在</a:t>
            </a:r>
            <a:r>
              <a:rPr lang="en-US" altLang="zh-CN" sz="1800" b="1" dirty="0">
                <a:solidFill>
                  <a:srgbClr val="FF0000"/>
                </a:solidFill>
              </a:rPr>
              <a:t>Q</a:t>
            </a:r>
            <a:r>
              <a:rPr lang="zh-CN" altLang="en-US" sz="1800" b="1" dirty="0">
                <a:solidFill>
                  <a:srgbClr val="FF0000"/>
                </a:solidFill>
              </a:rPr>
              <a:t>点附近摆动，</a:t>
            </a:r>
            <a:r>
              <a:rPr lang="en-US" altLang="zh-CN" dirty="0">
                <a:solidFill>
                  <a:srgbClr val="FF0000"/>
                </a:solidFill>
              </a:rPr>
              <a:t>①</a:t>
            </a:r>
            <a:r>
              <a:rPr lang="zh-CN" altLang="en-US" dirty="0">
                <a:solidFill>
                  <a:srgbClr val="FF0000"/>
                </a:solidFill>
              </a:rPr>
              <a:t>摆动比较小时，输出与输入为线性关系</a:t>
            </a:r>
            <a:endParaRPr lang="en-US" sz="1800" dirty="0">
              <a:solidFill>
                <a:srgbClr val="FF0000"/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1E7E958-85A4-4246-9E74-A51AA175B45D}"/>
              </a:ext>
            </a:extLst>
          </p:cNvPr>
          <p:cNvCxnSpPr>
            <a:cxnSpLocks/>
          </p:cNvCxnSpPr>
          <p:nvPr/>
        </p:nvCxnSpPr>
        <p:spPr bwMode="auto">
          <a:xfrm>
            <a:off x="1645094" y="4986123"/>
            <a:ext cx="660934" cy="17636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3BE1040-41BA-AB40-B3B4-B891E4E37A7F}"/>
              </a:ext>
            </a:extLst>
          </p:cNvPr>
          <p:cNvSpPr txBox="1"/>
          <p:nvPr/>
        </p:nvSpPr>
        <p:spPr>
          <a:xfrm>
            <a:off x="2400300" y="6122399"/>
            <a:ext cx="30599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②</a:t>
            </a:r>
            <a:r>
              <a:rPr lang="zh-CN" altLang="en-US" dirty="0">
                <a:solidFill>
                  <a:srgbClr val="FF0000"/>
                </a:solidFill>
              </a:rPr>
              <a:t> 若摆动比较大，则</a:t>
            </a:r>
            <a:r>
              <a:rPr lang="zh-CN" altLang="en-US" b="1" dirty="0">
                <a:solidFill>
                  <a:srgbClr val="0432FF"/>
                </a:solidFill>
              </a:rPr>
              <a:t>线性关系不成立</a:t>
            </a:r>
            <a:r>
              <a:rPr lang="en-US" altLang="zh-CN" dirty="0">
                <a:solidFill>
                  <a:srgbClr val="FF0000"/>
                </a:solidFill>
                <a:sym typeface="Wingdings" pitchFamily="2" charset="2"/>
              </a:rPr>
              <a:t></a:t>
            </a:r>
            <a:r>
              <a:rPr lang="zh-CN" altLang="en-US" dirty="0">
                <a:solidFill>
                  <a:srgbClr val="FF0000"/>
                </a:solidFill>
                <a:sym typeface="Wingdings" pitchFamily="2" charset="2"/>
              </a:rPr>
              <a:t> 夹断、饱和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A8BBCF-84C7-2249-ABE0-D19C41E4AC31}"/>
              </a:ext>
            </a:extLst>
          </p:cNvPr>
          <p:cNvSpPr txBox="1"/>
          <p:nvPr/>
        </p:nvSpPr>
        <p:spPr>
          <a:xfrm>
            <a:off x="69698" y="1832030"/>
            <a:ext cx="1815706" cy="1015663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00B050"/>
                </a:solidFill>
              </a:rPr>
              <a:t>静态工作点</a:t>
            </a:r>
            <a:r>
              <a:rPr lang="en-US" altLang="zh-CN" sz="2000" dirty="0">
                <a:solidFill>
                  <a:srgbClr val="00B050"/>
                </a:solidFill>
              </a:rPr>
              <a:t>(Q)</a:t>
            </a:r>
            <a:r>
              <a:rPr lang="zh-CN" altLang="en-US" sz="2000" dirty="0">
                <a:solidFill>
                  <a:srgbClr val="00B050"/>
                </a:solidFill>
              </a:rPr>
              <a:t> </a:t>
            </a:r>
            <a:r>
              <a:rPr lang="en-US" altLang="zh-CN" sz="2000" dirty="0">
                <a:solidFill>
                  <a:srgbClr val="00B050"/>
                </a:solidFill>
              </a:rPr>
              <a:t>➕</a:t>
            </a:r>
            <a:r>
              <a:rPr lang="zh-CN" altLang="en-US" sz="2000" dirty="0">
                <a:solidFill>
                  <a:srgbClr val="00B050"/>
                </a:solidFill>
              </a:rPr>
              <a:t> 小信号分析</a:t>
            </a:r>
            <a:r>
              <a:rPr lang="en-US" altLang="zh-CN" sz="2000" dirty="0">
                <a:solidFill>
                  <a:srgbClr val="00B050"/>
                </a:solidFill>
              </a:rPr>
              <a:t>(</a:t>
            </a:r>
            <a:r>
              <a:rPr lang="zh-CN" altLang="en-US" sz="2000" dirty="0">
                <a:solidFill>
                  <a:srgbClr val="00B050"/>
                </a:solidFill>
              </a:rPr>
              <a:t>小幅摆动</a:t>
            </a:r>
            <a:r>
              <a:rPr lang="en-US" altLang="zh-CN" sz="2000" dirty="0">
                <a:solidFill>
                  <a:srgbClr val="00B050"/>
                </a:solidFill>
              </a:rPr>
              <a:t>)</a:t>
            </a:r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23437B48-BCD7-0844-87A9-3EA9A8EF3FC6}"/>
              </a:ext>
            </a:extLst>
          </p:cNvPr>
          <p:cNvSpPr/>
          <p:nvPr/>
        </p:nvSpPr>
        <p:spPr bwMode="auto">
          <a:xfrm>
            <a:off x="3200400" y="5715000"/>
            <a:ext cx="838200" cy="45720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D3698865-ED0C-1544-A5C4-FAF2DD351F2B}"/>
              </a:ext>
            </a:extLst>
          </p:cNvPr>
          <p:cNvSpPr txBox="1"/>
          <p:nvPr/>
        </p:nvSpPr>
        <p:spPr>
          <a:xfrm>
            <a:off x="4070628" y="1371600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solidFill>
                  <a:srgbClr val="C00000"/>
                </a:solidFill>
              </a:rPr>
              <a:t>输入输出特性</a:t>
            </a:r>
          </a:p>
        </p:txBody>
      </p:sp>
      <p:cxnSp>
        <p:nvCxnSpPr>
          <p:cNvPr id="9" name="直线箭头连接符 8">
            <a:extLst>
              <a:ext uri="{FF2B5EF4-FFF2-40B4-BE49-F238E27FC236}">
                <a16:creationId xmlns:a16="http://schemas.microsoft.com/office/drawing/2014/main" id="{1BEF0B9E-0EF8-9A49-8F9D-47B3484D2A2D}"/>
              </a:ext>
            </a:extLst>
          </p:cNvPr>
          <p:cNvCxnSpPr/>
          <p:nvPr/>
        </p:nvCxnSpPr>
        <p:spPr bwMode="auto">
          <a:xfrm flipH="1">
            <a:off x="4589462" y="1680832"/>
            <a:ext cx="335757" cy="85908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直线连接符 11">
            <a:extLst>
              <a:ext uri="{FF2B5EF4-FFF2-40B4-BE49-F238E27FC236}">
                <a16:creationId xmlns:a16="http://schemas.microsoft.com/office/drawing/2014/main" id="{DAC4321D-FA4E-F142-A593-AC707F2D24A9}"/>
              </a:ext>
            </a:extLst>
          </p:cNvPr>
          <p:cNvCxnSpPr/>
          <p:nvPr/>
        </p:nvCxnSpPr>
        <p:spPr bwMode="auto">
          <a:xfrm>
            <a:off x="304800" y="4724400"/>
            <a:ext cx="1487857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直线连接符 14">
            <a:extLst>
              <a:ext uri="{FF2B5EF4-FFF2-40B4-BE49-F238E27FC236}">
                <a16:creationId xmlns:a16="http://schemas.microsoft.com/office/drawing/2014/main" id="{6FDDB841-E744-7544-9846-5575D17C9933}"/>
              </a:ext>
            </a:extLst>
          </p:cNvPr>
          <p:cNvCxnSpPr/>
          <p:nvPr/>
        </p:nvCxnSpPr>
        <p:spPr bwMode="auto">
          <a:xfrm flipV="1">
            <a:off x="1792657" y="2667000"/>
            <a:ext cx="1026743" cy="205740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直线连接符 16">
            <a:extLst>
              <a:ext uri="{FF2B5EF4-FFF2-40B4-BE49-F238E27FC236}">
                <a16:creationId xmlns:a16="http://schemas.microsoft.com/office/drawing/2014/main" id="{35550AAE-59D3-7E41-837F-E6C8BC5AB5E4}"/>
              </a:ext>
            </a:extLst>
          </p:cNvPr>
          <p:cNvCxnSpPr/>
          <p:nvPr/>
        </p:nvCxnSpPr>
        <p:spPr bwMode="auto">
          <a:xfrm>
            <a:off x="2819400" y="2655627"/>
            <a:ext cx="213360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椭圆 21">
            <a:extLst>
              <a:ext uri="{FF2B5EF4-FFF2-40B4-BE49-F238E27FC236}">
                <a16:creationId xmlns:a16="http://schemas.microsoft.com/office/drawing/2014/main" id="{B522FF08-6E07-2E49-9E11-C3EE2E85E906}"/>
              </a:ext>
            </a:extLst>
          </p:cNvPr>
          <p:cNvSpPr/>
          <p:nvPr/>
        </p:nvSpPr>
        <p:spPr bwMode="auto">
          <a:xfrm>
            <a:off x="4592638" y="3587500"/>
            <a:ext cx="665162" cy="466115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63A9D366-3142-7646-B5EC-DC405FD59D2B}"/>
              </a:ext>
            </a:extLst>
          </p:cNvPr>
          <p:cNvSpPr/>
          <p:nvPr/>
        </p:nvSpPr>
        <p:spPr bwMode="auto">
          <a:xfrm>
            <a:off x="1950371" y="1562145"/>
            <a:ext cx="665162" cy="466115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5" name="灯片编号占位符 1">
            <a:extLst>
              <a:ext uri="{FF2B5EF4-FFF2-40B4-BE49-F238E27FC236}">
                <a16:creationId xmlns:a16="http://schemas.microsoft.com/office/drawing/2014/main" id="{9A5BAECA-35C1-DE4C-B899-3514A330601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36</a:t>
            </a:fld>
            <a:endParaRPr lang="en-US" altLang="zh-CN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F8103A5-1277-B4DE-D11D-8DA2A60CF69C}"/>
              </a:ext>
            </a:extLst>
          </p:cNvPr>
          <p:cNvSpPr txBox="1"/>
          <p:nvPr/>
        </p:nvSpPr>
        <p:spPr>
          <a:xfrm>
            <a:off x="0" y="1985"/>
            <a:ext cx="5164138" cy="1323439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sz="2000" b="1" dirty="0"/>
              <a:t>模电的核心</a:t>
            </a:r>
            <a:r>
              <a:rPr kumimoji="1" lang="zh-CN" altLang="en-US" sz="2000" dirty="0"/>
              <a:t>：输入输出在大范围呈</a:t>
            </a:r>
            <a:r>
              <a:rPr kumimoji="1" lang="zh-CN" altLang="en-US" sz="2000" dirty="0">
                <a:solidFill>
                  <a:srgbClr val="FF0000"/>
                </a:solidFill>
              </a:rPr>
              <a:t>非线性</a:t>
            </a:r>
            <a:r>
              <a:rPr kumimoji="1" lang="zh-CN" altLang="en-US" sz="2000" dirty="0"/>
              <a:t>关系，但</a:t>
            </a:r>
            <a:r>
              <a:rPr kumimoji="1" lang="zh-CN" altLang="en-US" sz="2000" dirty="0">
                <a:solidFill>
                  <a:srgbClr val="0432FF"/>
                </a:solidFill>
              </a:rPr>
              <a:t>局部某一点</a:t>
            </a:r>
            <a:r>
              <a:rPr kumimoji="1" lang="zh-CN" altLang="en-US" sz="2000" b="1" dirty="0">
                <a:solidFill>
                  <a:srgbClr val="00B050"/>
                </a:solidFill>
              </a:rPr>
              <a:t>（称为静态工作点）</a:t>
            </a:r>
            <a:r>
              <a:rPr kumimoji="1" lang="zh-CN" altLang="en-US" sz="2000" dirty="0"/>
              <a:t>附近的</a:t>
            </a:r>
            <a:r>
              <a:rPr kumimoji="1" lang="zh-CN" altLang="en-US" sz="2000" dirty="0">
                <a:solidFill>
                  <a:srgbClr val="0432FF"/>
                </a:solidFill>
              </a:rPr>
              <a:t>小范围</a:t>
            </a:r>
            <a:r>
              <a:rPr kumimoji="1" lang="zh-CN" altLang="en-US" sz="2000" dirty="0"/>
              <a:t>可以</a:t>
            </a:r>
            <a:r>
              <a:rPr kumimoji="1" lang="zh-CN" altLang="en-US" sz="2000" dirty="0">
                <a:solidFill>
                  <a:srgbClr val="FF0000"/>
                </a:solidFill>
              </a:rPr>
              <a:t>线性</a:t>
            </a:r>
            <a:r>
              <a:rPr kumimoji="1" lang="zh-CN" altLang="en-US" sz="2000" dirty="0"/>
              <a:t>近似</a:t>
            </a:r>
            <a:r>
              <a:rPr kumimoji="1" lang="zh-CN" altLang="en-US" sz="2000" b="1" dirty="0">
                <a:solidFill>
                  <a:srgbClr val="00B050"/>
                </a:solidFill>
              </a:rPr>
              <a:t>（称为动态小信号）</a:t>
            </a:r>
            <a:r>
              <a:rPr kumimoji="1" lang="zh-CN" altLang="en-US" sz="2000" dirty="0"/>
              <a:t>即 “</a:t>
            </a:r>
            <a:r>
              <a:rPr kumimoji="1" lang="zh-CN" altLang="en-US" sz="2000" b="1" dirty="0"/>
              <a:t>静态工作点</a:t>
            </a:r>
            <a:r>
              <a:rPr kumimoji="1" lang="en-US" altLang="zh-CN" sz="2000" b="1" dirty="0"/>
              <a:t>+</a:t>
            </a:r>
            <a:r>
              <a:rPr kumimoji="1" lang="zh-CN" altLang="en-US" sz="2000" b="1" dirty="0"/>
              <a:t>动态小信号” 的分析理念</a:t>
            </a:r>
          </a:p>
        </p:txBody>
      </p:sp>
    </p:spTree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99D1F5B3-7B67-3B31-4DBB-D078F84CC3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4400"/>
            <a:ext cx="4408503" cy="44958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A25870D-DE42-10BA-539A-FA6AFA4260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8503" y="457200"/>
            <a:ext cx="4728491" cy="525780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78EA4CB1-2A06-D905-90A7-DF140FE302C0}"/>
              </a:ext>
            </a:extLst>
          </p:cNvPr>
          <p:cNvSpPr txBox="1"/>
          <p:nvPr/>
        </p:nvSpPr>
        <p:spPr>
          <a:xfrm>
            <a:off x="3849948" y="5928991"/>
            <a:ext cx="5256567" cy="40011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1" lang="en-US" altLang="zh-CN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1" lang="zh-CN" alt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zh-CN" altLang="en-US" sz="2000" dirty="0"/>
              <a:t>施加在一个电阻上，转换成放大的输出电压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D09FA2F-70B9-D18D-C24B-C66706E61870}"/>
              </a:ext>
            </a:extLst>
          </p:cNvPr>
          <p:cNvSpPr txBox="1"/>
          <p:nvPr/>
        </p:nvSpPr>
        <p:spPr>
          <a:xfrm>
            <a:off x="1219200" y="440267"/>
            <a:ext cx="22365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solidFill>
                  <a:srgbClr val="FF0000"/>
                </a:solidFill>
              </a:rPr>
              <a:t>非线性的输入输出关系</a:t>
            </a:r>
          </a:p>
        </p:txBody>
      </p:sp>
      <p:cxnSp>
        <p:nvCxnSpPr>
          <p:cNvPr id="11" name="直线箭头连接符 10">
            <a:extLst>
              <a:ext uri="{FF2B5EF4-FFF2-40B4-BE49-F238E27FC236}">
                <a16:creationId xmlns:a16="http://schemas.microsoft.com/office/drawing/2014/main" id="{B6D8DBC6-F22B-099E-9E37-569FE1C72EE8}"/>
              </a:ext>
            </a:extLst>
          </p:cNvPr>
          <p:cNvCxnSpPr/>
          <p:nvPr/>
        </p:nvCxnSpPr>
        <p:spPr bwMode="auto">
          <a:xfrm>
            <a:off x="2204251" y="838200"/>
            <a:ext cx="234149" cy="990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文本框 11">
            <a:extLst>
              <a:ext uri="{FF2B5EF4-FFF2-40B4-BE49-F238E27FC236}">
                <a16:creationId xmlns:a16="http://schemas.microsoft.com/office/drawing/2014/main" id="{2F542F90-F182-80BA-0279-CC506F2F7241}"/>
              </a:ext>
            </a:extLst>
          </p:cNvPr>
          <p:cNvSpPr txBox="1"/>
          <p:nvPr/>
        </p:nvSpPr>
        <p:spPr>
          <a:xfrm>
            <a:off x="3608696" y="1269502"/>
            <a:ext cx="11268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b="1" dirty="0">
                <a:solidFill>
                  <a:srgbClr val="0432FF"/>
                </a:solidFill>
              </a:rPr>
              <a:t>静态工作点附近小范围内的线性近似</a:t>
            </a:r>
          </a:p>
        </p:txBody>
      </p:sp>
      <p:cxnSp>
        <p:nvCxnSpPr>
          <p:cNvPr id="14" name="直线箭头连接符 13">
            <a:extLst>
              <a:ext uri="{FF2B5EF4-FFF2-40B4-BE49-F238E27FC236}">
                <a16:creationId xmlns:a16="http://schemas.microsoft.com/office/drawing/2014/main" id="{982DDFF8-AD25-2893-80FB-4DAB25876FC2}"/>
              </a:ext>
            </a:extLst>
          </p:cNvPr>
          <p:cNvCxnSpPr/>
          <p:nvPr/>
        </p:nvCxnSpPr>
        <p:spPr bwMode="auto">
          <a:xfrm flipH="1">
            <a:off x="2095500" y="1964379"/>
            <a:ext cx="1562100" cy="60666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EF1DF8F9-7D50-E91D-B73C-8B25A9256289}"/>
              </a:ext>
            </a:extLst>
          </p:cNvPr>
          <p:cNvSpPr txBox="1"/>
          <p:nvPr/>
        </p:nvSpPr>
        <p:spPr>
          <a:xfrm>
            <a:off x="403125" y="2013810"/>
            <a:ext cx="13484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solidFill>
                  <a:srgbClr val="00B050"/>
                </a:solidFill>
              </a:rPr>
              <a:t>静态工作点</a:t>
            </a:r>
            <a:r>
              <a:rPr kumimoji="1" lang="en-US" altLang="zh-CN" b="1" dirty="0">
                <a:solidFill>
                  <a:srgbClr val="00B050"/>
                </a:solidFill>
              </a:rPr>
              <a:t>Q</a:t>
            </a:r>
            <a:endParaRPr kumimoji="1" lang="zh-CN" altLang="en-US" b="1" dirty="0">
              <a:solidFill>
                <a:srgbClr val="00B050"/>
              </a:solidFill>
            </a:endParaRPr>
          </a:p>
        </p:txBody>
      </p:sp>
      <p:cxnSp>
        <p:nvCxnSpPr>
          <p:cNvPr id="19" name="直线箭头连接符 18">
            <a:extLst>
              <a:ext uri="{FF2B5EF4-FFF2-40B4-BE49-F238E27FC236}">
                <a16:creationId xmlns:a16="http://schemas.microsoft.com/office/drawing/2014/main" id="{AC29822B-9C9E-5ADE-C426-F6074A7D45EC}"/>
              </a:ext>
            </a:extLst>
          </p:cNvPr>
          <p:cNvCxnSpPr/>
          <p:nvPr/>
        </p:nvCxnSpPr>
        <p:spPr bwMode="auto">
          <a:xfrm>
            <a:off x="1344597" y="2267711"/>
            <a:ext cx="560403" cy="37953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id="{F56F8F75-79AB-7C91-7F49-88B17DB9ACF6}"/>
              </a:ext>
            </a:extLst>
          </p:cNvPr>
          <p:cNvSpPr txBox="1"/>
          <p:nvPr/>
        </p:nvSpPr>
        <p:spPr>
          <a:xfrm>
            <a:off x="792701" y="5458287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b="1" dirty="0"/>
              <a:t>更实际的一个例子</a:t>
            </a:r>
          </a:p>
        </p:txBody>
      </p:sp>
    </p:spTree>
    <p:extLst>
      <p:ext uri="{BB962C8B-B14F-4D97-AF65-F5344CB8AC3E}">
        <p14:creationId xmlns:p14="http://schemas.microsoft.com/office/powerpoint/2010/main" val="22441647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标题 1">
            <a:extLst>
              <a:ext uri="{FF2B5EF4-FFF2-40B4-BE49-F238E27FC236}">
                <a16:creationId xmlns:a16="http://schemas.microsoft.com/office/drawing/2014/main" id="{4CC3CCFB-7D4B-504C-B06D-461B78C13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符号规范</a:t>
            </a:r>
          </a:p>
        </p:txBody>
      </p:sp>
      <p:sp>
        <p:nvSpPr>
          <p:cNvPr id="57347" name="内容占位符 3">
            <a:extLst>
              <a:ext uri="{FF2B5EF4-FFF2-40B4-BE49-F238E27FC236}">
                <a16:creationId xmlns:a16="http://schemas.microsoft.com/office/drawing/2014/main" id="{190B7CD8-74E3-9942-9650-B9DE13D43A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34088" y="2057400"/>
            <a:ext cx="2957512" cy="4038600"/>
          </a:xfrm>
        </p:spPr>
        <p:txBody>
          <a:bodyPr/>
          <a:lstStyle/>
          <a:p>
            <a:r>
              <a:rPr lang="zh-CN" altLang="en-US" sz="2000" dirty="0">
                <a:ea typeface="宋体" panose="02010600030101010101" pitchFamily="2" charset="-122"/>
              </a:rPr>
              <a:t>① 小写</a:t>
            </a:r>
            <a:r>
              <a:rPr lang="zh-CN" altLang="en-US" sz="2000" baseline="-25000" dirty="0">
                <a:ea typeface="宋体" panose="02010600030101010101" pitchFamily="2" charset="-122"/>
              </a:rPr>
              <a:t>大写</a:t>
            </a:r>
            <a:r>
              <a:rPr lang="zh-CN" altLang="en-US" sz="2000" dirty="0">
                <a:ea typeface="宋体" panose="02010600030101010101" pitchFamily="2" charset="-122"/>
              </a:rPr>
              <a:t>：瞬时总量</a:t>
            </a:r>
            <a:endParaRPr lang="en-US" altLang="zh-CN" sz="2000" dirty="0">
              <a:ea typeface="宋体" panose="02010600030101010101" pitchFamily="2" charset="-122"/>
            </a:endParaRP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r>
              <a:rPr lang="zh-CN" altLang="en-US" sz="2000" dirty="0">
                <a:ea typeface="宋体" panose="02010600030101010101" pitchFamily="2" charset="-122"/>
              </a:rPr>
              <a:t>②大写</a:t>
            </a:r>
            <a:r>
              <a:rPr lang="zh-CN" altLang="en-US" sz="2000" baseline="-25000" dirty="0">
                <a:ea typeface="宋体" panose="02010600030101010101" pitchFamily="2" charset="-122"/>
              </a:rPr>
              <a:t>大写</a:t>
            </a:r>
            <a:r>
              <a:rPr lang="zh-CN" altLang="en-US" sz="2000" dirty="0">
                <a:ea typeface="宋体" panose="02010600030101010101" pitchFamily="2" charset="-122"/>
              </a:rPr>
              <a:t>：直流量</a:t>
            </a:r>
            <a:endParaRPr lang="en-US" altLang="zh-CN" sz="2000" dirty="0">
              <a:ea typeface="宋体" panose="02010600030101010101" pitchFamily="2" charset="-122"/>
            </a:endParaRP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r>
              <a:rPr lang="zh-CN" altLang="en-US" sz="2000" dirty="0">
                <a:ea typeface="宋体" panose="02010600030101010101" pitchFamily="2" charset="-122"/>
              </a:rPr>
              <a:t>③小写</a:t>
            </a:r>
            <a:r>
              <a:rPr lang="zh-CN" altLang="en-US" sz="2000" baseline="-25000" dirty="0">
                <a:ea typeface="宋体" panose="02010600030101010101" pitchFamily="2" charset="-122"/>
              </a:rPr>
              <a:t>小写</a:t>
            </a:r>
            <a:r>
              <a:rPr lang="zh-CN" altLang="en-US" sz="2000" dirty="0">
                <a:ea typeface="宋体" panose="02010600030101010101" pitchFamily="2" charset="-122"/>
              </a:rPr>
              <a:t>：瞬时增量（交流量）</a:t>
            </a:r>
            <a:endParaRPr lang="en-US" altLang="zh-CN" sz="2000" dirty="0">
              <a:ea typeface="宋体" panose="02010600030101010101" pitchFamily="2" charset="-122"/>
            </a:endParaRP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r>
              <a:rPr lang="zh-CN" altLang="en-US" sz="2000" dirty="0">
                <a:ea typeface="宋体" panose="02010600030101010101" pitchFamily="2" charset="-122"/>
              </a:rPr>
              <a:t>④大写</a:t>
            </a:r>
            <a:r>
              <a:rPr lang="zh-CN" altLang="en-US" sz="2000" baseline="-25000" dirty="0">
                <a:ea typeface="宋体" panose="02010600030101010101" pitchFamily="2" charset="-122"/>
              </a:rPr>
              <a:t>小写</a:t>
            </a:r>
            <a:r>
              <a:rPr lang="zh-CN" altLang="en-US" sz="2000" dirty="0">
                <a:ea typeface="宋体" panose="02010600030101010101" pitchFamily="2" charset="-122"/>
              </a:rPr>
              <a:t>：正弦量的幅度</a:t>
            </a:r>
            <a:endParaRPr lang="en-US" altLang="zh-CN" sz="2000" dirty="0">
              <a:ea typeface="宋体" panose="02010600030101010101" pitchFamily="2" charset="-122"/>
            </a:endParaRPr>
          </a:p>
          <a:p>
            <a:endParaRPr lang="zh-CN" altLang="en-US" sz="2000" dirty="0">
              <a:ea typeface="宋体" panose="02010600030101010101" pitchFamily="2" charset="-122"/>
            </a:endParaRPr>
          </a:p>
        </p:txBody>
      </p:sp>
      <p:sp>
        <p:nvSpPr>
          <p:cNvPr id="57348" name="页脚占位符 4">
            <a:extLst>
              <a:ext uri="{FF2B5EF4-FFF2-40B4-BE49-F238E27FC236}">
                <a16:creationId xmlns:a16="http://schemas.microsoft.com/office/drawing/2014/main" id="{BD26114C-92BB-8A4D-8F22-2B70AB7695E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en-US" altLang="zh-CN" sz="1000"/>
          </a:p>
          <a:p>
            <a:pPr algn="ctr"/>
            <a:r>
              <a:rPr lang="en-US" altLang="zh-CN" sz="1000"/>
              <a:t>Oxford University Publishing</a:t>
            </a:r>
          </a:p>
          <a:p>
            <a:pPr algn="ctr"/>
            <a:r>
              <a:rPr lang="en-US" altLang="zh-CN" sz="1000"/>
              <a:t>Microelectronic Circuits by Adel S. Sedra and Kenneth C. Smith (0195323033)</a:t>
            </a:r>
          </a:p>
        </p:txBody>
      </p:sp>
      <p:pic>
        <p:nvPicPr>
          <p:cNvPr id="57349" name="图片 5">
            <a:extLst>
              <a:ext uri="{FF2B5EF4-FFF2-40B4-BE49-F238E27FC236}">
                <a16:creationId xmlns:a16="http://schemas.microsoft.com/office/drawing/2014/main" id="{DACC4D35-E1C4-0D47-AEE7-5F68ED8D75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2030413"/>
            <a:ext cx="6032500" cy="401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0" name="图片 7">
            <a:extLst>
              <a:ext uri="{FF2B5EF4-FFF2-40B4-BE49-F238E27FC236}">
                <a16:creationId xmlns:a16="http://schemas.microsoft.com/office/drawing/2014/main" id="{73045764-707B-554F-AEA1-DA73FF4DCA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03200"/>
            <a:ext cx="28575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1" name="图片 8">
            <a:extLst>
              <a:ext uri="{FF2B5EF4-FFF2-40B4-BE49-F238E27FC236}">
                <a16:creationId xmlns:a16="http://schemas.microsoft.com/office/drawing/2014/main" id="{CBE138CF-EBBC-804A-A4B7-FA6C6D9A24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084263"/>
            <a:ext cx="2527300" cy="54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7352" name="直接连接符 10">
            <a:extLst>
              <a:ext uri="{FF2B5EF4-FFF2-40B4-BE49-F238E27FC236}">
                <a16:creationId xmlns:a16="http://schemas.microsoft.com/office/drawing/2014/main" id="{A22B4EDA-01EF-B849-8FE5-5474BDC8664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562600" y="1828800"/>
            <a:ext cx="33528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7A41E7FE-64D8-8640-9A6C-FB33E4E7B64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38</a:t>
            </a:fld>
            <a:endParaRPr lang="en-US" altLang="zh-CN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2">
            <a:extLst>
              <a:ext uri="{FF2B5EF4-FFF2-40B4-BE49-F238E27FC236}">
                <a16:creationId xmlns:a16="http://schemas.microsoft.com/office/drawing/2014/main" id="{0B514991-8C50-4A48-A8CC-3316C942E9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7086600" cy="1295400"/>
          </a:xfrm>
        </p:spPr>
        <p:txBody>
          <a:bodyPr/>
          <a:lstStyle/>
          <a:p>
            <a:pPr eaLnBrk="1" hangingPunct="1"/>
            <a:r>
              <a:rPr lang="en-US" altLang="zh-CN" sz="3200" b="0" dirty="0">
                <a:ea typeface="宋体" panose="02010600030101010101" pitchFamily="2" charset="-122"/>
              </a:rPr>
              <a:t>1.5. </a:t>
            </a:r>
            <a:r>
              <a:rPr lang="en-US" altLang="zh-CN" sz="3200" dirty="0">
                <a:ea typeface="宋体" panose="02010600030101010101" pitchFamily="2" charset="-122"/>
              </a:rPr>
              <a:t>Circuit Models for Amplifiers</a:t>
            </a:r>
            <a:r>
              <a:rPr lang="zh-CN" altLang="en-US" sz="3200" dirty="0">
                <a:ea typeface="宋体" panose="02010600030101010101" pitchFamily="2" charset="-122"/>
              </a:rPr>
              <a:t> 放大器的电路模型</a:t>
            </a:r>
            <a:endParaRPr lang="en-US" altLang="zh-CN" sz="3200" dirty="0">
              <a:ea typeface="宋体" panose="02010600030101010101" pitchFamily="2" charset="-122"/>
            </a:endParaRPr>
          </a:p>
        </p:txBody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DA48B5A3-1E39-2242-B2FA-3D6D984C86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model</a:t>
            </a:r>
            <a:r>
              <a:rPr lang="en-US" altLang="zh-CN" sz="2800" b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– is the description of component’s (e.g. amplifier)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terminal behavior</a:t>
            </a:r>
          </a:p>
          <a:p>
            <a:pPr lvl="1" eaLnBrk="1" hangingPunct="1"/>
            <a:r>
              <a:rPr lang="en-US" altLang="zh-CN" sz="2800" dirty="0">
                <a:ea typeface="宋体" panose="02010600030101010101" pitchFamily="2" charset="-122"/>
              </a:rPr>
              <a:t>neglecting internal operation / transistor design</a:t>
            </a:r>
          </a:p>
          <a:p>
            <a:pPr lvl="1" eaLnBrk="1" hangingPunct="1"/>
            <a:endParaRPr lang="en-US" altLang="zh-CN" sz="2800" dirty="0">
              <a:ea typeface="宋体" panose="02010600030101010101" pitchFamily="2" charset="-12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460155-75EB-D24A-AACF-FDECC09C60AF}"/>
              </a:ext>
            </a:extLst>
          </p:cNvPr>
          <p:cNvSpPr txBox="1"/>
          <p:nvPr/>
        </p:nvSpPr>
        <p:spPr>
          <a:xfrm>
            <a:off x="228600" y="3671114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432FF"/>
                </a:solidFill>
              </a:rPr>
              <a:t>Modelling</a:t>
            </a:r>
            <a:r>
              <a:rPr lang="en-US" sz="2000" dirty="0"/>
              <a:t> </a:t>
            </a:r>
            <a:r>
              <a:rPr lang="en-US" sz="2400" dirty="0"/>
              <a:t>is about building </a:t>
            </a:r>
            <a:r>
              <a:rPr lang="en-US" sz="2400" dirty="0">
                <a:solidFill>
                  <a:srgbClr val="FF0000"/>
                </a:solidFill>
              </a:rPr>
              <a:t>representations</a:t>
            </a:r>
            <a:r>
              <a:rPr lang="en-US" sz="2400" dirty="0"/>
              <a:t> of things in the ‘real world’</a:t>
            </a:r>
            <a:r>
              <a:rPr lang="en-US" altLang="zh-CN" sz="2400" dirty="0"/>
              <a:t>,</a:t>
            </a:r>
            <a:r>
              <a:rPr lang="zh-CN" altLang="en-US" sz="2400" dirty="0"/>
              <a:t> </a:t>
            </a:r>
            <a:r>
              <a:rPr lang="en-US" altLang="zh-CN" sz="2400" dirty="0"/>
              <a:t>and</a:t>
            </a:r>
            <a:r>
              <a:rPr lang="zh-CN" altLang="en-US" sz="2400" dirty="0"/>
              <a:t> </a:t>
            </a:r>
            <a:r>
              <a:rPr lang="en-US" altLang="zh-CN" sz="2400" dirty="0"/>
              <a:t>it</a:t>
            </a:r>
            <a:r>
              <a:rPr lang="zh-CN" altLang="en-US" sz="2400" dirty="0"/>
              <a:t> </a:t>
            </a:r>
            <a:r>
              <a:rPr lang="en-US" altLang="zh-CN" sz="2400" dirty="0"/>
              <a:t>is a way of expressing a particular view of an </a:t>
            </a:r>
            <a:r>
              <a:rPr lang="en-US" altLang="zh-CN" sz="2400" dirty="0">
                <a:solidFill>
                  <a:srgbClr val="FF0000"/>
                </a:solidFill>
              </a:rPr>
              <a:t>identifiable</a:t>
            </a:r>
            <a:r>
              <a:rPr lang="en-US" altLang="zh-CN" sz="2400" dirty="0"/>
              <a:t> system of some kind.</a:t>
            </a:r>
            <a:r>
              <a:rPr lang="en-US" sz="2000" dirty="0"/>
              <a:t> </a:t>
            </a:r>
          </a:p>
          <a:p>
            <a:endParaRPr lang="en-US" sz="2000" dirty="0"/>
          </a:p>
          <a:p>
            <a:r>
              <a:rPr lang="zh-CN" altLang="en-US" sz="2000" b="1" dirty="0">
                <a:solidFill>
                  <a:srgbClr val="00B050"/>
                </a:solidFill>
              </a:rPr>
              <a:t>物理模型：</a:t>
            </a:r>
            <a:r>
              <a:rPr lang="zh-CN" altLang="en-US" sz="2000" dirty="0"/>
              <a:t>从器件的物理机理出发，推导出具有物理意义的</a:t>
            </a:r>
            <a:r>
              <a:rPr lang="zh-CN" altLang="en-US" sz="2000" dirty="0">
                <a:solidFill>
                  <a:srgbClr val="FF0000"/>
                </a:solidFill>
              </a:rPr>
              <a:t>数学表达式</a:t>
            </a:r>
            <a:r>
              <a:rPr lang="zh-CN" altLang="en-US" sz="2000" dirty="0"/>
              <a:t>，用来表征该器件的特性；</a:t>
            </a:r>
            <a:endParaRPr lang="en-US" altLang="zh-CN" sz="2000" dirty="0"/>
          </a:p>
          <a:p>
            <a:endParaRPr lang="en-US" sz="2000" dirty="0"/>
          </a:p>
          <a:p>
            <a:r>
              <a:rPr lang="zh-CN" altLang="en-US" sz="2000" b="1" dirty="0">
                <a:solidFill>
                  <a:srgbClr val="00B050"/>
                </a:solidFill>
              </a:rPr>
              <a:t>等效电路模型：</a:t>
            </a:r>
            <a:r>
              <a:rPr lang="zh-CN" altLang="en-US" sz="2000" dirty="0"/>
              <a:t>用</a:t>
            </a:r>
            <a:r>
              <a:rPr lang="zh-CN" altLang="en-US" sz="2000" dirty="0">
                <a:solidFill>
                  <a:srgbClr val="FF0000"/>
                </a:solidFill>
              </a:rPr>
              <a:t>电路</a:t>
            </a:r>
            <a:r>
              <a:rPr lang="zh-CN" altLang="en-US" sz="2000" dirty="0"/>
              <a:t>的形式来等效器件的特性，电路参数不一定要具有物理意义。</a:t>
            </a:r>
            <a:endParaRPr lang="en-US" sz="2000" dirty="0"/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730F9814-CC20-374A-A5F1-B973F1162BD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39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3">
            <a:extLst>
              <a:ext uri="{FF2B5EF4-FFF2-40B4-BE49-F238E27FC236}">
                <a16:creationId xmlns:a16="http://schemas.microsoft.com/office/drawing/2014/main" id="{9BE7B5E8-D4D6-C24D-9AB6-BF04A74480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F3D02B07-830A-E048-9022-B70D4215BC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>
                <a:ea typeface="宋体" panose="02010600030101010101" pitchFamily="2" charset="-122"/>
              </a:rPr>
              <a:t>Introduction</a:t>
            </a: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D052AA1D-1DC0-594A-BEE1-349493D013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763000" cy="4724400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CN" sz="2800" b="1" dirty="0">
                <a:ea typeface="宋体" panose="02010600030101010101" pitchFamily="2" charset="-122"/>
              </a:rPr>
              <a:t>IN THIS CHAPTER YOU WILL LEARN…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2800" dirty="0">
                <a:ea typeface="宋体" panose="02010600030101010101" pitchFamily="2" charset="-122"/>
              </a:rPr>
              <a:t>The most basic and pervasive signal-processing function: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signal amplification</a:t>
            </a:r>
            <a:r>
              <a:rPr lang="en-US" altLang="zh-CN" sz="2800" dirty="0">
                <a:ea typeface="宋体" panose="02010600030101010101" pitchFamily="2" charset="-122"/>
              </a:rPr>
              <a:t>, and correspondingly, the </a:t>
            </a:r>
            <a:r>
              <a:rPr lang="en-US" altLang="zh-CN" sz="2800" b="1" dirty="0">
                <a:solidFill>
                  <a:srgbClr val="0432FF"/>
                </a:solidFill>
                <a:ea typeface="宋体" panose="02010600030101010101" pitchFamily="2" charset="-122"/>
              </a:rPr>
              <a:t>signal amplifier</a:t>
            </a:r>
            <a:r>
              <a:rPr lang="en-US" altLang="zh-CN" sz="2800" dirty="0">
                <a:ea typeface="宋体" panose="02010600030101010101" pitchFamily="2" charset="-122"/>
              </a:rPr>
              <a:t>.</a:t>
            </a:r>
            <a:r>
              <a:rPr lang="zh-CN" altLang="en-US" sz="2800" dirty="0">
                <a:ea typeface="宋体" panose="02010600030101010101" pitchFamily="2" charset="-122"/>
              </a:rPr>
              <a:t> 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最为基础和普遍的信号处理</a:t>
            </a:r>
            <a:r>
              <a:rPr lang="en-US" altLang="zh-CN" b="1" dirty="0">
                <a:solidFill>
                  <a:srgbClr val="00B050"/>
                </a:solidFill>
                <a:ea typeface="宋体" panose="02010600030101010101" pitchFamily="2" charset="-122"/>
              </a:rPr>
              <a:t>——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信号放大，以及相应的电路</a:t>
            </a:r>
            <a:r>
              <a:rPr lang="en-US" altLang="zh-CN" b="1" dirty="0">
                <a:solidFill>
                  <a:srgbClr val="00B050"/>
                </a:solidFill>
                <a:ea typeface="宋体" panose="02010600030101010101" pitchFamily="2" charset="-122"/>
              </a:rPr>
              <a:t>——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信号放大器</a:t>
            </a:r>
            <a:endParaRPr lang="en-US" altLang="zh-CN" sz="2800" b="1" dirty="0">
              <a:solidFill>
                <a:srgbClr val="00B050"/>
              </a:solidFill>
              <a:ea typeface="宋体" panose="02010600030101010101" pitchFamily="2" charset="-122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zh-CN" sz="2800" dirty="0">
                <a:ea typeface="宋体" panose="02010600030101010101" pitchFamily="2" charset="-122"/>
              </a:rPr>
              <a:t>How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amplifiers are characterized</a:t>
            </a:r>
            <a:r>
              <a:rPr lang="en-US" altLang="zh-CN" sz="2800" dirty="0">
                <a:ea typeface="宋体" panose="02010600030101010101" pitchFamily="2" charset="-122"/>
              </a:rPr>
              <a:t> (modeled) as circuit </a:t>
            </a:r>
            <a:r>
              <a:rPr lang="en-US" altLang="zh-CN" sz="2800" b="1" dirty="0">
                <a:solidFill>
                  <a:srgbClr val="0432FF"/>
                </a:solidFill>
                <a:ea typeface="宋体" panose="02010600030101010101" pitchFamily="2" charset="-122"/>
              </a:rPr>
              <a:t>building blocks </a:t>
            </a:r>
            <a:r>
              <a:rPr lang="en-US" altLang="zh-CN" sz="2800" dirty="0">
                <a:ea typeface="宋体" panose="02010600030101010101" pitchFamily="2" charset="-122"/>
              </a:rPr>
              <a:t>independent of their internal circuitry.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理解放大器的行为模型，不</a:t>
            </a:r>
            <a:r>
              <a:rPr lang="en-US" altLang="zh-CN" b="1" dirty="0">
                <a:solidFill>
                  <a:srgbClr val="00B050"/>
                </a:solidFill>
                <a:ea typeface="宋体" panose="02010600030101010101" pitchFamily="2" charset="-122"/>
              </a:rPr>
              <a:t>care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内部实现</a:t>
            </a:r>
            <a:endParaRPr lang="en-US" altLang="zh-CN" sz="2800" b="1" dirty="0">
              <a:solidFill>
                <a:srgbClr val="00B050"/>
              </a:solidFill>
              <a:ea typeface="宋体" panose="02010600030101010101" pitchFamily="2" charset="-122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zh-CN" sz="2800" dirty="0">
                <a:ea typeface="宋体" panose="02010600030101010101" pitchFamily="2" charset="-122"/>
              </a:rPr>
              <a:t>How the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frequency response </a:t>
            </a:r>
            <a:r>
              <a:rPr lang="en-US" altLang="zh-CN" sz="2800" dirty="0">
                <a:ea typeface="宋体" panose="02010600030101010101" pitchFamily="2" charset="-122"/>
              </a:rPr>
              <a:t>of an amplifier is measured, and how it is calculated, especially in the simple but common case of a </a:t>
            </a:r>
            <a:r>
              <a:rPr lang="en-US" altLang="zh-CN" sz="2800" b="1" dirty="0">
                <a:solidFill>
                  <a:srgbClr val="0432FF"/>
                </a:solidFill>
                <a:ea typeface="宋体" panose="02010600030101010101" pitchFamily="2" charset="-122"/>
              </a:rPr>
              <a:t>single-time-constant (STC)</a:t>
            </a:r>
            <a:r>
              <a:rPr lang="en-US" altLang="zh-CN" sz="2800" dirty="0">
                <a:ea typeface="宋体" panose="02010600030101010101" pitchFamily="2" charset="-122"/>
              </a:rPr>
              <a:t> type response.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放大器的频率响应</a:t>
            </a:r>
            <a:endParaRPr lang="en-US" altLang="zh-CN" sz="2800" b="1" dirty="0">
              <a:solidFill>
                <a:srgbClr val="00B050"/>
              </a:solidFill>
              <a:ea typeface="宋体" panose="02010600030101010101" pitchFamily="2" charset="-122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0DBD9A47-A3EE-4A4B-A2A4-BD4A01F6AE3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15">
            <a:extLst>
              <a:ext uri="{FF2B5EF4-FFF2-40B4-BE49-F238E27FC236}">
                <a16:creationId xmlns:a16="http://schemas.microsoft.com/office/drawing/2014/main" id="{DC52943B-0BF5-7645-AAF5-C6913F728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2133600"/>
            <a:ext cx="3581400" cy="434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 dirty="0">
              <a:ea typeface="宋体" panose="02010600030101010101" pitchFamily="2" charset="-122"/>
            </a:endParaRPr>
          </a:p>
        </p:txBody>
      </p:sp>
      <p:sp>
        <p:nvSpPr>
          <p:cNvPr id="59396" name="Rectangle 13">
            <a:extLst>
              <a:ext uri="{FF2B5EF4-FFF2-40B4-BE49-F238E27FC236}">
                <a16:creationId xmlns:a16="http://schemas.microsoft.com/office/drawing/2014/main" id="{197BCE22-A8DC-D64C-9624-157FCC1141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2667000"/>
            <a:ext cx="2514600" cy="2362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59397" name="Picture 5" descr="se01F16">
            <a:extLst>
              <a:ext uri="{FF2B5EF4-FFF2-40B4-BE49-F238E27FC236}">
                <a16:creationId xmlns:a16="http://schemas.microsoft.com/office/drawing/2014/main" id="{84D17719-8FD4-1144-902B-593A58D3B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78" r="2"/>
          <a:stretch>
            <a:fillRect/>
          </a:stretch>
        </p:blipFill>
        <p:spPr bwMode="auto">
          <a:xfrm>
            <a:off x="1471613" y="4038600"/>
            <a:ext cx="585787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2">
            <a:extLst>
              <a:ext uri="{FF2B5EF4-FFF2-40B4-BE49-F238E27FC236}">
                <a16:creationId xmlns:a16="http://schemas.microsoft.com/office/drawing/2014/main" id="{363AC5F1-3D26-F142-B0DA-6675507ED3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1.5.1.</a:t>
            </a:r>
            <a:r>
              <a:rPr lang="en-US" altLang="zh-CN" sz="3200">
                <a:ea typeface="宋体" panose="02010600030101010101" pitchFamily="2" charset="-122"/>
              </a:rPr>
              <a:t> Voltage Amplifiers</a:t>
            </a:r>
          </a:p>
        </p:txBody>
      </p:sp>
      <p:graphicFrame>
        <p:nvGraphicFramePr>
          <p:cNvPr id="59399" name="Object 7">
            <a:extLst>
              <a:ext uri="{FF2B5EF4-FFF2-40B4-BE49-F238E27FC236}">
                <a16:creationId xmlns:a16="http://schemas.microsoft.com/office/drawing/2014/main" id="{DC230194-6548-4D42-B712-6B67CA9D62FF}"/>
              </a:ext>
            </a:extLst>
          </p:cNvPr>
          <p:cNvGraphicFramePr>
            <a:graphicFrameLocks noGrp="1" noChangeAspect="1"/>
          </p:cNvGraphicFramePr>
          <p:nvPr>
            <p:ph sz="quarter" idx="3"/>
          </p:nvPr>
        </p:nvGraphicFramePr>
        <p:xfrm>
          <a:off x="152400" y="2057400"/>
          <a:ext cx="4013200" cy="1982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5749250" imgH="12725400" progId="Equation.DSMT4">
                  <p:embed/>
                </p:oleObj>
              </mc:Choice>
              <mc:Fallback>
                <p:oleObj name="Equation" r:id="rId4" imgW="25749250" imgH="12725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2057400"/>
                        <a:ext cx="4013200" cy="1982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0" name="Object 8">
            <a:extLst>
              <a:ext uri="{FF2B5EF4-FFF2-40B4-BE49-F238E27FC236}">
                <a16:creationId xmlns:a16="http://schemas.microsoft.com/office/drawing/2014/main" id="{F9684DCE-5981-4B41-B865-D7E684AE530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95800" y="2057400"/>
          <a:ext cx="4506913" cy="199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8816300" imgH="12725400" progId="Equation.DSMT4">
                  <p:embed/>
                </p:oleObj>
              </mc:Choice>
              <mc:Fallback>
                <p:oleObj name="Equation" r:id="rId6" imgW="28816300" imgH="127254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2057400"/>
                        <a:ext cx="4506913" cy="199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8329" name="Line 9">
            <a:extLst>
              <a:ext uri="{FF2B5EF4-FFF2-40B4-BE49-F238E27FC236}">
                <a16:creationId xmlns:a16="http://schemas.microsoft.com/office/drawing/2014/main" id="{2A162667-18B7-4442-A538-897B55AA64CF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5000" y="3048000"/>
            <a:ext cx="1143000" cy="152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8330" name="Line 10">
            <a:extLst>
              <a:ext uri="{FF2B5EF4-FFF2-40B4-BE49-F238E27FC236}">
                <a16:creationId xmlns:a16="http://schemas.microsoft.com/office/drawing/2014/main" id="{0189B6A7-BA2B-5C42-AFA9-F7C8901EBBCA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7000" y="3048000"/>
            <a:ext cx="0" cy="1371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3" name="矩形 1">
            <a:extLst>
              <a:ext uri="{FF2B5EF4-FFF2-40B4-BE49-F238E27FC236}">
                <a16:creationId xmlns:a16="http://schemas.microsoft.com/office/drawing/2014/main" id="{BFE0853B-7DF4-E54B-B10B-75C090D3C4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698500"/>
            <a:ext cx="4572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eaLnBrk="1" hangingPunct="1"/>
            <a:r>
              <a:rPr lang="en-US" altLang="zh-CN">
                <a:latin typeface="Arial" panose="020B0604020202020204" pitchFamily="34" charset="0"/>
                <a:ea typeface="宋体" panose="02010600030101010101" pitchFamily="2" charset="-122"/>
              </a:rPr>
              <a:t>This assumes linear behavior.  Amplifiers can exhibit non-linear behavior as well.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BCC723D0-93F6-2B43-8D16-6CCE3D8F98D6}"/>
              </a:ext>
            </a:extLst>
          </p:cNvPr>
          <p:cNvSpPr txBox="1"/>
          <p:nvPr/>
        </p:nvSpPr>
        <p:spPr>
          <a:xfrm>
            <a:off x="1162682" y="5950253"/>
            <a:ext cx="3185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800" dirty="0">
                <a:solidFill>
                  <a:srgbClr val="0432FF"/>
                </a:solidFill>
              </a:rPr>
              <a:t>电压</a:t>
            </a:r>
            <a:r>
              <a:rPr kumimoji="1" lang="zh-CN" altLang="en-US" sz="1800" dirty="0">
                <a:solidFill>
                  <a:srgbClr val="C00000"/>
                </a:solidFill>
              </a:rPr>
              <a:t>放大器输入端口等效模型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84DEF73D-C6EC-E946-8959-AB3846642F32}"/>
              </a:ext>
            </a:extLst>
          </p:cNvPr>
          <p:cNvSpPr txBox="1"/>
          <p:nvPr/>
        </p:nvSpPr>
        <p:spPr>
          <a:xfrm>
            <a:off x="5029200" y="5950253"/>
            <a:ext cx="3296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800" dirty="0">
                <a:solidFill>
                  <a:srgbClr val="0432FF"/>
                </a:solidFill>
              </a:rPr>
              <a:t>电压</a:t>
            </a:r>
            <a:r>
              <a:rPr kumimoji="1" lang="zh-CN" altLang="en-US" sz="1800" dirty="0">
                <a:solidFill>
                  <a:srgbClr val="C00000"/>
                </a:solidFill>
              </a:rPr>
              <a:t>放大器输出端口等效模型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AD541CCE-EEFD-A74B-A011-FC6B49F96978}"/>
              </a:ext>
            </a:extLst>
          </p:cNvPr>
          <p:cNvSpPr txBox="1"/>
          <p:nvPr/>
        </p:nvSpPr>
        <p:spPr>
          <a:xfrm>
            <a:off x="731356" y="6368534"/>
            <a:ext cx="3185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800" dirty="0">
                <a:solidFill>
                  <a:srgbClr val="0432FF"/>
                </a:solidFill>
              </a:rPr>
              <a:t>输入端口看进去的等效电阻？</a:t>
            </a:r>
            <a:endParaRPr kumimoji="1" lang="zh-CN" altLang="en-US" sz="1800" dirty="0">
              <a:solidFill>
                <a:srgbClr val="C00000"/>
              </a:solidFill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A7D60434-2B73-1946-AA05-26131ACBCBCA}"/>
              </a:ext>
            </a:extLst>
          </p:cNvPr>
          <p:cNvSpPr txBox="1"/>
          <p:nvPr/>
        </p:nvSpPr>
        <p:spPr>
          <a:xfrm>
            <a:off x="5053013" y="6368534"/>
            <a:ext cx="3296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800" dirty="0">
                <a:solidFill>
                  <a:srgbClr val="0432FF"/>
                </a:solidFill>
              </a:rPr>
              <a:t>输出端口看进去的等效电阻？</a:t>
            </a:r>
            <a:endParaRPr kumimoji="1" lang="zh-CN" altLang="en-US" sz="1800" dirty="0">
              <a:solidFill>
                <a:srgbClr val="C00000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FC2E95DA-978F-DD43-BE81-C31286A66F27}"/>
              </a:ext>
            </a:extLst>
          </p:cNvPr>
          <p:cNvSpPr txBox="1"/>
          <p:nvPr/>
        </p:nvSpPr>
        <p:spPr>
          <a:xfrm>
            <a:off x="3858342" y="6343430"/>
            <a:ext cx="344966" cy="3693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sz="1800" dirty="0">
                <a:solidFill>
                  <a:srgbClr val="0432FF"/>
                </a:solidFill>
              </a:rPr>
              <a:t>R</a:t>
            </a:r>
            <a:r>
              <a:rPr kumimoji="1" lang="en-US" altLang="zh-CN" sz="1800" baseline="-25000" dirty="0">
                <a:solidFill>
                  <a:srgbClr val="0432FF"/>
                </a:solidFill>
              </a:rPr>
              <a:t>i</a:t>
            </a:r>
            <a:endParaRPr kumimoji="1" lang="zh-CN" altLang="en-US" sz="1800" baseline="-25000" dirty="0">
              <a:solidFill>
                <a:srgbClr val="C00000"/>
              </a:solidFill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C99F7147-0464-9A4A-8C2F-07F38A69E641}"/>
              </a:ext>
            </a:extLst>
          </p:cNvPr>
          <p:cNvSpPr txBox="1"/>
          <p:nvPr/>
        </p:nvSpPr>
        <p:spPr>
          <a:xfrm>
            <a:off x="8204773" y="6292334"/>
            <a:ext cx="386709" cy="3693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sz="1800" dirty="0">
                <a:solidFill>
                  <a:srgbClr val="0432FF"/>
                </a:solidFill>
              </a:rPr>
              <a:t>R</a:t>
            </a:r>
            <a:r>
              <a:rPr kumimoji="1" lang="en-US" altLang="zh-CN" sz="1800" baseline="-25000" dirty="0">
                <a:solidFill>
                  <a:srgbClr val="0432FF"/>
                </a:solidFill>
              </a:rPr>
              <a:t>o</a:t>
            </a:r>
            <a:endParaRPr kumimoji="1" lang="zh-CN" altLang="en-US" sz="1800" baseline="-25000" dirty="0">
              <a:solidFill>
                <a:srgbClr val="C00000"/>
              </a:solidFill>
            </a:endParaRPr>
          </a:p>
        </p:txBody>
      </p:sp>
      <p:cxnSp>
        <p:nvCxnSpPr>
          <p:cNvPr id="4" name="直线箭头连接符 3">
            <a:extLst>
              <a:ext uri="{FF2B5EF4-FFF2-40B4-BE49-F238E27FC236}">
                <a16:creationId xmlns:a16="http://schemas.microsoft.com/office/drawing/2014/main" id="{F8FC2D17-311C-5F46-9002-239F8328631F}"/>
              </a:ext>
            </a:extLst>
          </p:cNvPr>
          <p:cNvCxnSpPr>
            <a:endCxn id="17" idx="0"/>
          </p:cNvCxnSpPr>
          <p:nvPr/>
        </p:nvCxnSpPr>
        <p:spPr bwMode="auto">
          <a:xfrm flipH="1">
            <a:off x="8398128" y="5257800"/>
            <a:ext cx="193354" cy="103453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文本框 4">
            <a:extLst>
              <a:ext uri="{FF2B5EF4-FFF2-40B4-BE49-F238E27FC236}">
                <a16:creationId xmlns:a16="http://schemas.microsoft.com/office/drawing/2014/main" id="{CB0EA7F3-2AD3-8E49-9CDD-88CABBE1F383}"/>
              </a:ext>
            </a:extLst>
          </p:cNvPr>
          <p:cNvSpPr txBox="1"/>
          <p:nvPr/>
        </p:nvSpPr>
        <p:spPr>
          <a:xfrm>
            <a:off x="7472902" y="4881146"/>
            <a:ext cx="16710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rgbClr val="00B050"/>
                </a:solidFill>
              </a:rPr>
              <a:t>Turn</a:t>
            </a:r>
            <a:r>
              <a:rPr kumimoji="1" lang="zh-CN" altLang="en-US" b="1" dirty="0">
                <a:solidFill>
                  <a:srgbClr val="00B050"/>
                </a:solidFill>
              </a:rPr>
              <a:t> </a:t>
            </a:r>
            <a:r>
              <a:rPr kumimoji="1" lang="en-US" altLang="zh-CN" b="1" dirty="0">
                <a:solidFill>
                  <a:srgbClr val="00B050"/>
                </a:solidFill>
              </a:rPr>
              <a:t>off</a:t>
            </a:r>
            <a:r>
              <a:rPr kumimoji="1" lang="zh-CN" altLang="en-US" b="1" dirty="0">
                <a:solidFill>
                  <a:srgbClr val="00B050"/>
                </a:solidFill>
              </a:rPr>
              <a:t> 独立源</a:t>
            </a:r>
            <a:r>
              <a:rPr kumimoji="1" lang="en-US" altLang="zh-CN" b="1" dirty="0">
                <a:solidFill>
                  <a:srgbClr val="00B050"/>
                </a:solidFill>
              </a:rPr>
              <a:t>v</a:t>
            </a:r>
            <a:r>
              <a:rPr kumimoji="1" lang="en-US" altLang="zh-CN" b="1" baseline="-25000" dirty="0">
                <a:solidFill>
                  <a:srgbClr val="00B050"/>
                </a:solidFill>
              </a:rPr>
              <a:t>s</a:t>
            </a:r>
            <a:endParaRPr kumimoji="1" lang="zh-CN" altLang="en-US" b="1" baseline="-25000" dirty="0">
              <a:solidFill>
                <a:srgbClr val="00B050"/>
              </a:solidFill>
            </a:endParaRPr>
          </a:p>
        </p:txBody>
      </p:sp>
      <p:sp>
        <p:nvSpPr>
          <p:cNvPr id="21" name="灯片编号占位符 1">
            <a:extLst>
              <a:ext uri="{FF2B5EF4-FFF2-40B4-BE49-F238E27FC236}">
                <a16:creationId xmlns:a16="http://schemas.microsoft.com/office/drawing/2014/main" id="{36C1B6BB-830B-E247-9E80-7BAD13A8E21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40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8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48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8483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8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8483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8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Footer Placeholder 5">
            <a:extLst>
              <a:ext uri="{FF2B5EF4-FFF2-40B4-BE49-F238E27FC236}">
                <a16:creationId xmlns:a16="http://schemas.microsoft.com/office/drawing/2014/main" id="{2BB44633-29CA-5248-9C1A-FF6B80BAFEC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61443" name="Rectangle 14">
            <a:extLst>
              <a:ext uri="{FF2B5EF4-FFF2-40B4-BE49-F238E27FC236}">
                <a16:creationId xmlns:a16="http://schemas.microsoft.com/office/drawing/2014/main" id="{746614A6-7AE4-1744-A4D7-969A199FAA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981200"/>
            <a:ext cx="4038600" cy="4648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61444" name="Rectangle 2">
            <a:extLst>
              <a:ext uri="{FF2B5EF4-FFF2-40B4-BE49-F238E27FC236}">
                <a16:creationId xmlns:a16="http://schemas.microsoft.com/office/drawing/2014/main" id="{26D90B56-B2A2-E946-82A2-206017E062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1.5.1.</a:t>
            </a:r>
            <a:r>
              <a:rPr lang="en-US" altLang="zh-CN" sz="3200">
                <a:ea typeface="宋体" panose="02010600030101010101" pitchFamily="2" charset="-122"/>
              </a:rPr>
              <a:t> Voltage Amplifiers</a:t>
            </a:r>
          </a:p>
        </p:txBody>
      </p:sp>
      <p:sp>
        <p:nvSpPr>
          <p:cNvPr id="61445" name="Rectangle 3">
            <a:extLst>
              <a:ext uri="{FF2B5EF4-FFF2-40B4-BE49-F238E27FC236}">
                <a16:creationId xmlns:a16="http://schemas.microsoft.com/office/drawing/2014/main" id="{45042D61-2670-094D-9817-E9B45B02FD7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03438"/>
            <a:ext cx="8229600" cy="4144962"/>
          </a:xfrm>
        </p:spPr>
        <p:txBody>
          <a:bodyPr/>
          <a:lstStyle/>
          <a:p>
            <a:pPr eaLnBrk="1" hangingPunct="1"/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Q: </a:t>
            </a:r>
            <a:r>
              <a:rPr lang="en-US" altLang="zh-CN" sz="2800">
                <a:ea typeface="宋体" panose="02010600030101010101" pitchFamily="2" charset="-122"/>
              </a:rPr>
              <a:t>How can one model the amplifier behavior from previous slide?</a:t>
            </a:r>
            <a:endParaRPr lang="en-US" altLang="zh-CN" sz="2800" b="1"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800" b="1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800" b="1">
                <a:ea typeface="宋体" panose="02010600030101010101" pitchFamily="2" charset="-122"/>
              </a:rPr>
              <a:t> </a:t>
            </a:r>
            <a:r>
              <a:rPr lang="en-US" altLang="zh-CN" sz="2800">
                <a:ea typeface="宋体" panose="02010600030101010101" pitchFamily="2" charset="-122"/>
              </a:rPr>
              <a:t>Model which is function of: </a:t>
            </a:r>
            <a:r>
              <a:rPr lang="en-US" altLang="zh-CN" sz="2800" i="1">
                <a:solidFill>
                  <a:srgbClr val="3333FF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800" i="1" baseline="-25000">
                <a:solidFill>
                  <a:srgbClr val="3333FF"/>
                </a:solidFill>
                <a:ea typeface="宋体" panose="02010600030101010101" pitchFamily="2" charset="-122"/>
              </a:rPr>
              <a:t>s</a:t>
            </a:r>
            <a:r>
              <a:rPr lang="en-US" altLang="zh-CN" sz="2800">
                <a:solidFill>
                  <a:srgbClr val="3333FF"/>
                </a:solidFill>
                <a:ea typeface="宋体" panose="02010600030101010101" pitchFamily="2" charset="-122"/>
              </a:rPr>
              <a:t>, </a:t>
            </a:r>
            <a:r>
              <a:rPr lang="en-US" altLang="zh-CN" sz="2800" i="1">
                <a:solidFill>
                  <a:srgbClr val="3333FF"/>
                </a:solidFill>
                <a:ea typeface="宋体" panose="02010600030101010101" pitchFamily="2" charset="-122"/>
              </a:rPr>
              <a:t>A</a:t>
            </a:r>
            <a:r>
              <a:rPr lang="en-US" altLang="zh-CN" sz="2800" i="1" baseline="-25000">
                <a:solidFill>
                  <a:srgbClr val="3333FF"/>
                </a:solidFill>
                <a:ea typeface="宋体" panose="02010600030101010101" pitchFamily="2" charset="-122"/>
              </a:rPr>
              <a:t>vo</a:t>
            </a:r>
            <a:r>
              <a:rPr lang="en-US" altLang="zh-CN" sz="2800">
                <a:solidFill>
                  <a:srgbClr val="3333FF"/>
                </a:solidFill>
                <a:ea typeface="宋体" panose="02010600030101010101" pitchFamily="2" charset="-122"/>
              </a:rPr>
              <a:t>, </a:t>
            </a:r>
            <a:r>
              <a:rPr lang="en-US" altLang="zh-CN" sz="2800" i="1">
                <a:solidFill>
                  <a:srgbClr val="3333FF"/>
                </a:solidFill>
                <a:ea typeface="宋体" panose="02010600030101010101" pitchFamily="2" charset="-122"/>
              </a:rPr>
              <a:t>R</a:t>
            </a:r>
            <a:r>
              <a:rPr lang="en-US" altLang="zh-CN" sz="2800" i="1" baseline="-25000">
                <a:solidFill>
                  <a:srgbClr val="3333FF"/>
                </a:solidFill>
                <a:ea typeface="宋体" panose="02010600030101010101" pitchFamily="2" charset="-122"/>
              </a:rPr>
              <a:t>i</a:t>
            </a:r>
            <a:r>
              <a:rPr lang="en-US" altLang="zh-CN" sz="2800">
                <a:solidFill>
                  <a:srgbClr val="3333FF"/>
                </a:solidFill>
                <a:ea typeface="宋体" panose="02010600030101010101" pitchFamily="2" charset="-122"/>
              </a:rPr>
              <a:t>, </a:t>
            </a:r>
            <a:r>
              <a:rPr lang="en-US" altLang="zh-CN" sz="2800" i="1">
                <a:solidFill>
                  <a:srgbClr val="3333FF"/>
                </a:solidFill>
                <a:ea typeface="宋体" panose="02010600030101010101" pitchFamily="2" charset="-122"/>
              </a:rPr>
              <a:t>R</a:t>
            </a:r>
            <a:r>
              <a:rPr lang="en-US" altLang="zh-CN" sz="2800" i="1" baseline="-25000">
                <a:solidFill>
                  <a:srgbClr val="3333FF"/>
                </a:solidFill>
                <a:ea typeface="宋体" panose="02010600030101010101" pitchFamily="2" charset="-122"/>
              </a:rPr>
              <a:t>s</a:t>
            </a:r>
            <a:r>
              <a:rPr lang="en-US" altLang="zh-CN" sz="2800">
                <a:solidFill>
                  <a:srgbClr val="3333FF"/>
                </a:solidFill>
                <a:ea typeface="宋体" panose="02010600030101010101" pitchFamily="2" charset="-122"/>
              </a:rPr>
              <a:t>, </a:t>
            </a:r>
            <a:r>
              <a:rPr lang="en-US" altLang="zh-CN" sz="2800" i="1">
                <a:solidFill>
                  <a:srgbClr val="3333FF"/>
                </a:solidFill>
                <a:ea typeface="宋体" panose="02010600030101010101" pitchFamily="2" charset="-122"/>
              </a:rPr>
              <a:t>R</a:t>
            </a:r>
            <a:r>
              <a:rPr lang="en-US" altLang="zh-CN" sz="2800" i="1" baseline="-25000">
                <a:solidFill>
                  <a:srgbClr val="3333FF"/>
                </a:solidFill>
                <a:ea typeface="宋体" panose="02010600030101010101" pitchFamily="2" charset="-122"/>
              </a:rPr>
              <a:t>o</a:t>
            </a:r>
            <a:r>
              <a:rPr lang="en-US" altLang="zh-CN" sz="2800">
                <a:solidFill>
                  <a:srgbClr val="3333FF"/>
                </a:solidFill>
                <a:ea typeface="宋体" panose="02010600030101010101" pitchFamily="2" charset="-122"/>
              </a:rPr>
              <a:t>, </a:t>
            </a:r>
            <a:r>
              <a:rPr lang="en-US" altLang="zh-CN" sz="2800" i="1">
                <a:solidFill>
                  <a:srgbClr val="3333FF"/>
                </a:solidFill>
                <a:ea typeface="宋体" panose="02010600030101010101" pitchFamily="2" charset="-122"/>
              </a:rPr>
              <a:t>R</a:t>
            </a:r>
            <a:r>
              <a:rPr lang="en-US" altLang="zh-CN" sz="2800" i="1" baseline="-25000">
                <a:solidFill>
                  <a:srgbClr val="3333FF"/>
                </a:solidFill>
                <a:ea typeface="宋体" panose="02010600030101010101" pitchFamily="2" charset="-122"/>
              </a:rPr>
              <a:t>L</a:t>
            </a:r>
          </a:p>
          <a:p>
            <a:pPr eaLnBrk="1" hangingPunct="1"/>
            <a:endParaRPr lang="en-US" altLang="zh-CN" sz="2800">
              <a:solidFill>
                <a:srgbClr val="3333FF"/>
              </a:solidFill>
              <a:ea typeface="宋体" panose="02010600030101010101" pitchFamily="2" charset="-122"/>
            </a:endParaRPr>
          </a:p>
          <a:p>
            <a:pPr eaLnBrk="1" hangingPunct="1"/>
            <a:endParaRPr lang="en-US" altLang="zh-CN" sz="2800">
              <a:ea typeface="宋体" panose="02010600030101010101" pitchFamily="2" charset="-122"/>
            </a:endParaRPr>
          </a:p>
          <a:p>
            <a:pPr eaLnBrk="1" hangingPunct="1"/>
            <a:endParaRPr lang="en-US" altLang="zh-CN" sz="2800">
              <a:ea typeface="宋体" panose="02010600030101010101" pitchFamily="2" charset="-122"/>
            </a:endParaRPr>
          </a:p>
          <a:p>
            <a:pPr eaLnBrk="1" hangingPunct="1"/>
            <a:endParaRPr lang="en-US" altLang="zh-CN" sz="2800">
              <a:ea typeface="宋体" panose="02010600030101010101" pitchFamily="2" charset="-122"/>
            </a:endParaRPr>
          </a:p>
          <a:p>
            <a:pPr eaLnBrk="1" hangingPunct="1"/>
            <a:endParaRPr lang="en-US" altLang="zh-CN" sz="2800">
              <a:ea typeface="宋体" panose="02010600030101010101" pitchFamily="2" charset="-122"/>
            </a:endParaRPr>
          </a:p>
          <a:p>
            <a:pPr eaLnBrk="1" hangingPunct="1"/>
            <a:endParaRPr lang="en-US" altLang="zh-CN" sz="2800">
              <a:ea typeface="宋体" panose="02010600030101010101" pitchFamily="2" charset="-122"/>
            </a:endParaRPr>
          </a:p>
        </p:txBody>
      </p:sp>
      <p:sp>
        <p:nvSpPr>
          <p:cNvPr id="61446" name="Rectangle 9">
            <a:extLst>
              <a:ext uri="{FF2B5EF4-FFF2-40B4-BE49-F238E27FC236}">
                <a16:creationId xmlns:a16="http://schemas.microsoft.com/office/drawing/2014/main" id="{0C04ABDB-5A9A-1947-8A15-6B88C36AD3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graphicFrame>
        <p:nvGraphicFramePr>
          <p:cNvPr id="61447" name="Object 4">
            <a:extLst>
              <a:ext uri="{FF2B5EF4-FFF2-40B4-BE49-F238E27FC236}">
                <a16:creationId xmlns:a16="http://schemas.microsoft.com/office/drawing/2014/main" id="{8C8FCF36-EFD8-2A47-B579-AFD5EC1386AE}"/>
              </a:ext>
            </a:extLst>
          </p:cNvPr>
          <p:cNvGraphicFramePr>
            <a:graphicFrameLocks noGrp="1" noChangeAspect="1"/>
          </p:cNvGraphicFramePr>
          <p:nvPr>
            <p:ph sz="quarter" idx="2"/>
          </p:nvPr>
        </p:nvGraphicFramePr>
        <p:xfrm>
          <a:off x="1458913" y="3810000"/>
          <a:ext cx="6161087" cy="2713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5547300" imgH="15652750" progId="Equation.DSMT4">
                  <p:embed/>
                </p:oleObj>
              </mc:Choice>
              <mc:Fallback>
                <p:oleObj name="Equation" r:id="rId2" imgW="35547300" imgH="1565275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8913" y="3810000"/>
                        <a:ext cx="6161087" cy="2713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9356" name="Rectangle 12">
            <a:extLst>
              <a:ext uri="{FF2B5EF4-FFF2-40B4-BE49-F238E27FC236}">
                <a16:creationId xmlns:a16="http://schemas.microsoft.com/office/drawing/2014/main" id="{98A96724-E9E9-204F-B60E-29CF14FAF8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3733800"/>
            <a:ext cx="3048000" cy="2819400"/>
          </a:xfrm>
          <a:prstGeom prst="rect">
            <a:avLst/>
          </a:prstGeom>
          <a:solidFill>
            <a:schemeClr val="bg1">
              <a:alpha val="749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1849357" name="Line 13">
            <a:extLst>
              <a:ext uri="{FF2B5EF4-FFF2-40B4-BE49-F238E27FC236}">
                <a16:creationId xmlns:a16="http://schemas.microsoft.com/office/drawing/2014/main" id="{861EFBE2-D4F9-A14B-9FEC-8FB05D473915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7800" y="5562600"/>
            <a:ext cx="2286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D9F77059-7E70-E447-9C0D-FDEEFA981E4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41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9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849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9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1849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935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Footer Placeholder 5">
            <a:extLst>
              <a:ext uri="{FF2B5EF4-FFF2-40B4-BE49-F238E27FC236}">
                <a16:creationId xmlns:a16="http://schemas.microsoft.com/office/drawing/2014/main" id="{C5284AE7-5738-A94C-9E03-6499CEEE6E1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62467" name="Rectangle 9">
            <a:extLst>
              <a:ext uri="{FF2B5EF4-FFF2-40B4-BE49-F238E27FC236}">
                <a16:creationId xmlns:a16="http://schemas.microsoft.com/office/drawing/2014/main" id="{C6B8AFD9-2977-7247-81D7-C3581333F9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2057400"/>
            <a:ext cx="3810000" cy="4648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62468" name="Rectangle 2">
            <a:extLst>
              <a:ext uri="{FF2B5EF4-FFF2-40B4-BE49-F238E27FC236}">
                <a16:creationId xmlns:a16="http://schemas.microsoft.com/office/drawing/2014/main" id="{55DD0E3F-6EC3-9746-B5A7-1E10F32E68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1.5.1.</a:t>
            </a:r>
            <a:r>
              <a:rPr lang="en-US" altLang="zh-CN" sz="3200">
                <a:ea typeface="宋体" panose="02010600030101010101" pitchFamily="2" charset="-122"/>
              </a:rPr>
              <a:t> Voltage Amplifiers</a:t>
            </a:r>
          </a:p>
        </p:txBody>
      </p:sp>
      <p:sp>
        <p:nvSpPr>
          <p:cNvPr id="62469" name="Rectangle 3">
            <a:extLst>
              <a:ext uri="{FF2B5EF4-FFF2-40B4-BE49-F238E27FC236}">
                <a16:creationId xmlns:a16="http://schemas.microsoft.com/office/drawing/2014/main" id="{35F129A0-8E00-E247-8E5C-A77822F48A7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03438"/>
            <a:ext cx="8229600" cy="4144962"/>
          </a:xfrm>
        </p:spPr>
        <p:txBody>
          <a:bodyPr/>
          <a:lstStyle/>
          <a:p>
            <a:pPr eaLnBrk="1" hangingPunct="1"/>
            <a:r>
              <a:rPr lang="en-US" altLang="zh-CN" sz="2800" b="1" dirty="0">
                <a:solidFill>
                  <a:srgbClr val="FF0000"/>
                </a:solidFill>
                <a:ea typeface="宋体" panose="02010600030101010101" pitchFamily="2" charset="-122"/>
              </a:rPr>
              <a:t>Q: </a:t>
            </a:r>
            <a:r>
              <a:rPr lang="en-US" altLang="zh-CN" sz="2800" dirty="0">
                <a:ea typeface="宋体" panose="02010600030101010101" pitchFamily="2" charset="-122"/>
              </a:rPr>
              <a:t>What is one “problem” with this behavior?</a:t>
            </a:r>
            <a:endParaRPr lang="en-US" altLang="zh-CN" sz="2800" dirty="0">
              <a:solidFill>
                <a:schemeClr val="bg2"/>
              </a:solidFill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800" b="1" dirty="0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800" b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Gain (ratio of </a:t>
            </a:r>
            <a:r>
              <a:rPr lang="en-US" altLang="zh-CN" sz="2800" i="1" dirty="0" err="1">
                <a:ea typeface="宋体" panose="02010600030101010101" pitchFamily="2" charset="-122"/>
              </a:rPr>
              <a:t>v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o</a:t>
            </a:r>
            <a:r>
              <a:rPr lang="en-US" altLang="zh-CN" sz="2800" dirty="0">
                <a:ea typeface="宋体" panose="02010600030101010101" pitchFamily="2" charset="-122"/>
              </a:rPr>
              <a:t> and </a:t>
            </a:r>
            <a:r>
              <a:rPr lang="en-US" altLang="zh-CN" sz="2800" i="1" dirty="0">
                <a:ea typeface="宋体" panose="02010600030101010101" pitchFamily="2" charset="-122"/>
              </a:rPr>
              <a:t>v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s</a:t>
            </a:r>
            <a:r>
              <a:rPr lang="en-US" altLang="zh-CN" sz="2800" dirty="0">
                <a:ea typeface="宋体" panose="02010600030101010101" pitchFamily="2" charset="-122"/>
              </a:rPr>
              <a:t>) is not constant, and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dependent on input and load resistance.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电压增益受输入电阻</a:t>
            </a:r>
            <a:r>
              <a:rPr lang="en-US" altLang="zh-CN" b="1" dirty="0">
                <a:solidFill>
                  <a:srgbClr val="00B050"/>
                </a:solidFill>
                <a:ea typeface="宋体" panose="02010600030101010101" pitchFamily="2" charset="-122"/>
              </a:rPr>
              <a:t>R</a:t>
            </a:r>
            <a:r>
              <a:rPr lang="en-US" altLang="zh-CN" b="1" baseline="-25000" dirty="0">
                <a:solidFill>
                  <a:srgbClr val="00B050"/>
                </a:solidFill>
                <a:ea typeface="宋体" panose="02010600030101010101" pitchFamily="2" charset="-122"/>
              </a:rPr>
              <a:t>i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和输出电阻</a:t>
            </a:r>
            <a:r>
              <a:rPr lang="en-US" altLang="zh-CN" b="1" dirty="0">
                <a:solidFill>
                  <a:srgbClr val="00B050"/>
                </a:solidFill>
                <a:ea typeface="宋体" panose="02010600030101010101" pitchFamily="2" charset="-122"/>
              </a:rPr>
              <a:t>R</a:t>
            </a:r>
            <a:r>
              <a:rPr lang="en-US" altLang="zh-CN" b="1" baseline="-25000" dirty="0">
                <a:solidFill>
                  <a:srgbClr val="00B050"/>
                </a:solidFill>
                <a:ea typeface="宋体" panose="02010600030101010101" pitchFamily="2" charset="-122"/>
              </a:rPr>
              <a:t>o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的影响</a:t>
            </a:r>
            <a:endParaRPr lang="en-US" altLang="zh-CN" sz="2800" b="1" dirty="0">
              <a:solidFill>
                <a:srgbClr val="00B050"/>
              </a:solidFill>
              <a:ea typeface="宋体" panose="02010600030101010101" pitchFamily="2" charset="-122"/>
            </a:endParaRPr>
          </a:p>
          <a:p>
            <a:pPr lvl="1" eaLnBrk="1" hangingPunct="1"/>
            <a:endParaRPr lang="en-US" altLang="zh-CN" sz="2800" i="1" baseline="-25000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 eaLnBrk="1" hangingPunct="1"/>
            <a:endParaRPr lang="en-US" altLang="zh-CN" sz="2800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 eaLnBrk="1" hangingPunct="1"/>
            <a:endParaRPr lang="en-US" altLang="zh-CN" sz="2800" dirty="0">
              <a:ea typeface="宋体" panose="02010600030101010101" pitchFamily="2" charset="-122"/>
            </a:endParaRPr>
          </a:p>
          <a:p>
            <a:pPr eaLnBrk="1" hangingPunct="1"/>
            <a:endParaRPr lang="en-US" altLang="zh-CN" sz="2800" dirty="0">
              <a:ea typeface="宋体" panose="02010600030101010101" pitchFamily="2" charset="-122"/>
            </a:endParaRPr>
          </a:p>
          <a:p>
            <a:pPr eaLnBrk="1" hangingPunct="1"/>
            <a:endParaRPr lang="en-US" altLang="zh-CN" sz="2800" dirty="0">
              <a:ea typeface="宋体" panose="02010600030101010101" pitchFamily="2" charset="-122"/>
            </a:endParaRPr>
          </a:p>
          <a:p>
            <a:pPr eaLnBrk="1" hangingPunct="1"/>
            <a:endParaRPr lang="en-US" altLang="zh-CN" sz="2800" dirty="0">
              <a:ea typeface="宋体" panose="02010600030101010101" pitchFamily="2" charset="-122"/>
            </a:endParaRPr>
          </a:p>
          <a:p>
            <a:pPr eaLnBrk="1" hangingPunct="1"/>
            <a:endParaRPr lang="en-US" altLang="zh-CN" sz="2800" dirty="0">
              <a:ea typeface="宋体" panose="02010600030101010101" pitchFamily="2" charset="-122"/>
            </a:endParaRPr>
          </a:p>
        </p:txBody>
      </p:sp>
      <p:sp>
        <p:nvSpPr>
          <p:cNvPr id="62470" name="Rectangle 4">
            <a:extLst>
              <a:ext uri="{FF2B5EF4-FFF2-40B4-BE49-F238E27FC236}">
                <a16:creationId xmlns:a16="http://schemas.microsoft.com/office/drawing/2014/main" id="{18A375E7-1C85-FF4D-B74D-A2D741BBF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graphicFrame>
        <p:nvGraphicFramePr>
          <p:cNvPr id="62471" name="Object 5">
            <a:extLst>
              <a:ext uri="{FF2B5EF4-FFF2-40B4-BE49-F238E27FC236}">
                <a16:creationId xmlns:a16="http://schemas.microsoft.com/office/drawing/2014/main" id="{31A062D2-3CAC-D34D-ACBA-80EBA59E38AA}"/>
              </a:ext>
            </a:extLst>
          </p:cNvPr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008771202"/>
              </p:ext>
            </p:extLst>
          </p:nvPr>
        </p:nvGraphicFramePr>
        <p:xfrm>
          <a:off x="1458913" y="3962400"/>
          <a:ext cx="6161087" cy="2713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5547300" imgH="15652750" progId="Equation.DSMT4">
                  <p:embed/>
                </p:oleObj>
              </mc:Choice>
              <mc:Fallback>
                <p:oleObj name="Equation" r:id="rId3" imgW="35547300" imgH="1565275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8913" y="3962400"/>
                        <a:ext cx="6161087" cy="2713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72" name="Rectangle 6">
            <a:extLst>
              <a:ext uri="{FF2B5EF4-FFF2-40B4-BE49-F238E27FC236}">
                <a16:creationId xmlns:a16="http://schemas.microsoft.com/office/drawing/2014/main" id="{A02E379F-3AAC-D449-BE6A-1EA08FC430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3886200"/>
            <a:ext cx="3048000" cy="2819400"/>
          </a:xfrm>
          <a:prstGeom prst="rect">
            <a:avLst/>
          </a:prstGeom>
          <a:solidFill>
            <a:schemeClr val="bg1">
              <a:alpha val="749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62473" name="Line 7">
            <a:extLst>
              <a:ext uri="{FF2B5EF4-FFF2-40B4-BE49-F238E27FC236}">
                <a16:creationId xmlns:a16="http://schemas.microsoft.com/office/drawing/2014/main" id="{5835280F-F45F-FF44-AB66-E0EC3F26F979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5715000"/>
            <a:ext cx="228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FD2FD263-1184-EB4F-98A6-4C336FF5648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42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Footer Placeholder 4">
            <a:extLst>
              <a:ext uri="{FF2B5EF4-FFF2-40B4-BE49-F238E27FC236}">
                <a16:creationId xmlns:a16="http://schemas.microsoft.com/office/drawing/2014/main" id="{C346CDB4-36CB-9C47-83A8-DBA02C67DA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64515" name="Rectangle 17">
            <a:extLst>
              <a:ext uri="{FF2B5EF4-FFF2-40B4-BE49-F238E27FC236}">
                <a16:creationId xmlns:a16="http://schemas.microsoft.com/office/drawing/2014/main" id="{4A4E8ADD-E18F-064C-98FB-40EB6ED9A0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981200"/>
            <a:ext cx="3352800" cy="4648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64516" name="Rectangle 16">
            <a:extLst>
              <a:ext uri="{FF2B5EF4-FFF2-40B4-BE49-F238E27FC236}">
                <a16:creationId xmlns:a16="http://schemas.microsoft.com/office/drawing/2014/main" id="{A3BB7FF4-E22D-7848-A353-2AAADDE1D5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057400"/>
            <a:ext cx="2743200" cy="2819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64517" name="Rectangle 2">
            <a:extLst>
              <a:ext uri="{FF2B5EF4-FFF2-40B4-BE49-F238E27FC236}">
                <a16:creationId xmlns:a16="http://schemas.microsoft.com/office/drawing/2014/main" id="{B43F5DE0-3D56-9540-BA7C-2BC4632968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1.5.1.</a:t>
            </a:r>
            <a:r>
              <a:rPr lang="en-US" altLang="zh-CN" sz="3200">
                <a:ea typeface="宋体" panose="02010600030101010101" pitchFamily="2" charset="-122"/>
              </a:rPr>
              <a:t> Voltage Amplifiers</a:t>
            </a:r>
          </a:p>
        </p:txBody>
      </p:sp>
      <p:sp>
        <p:nvSpPr>
          <p:cNvPr id="64518" name="Rectangle 3">
            <a:extLst>
              <a:ext uri="{FF2B5EF4-FFF2-40B4-BE49-F238E27FC236}">
                <a16:creationId xmlns:a16="http://schemas.microsoft.com/office/drawing/2014/main" id="{5C57A42F-E1AD-8740-8B08-3DAEE8E432E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2057400"/>
            <a:ext cx="8763000" cy="4038600"/>
          </a:xfrm>
        </p:spPr>
        <p:txBody>
          <a:bodyPr/>
          <a:lstStyle/>
          <a:p>
            <a:pPr eaLnBrk="1" hangingPunct="1"/>
            <a:r>
              <a:rPr lang="en-US" altLang="zh-CN" sz="2800" b="1">
                <a:solidFill>
                  <a:srgbClr val="3333FF"/>
                </a:solidFill>
                <a:ea typeface="宋体" panose="02010600030101010101" pitchFamily="2" charset="-122"/>
              </a:rPr>
              <a:t>ideal amplifier model </a:t>
            </a:r>
            <a:r>
              <a:rPr lang="en-US" altLang="zh-CN" sz="2800">
                <a:ea typeface="宋体" panose="02010600030101010101" pitchFamily="2" charset="-122"/>
              </a:rPr>
              <a:t>– is function of </a:t>
            </a:r>
            <a:r>
              <a:rPr lang="en-US" altLang="zh-CN" sz="2800" i="1">
                <a:ea typeface="宋体" panose="02010600030101010101" pitchFamily="2" charset="-122"/>
              </a:rPr>
              <a:t>v</a:t>
            </a:r>
            <a:r>
              <a:rPr lang="en-US" altLang="zh-CN" sz="2800" i="1" baseline="-25000">
                <a:ea typeface="宋体" panose="02010600030101010101" pitchFamily="2" charset="-122"/>
              </a:rPr>
              <a:t>s</a:t>
            </a:r>
            <a:r>
              <a:rPr lang="en-US" altLang="zh-CN" sz="2800">
                <a:ea typeface="宋体" panose="02010600030101010101" pitchFamily="2" charset="-122"/>
              </a:rPr>
              <a:t> and </a:t>
            </a:r>
            <a:r>
              <a:rPr lang="en-US" altLang="zh-CN" sz="2800" i="1">
                <a:ea typeface="宋体" panose="02010600030101010101" pitchFamily="2" charset="-122"/>
              </a:rPr>
              <a:t>A</a:t>
            </a:r>
            <a:r>
              <a:rPr lang="en-US" altLang="zh-CN" sz="2800" i="1" baseline="-25000">
                <a:ea typeface="宋体" panose="02010600030101010101" pitchFamily="2" charset="-122"/>
              </a:rPr>
              <a:t>vo</a:t>
            </a:r>
            <a:r>
              <a:rPr lang="en-US" altLang="zh-CN" sz="2800">
                <a:solidFill>
                  <a:srgbClr val="A50021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only!!</a:t>
            </a:r>
          </a:p>
          <a:p>
            <a:pPr lvl="1" eaLnBrk="1" hangingPunct="1"/>
            <a:r>
              <a:rPr lang="en-US" altLang="zh-CN" sz="2800">
                <a:ea typeface="宋体" panose="02010600030101010101" pitchFamily="2" charset="-122"/>
              </a:rPr>
              <a:t>It is assumed that </a:t>
            </a:r>
            <a:r>
              <a:rPr lang="en-US" altLang="zh-CN" sz="2800" i="1">
                <a:ea typeface="宋体" panose="02010600030101010101" pitchFamily="2" charset="-122"/>
              </a:rPr>
              <a:t>R</a:t>
            </a:r>
            <a:r>
              <a:rPr lang="en-US" altLang="zh-CN" sz="2800" i="1" baseline="-25000">
                <a:ea typeface="宋体" panose="02010600030101010101" pitchFamily="2" charset="-122"/>
              </a:rPr>
              <a:t>o</a:t>
            </a:r>
            <a:r>
              <a:rPr lang="en-US" altLang="zh-CN" sz="2800">
                <a:ea typeface="宋体" panose="02010600030101010101" pitchFamily="2" charset="-122"/>
              </a:rPr>
              <a:t> &lt;&lt; </a:t>
            </a:r>
            <a:r>
              <a:rPr lang="en-US" altLang="zh-CN" sz="2800" i="1">
                <a:ea typeface="宋体" panose="02010600030101010101" pitchFamily="2" charset="-122"/>
              </a:rPr>
              <a:t>R</a:t>
            </a:r>
            <a:r>
              <a:rPr lang="en-US" altLang="zh-CN" sz="2800" i="1" baseline="-25000">
                <a:ea typeface="宋体" panose="02010600030101010101" pitchFamily="2" charset="-122"/>
              </a:rPr>
              <a:t>L</a:t>
            </a:r>
            <a:r>
              <a:rPr lang="en-US" altLang="zh-CN" sz="2800" i="1">
                <a:ea typeface="宋体" panose="02010600030101010101" pitchFamily="2" charset="-122"/>
              </a:rPr>
              <a:t>…</a:t>
            </a:r>
          </a:p>
          <a:p>
            <a:pPr lvl="1" eaLnBrk="1" hangingPunct="1"/>
            <a:r>
              <a:rPr lang="en-US" altLang="zh-CN" sz="2800">
                <a:ea typeface="宋体" panose="02010600030101010101" pitchFamily="2" charset="-122"/>
              </a:rPr>
              <a:t>It is assumed that </a:t>
            </a:r>
            <a:r>
              <a:rPr lang="en-US" altLang="zh-CN" sz="2800" i="1">
                <a:ea typeface="宋体" panose="02010600030101010101" pitchFamily="2" charset="-122"/>
              </a:rPr>
              <a:t>R</a:t>
            </a:r>
            <a:r>
              <a:rPr lang="en-US" altLang="zh-CN" sz="2800" i="1" baseline="-25000">
                <a:ea typeface="宋体" panose="02010600030101010101" pitchFamily="2" charset="-122"/>
              </a:rPr>
              <a:t>s</a:t>
            </a:r>
            <a:r>
              <a:rPr lang="en-US" altLang="zh-CN" sz="2800">
                <a:ea typeface="宋体" panose="02010600030101010101" pitchFamily="2" charset="-122"/>
              </a:rPr>
              <a:t> &lt;&lt; </a:t>
            </a:r>
            <a:r>
              <a:rPr lang="en-US" altLang="zh-CN" sz="2800" i="1">
                <a:ea typeface="宋体" panose="02010600030101010101" pitchFamily="2" charset="-122"/>
              </a:rPr>
              <a:t>R</a:t>
            </a:r>
            <a:r>
              <a:rPr lang="en-US" altLang="zh-CN" sz="2800" i="1" baseline="-25000">
                <a:ea typeface="宋体" panose="02010600030101010101" pitchFamily="2" charset="-122"/>
              </a:rPr>
              <a:t>i</a:t>
            </a:r>
            <a:r>
              <a:rPr lang="en-US" altLang="zh-CN" sz="2800" i="1">
                <a:ea typeface="宋体" panose="02010600030101010101" pitchFamily="2" charset="-122"/>
              </a:rPr>
              <a:t>…</a:t>
            </a:r>
            <a:endParaRPr lang="en-US" altLang="zh-CN" sz="2800">
              <a:ea typeface="宋体" panose="02010600030101010101" pitchFamily="2" charset="-122"/>
            </a:endParaRPr>
          </a:p>
        </p:txBody>
      </p:sp>
      <p:graphicFrame>
        <p:nvGraphicFramePr>
          <p:cNvPr id="64519" name="Object 4">
            <a:extLst>
              <a:ext uri="{FF2B5EF4-FFF2-40B4-BE49-F238E27FC236}">
                <a16:creationId xmlns:a16="http://schemas.microsoft.com/office/drawing/2014/main" id="{60CC2CD1-1B16-EC43-B1B0-8B8F988B9F4D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4495800" y="-1600200"/>
          <a:ext cx="3811588" cy="1160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2091650" imgH="6731000" progId="Equation.DSMT4">
                  <p:embed/>
                </p:oleObj>
              </mc:Choice>
              <mc:Fallback>
                <p:oleObj name="Equation" r:id="rId3" imgW="22091650" imgH="6731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-1600200"/>
                        <a:ext cx="3811588" cy="1160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50376" name="Rectangle 8">
            <a:extLst>
              <a:ext uri="{FF2B5EF4-FFF2-40B4-BE49-F238E27FC236}">
                <a16:creationId xmlns:a16="http://schemas.microsoft.com/office/drawing/2014/main" id="{DDF82762-2643-3D4F-B09B-C7D2DFD08B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7838" y="4267200"/>
            <a:ext cx="685800" cy="609600"/>
          </a:xfrm>
          <a:prstGeom prst="rect">
            <a:avLst/>
          </a:prstGeom>
          <a:solidFill>
            <a:srgbClr val="B9E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1850377" name="Line 9">
            <a:extLst>
              <a:ext uri="{FF2B5EF4-FFF2-40B4-BE49-F238E27FC236}">
                <a16:creationId xmlns:a16="http://schemas.microsoft.com/office/drawing/2014/main" id="{0410D426-D35C-4644-9C82-51855744F6CA}"/>
              </a:ext>
            </a:extLst>
          </p:cNvPr>
          <p:cNvSpPr>
            <a:spLocks noChangeShapeType="1"/>
          </p:cNvSpPr>
          <p:nvPr/>
        </p:nvSpPr>
        <p:spPr bwMode="auto">
          <a:xfrm>
            <a:off x="5557838" y="4724400"/>
            <a:ext cx="685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4523" name="Group 1">
            <a:extLst>
              <a:ext uri="{FF2B5EF4-FFF2-40B4-BE49-F238E27FC236}">
                <a16:creationId xmlns:a16="http://schemas.microsoft.com/office/drawing/2014/main" id="{2629CD73-D38B-1B4E-8080-ED9209AE3C8B}"/>
              </a:ext>
            </a:extLst>
          </p:cNvPr>
          <p:cNvGrpSpPr>
            <a:grpSpLocks/>
          </p:cNvGrpSpPr>
          <p:nvPr/>
        </p:nvGrpSpPr>
        <p:grpSpPr bwMode="auto">
          <a:xfrm>
            <a:off x="838200" y="4140200"/>
            <a:ext cx="6934200" cy="1803400"/>
            <a:chOff x="838200" y="4140201"/>
            <a:chExt cx="6934200" cy="1803400"/>
          </a:xfrm>
        </p:grpSpPr>
        <p:pic>
          <p:nvPicPr>
            <p:cNvPr id="64527" name="Picture 5" descr="se01F16">
              <a:extLst>
                <a:ext uri="{FF2B5EF4-FFF2-40B4-BE49-F238E27FC236}">
                  <a16:creationId xmlns:a16="http://schemas.microsoft.com/office/drawing/2014/main" id="{C8A79BA9-3D48-B040-BB4C-4896E0141A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547"/>
            <a:stretch>
              <a:fillRect/>
            </a:stretch>
          </p:blipFill>
          <p:spPr bwMode="auto">
            <a:xfrm>
              <a:off x="838200" y="4140201"/>
              <a:ext cx="6934200" cy="180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4528" name="Rectangle 10">
              <a:extLst>
                <a:ext uri="{FF2B5EF4-FFF2-40B4-BE49-F238E27FC236}">
                  <a16:creationId xmlns:a16="http://schemas.microsoft.com/office/drawing/2014/main" id="{48707986-C665-2843-A0EE-52C1743DC6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19500" y="4572000"/>
              <a:ext cx="685800" cy="609600"/>
            </a:xfrm>
            <a:prstGeom prst="rect">
              <a:avLst/>
            </a:prstGeom>
            <a:solidFill>
              <a:srgbClr val="B9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zh-CN" altLang="zh-CN" sz="1600">
                <a:ea typeface="宋体" panose="02010600030101010101" pitchFamily="2" charset="-122"/>
              </a:endParaRPr>
            </a:p>
          </p:txBody>
        </p:sp>
      </p:grpSp>
      <p:sp>
        <p:nvSpPr>
          <p:cNvPr id="1850380" name="Oval 12">
            <a:extLst>
              <a:ext uri="{FF2B5EF4-FFF2-40B4-BE49-F238E27FC236}">
                <a16:creationId xmlns:a16="http://schemas.microsoft.com/office/drawing/2014/main" id="{456218A9-EF26-7A45-ACCD-63847BA3CE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2838" y="57912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1850381" name="Text Box 13">
            <a:extLst>
              <a:ext uri="{FF2B5EF4-FFF2-40B4-BE49-F238E27FC236}">
                <a16:creationId xmlns:a16="http://schemas.microsoft.com/office/drawing/2014/main" id="{A7F23298-AB4B-0C40-B87C-C03542C96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679014"/>
            <a:ext cx="8686800" cy="1138773"/>
          </a:xfrm>
          <a:prstGeom prst="rect">
            <a:avLst/>
          </a:prstGeom>
          <a:solidFill>
            <a:srgbClr val="FFFF99"/>
          </a:solidFill>
          <a:ln w="762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ea typeface="宋体" panose="02010600030101010101" pitchFamily="2" charset="-122"/>
              </a:rPr>
              <a:t>key characteristics of ideal voltage amplifier model 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= </a:t>
            </a:r>
            <a:r>
              <a:rPr lang="en-US" altLang="zh-CN" b="1" dirty="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high input impedance, low output impedance</a:t>
            </a:r>
            <a:r>
              <a:rPr lang="zh-CN" altLang="en-US" sz="2000" b="1" dirty="0">
                <a:solidFill>
                  <a:srgbClr val="00B050"/>
                </a:solidFill>
                <a:ea typeface="宋体" panose="02010600030101010101" pitchFamily="2" charset="-122"/>
              </a:rPr>
              <a:t>理想电压放大器：输入电阻</a:t>
            </a:r>
            <a:r>
              <a:rPr lang="en-US" altLang="zh-CN" sz="2000" b="1" dirty="0">
                <a:solidFill>
                  <a:srgbClr val="00B050"/>
                </a:solidFill>
                <a:ea typeface="宋体" panose="02010600030101010101" pitchFamily="2" charset="-122"/>
              </a:rPr>
              <a:t>∞</a:t>
            </a:r>
            <a:r>
              <a:rPr lang="zh-CN" altLang="en-US" sz="2000" b="1" dirty="0">
                <a:solidFill>
                  <a:srgbClr val="00B050"/>
                </a:solidFill>
                <a:ea typeface="宋体" panose="02010600030101010101" pitchFamily="2" charset="-122"/>
              </a:rPr>
              <a:t>，输出电阻为</a:t>
            </a:r>
            <a:r>
              <a:rPr lang="en-US" altLang="zh-CN" sz="2000" b="1" dirty="0">
                <a:solidFill>
                  <a:srgbClr val="00B050"/>
                </a:solidFill>
                <a:ea typeface="宋体" panose="02010600030101010101" pitchFamily="2" charset="-122"/>
              </a:rPr>
              <a:t>0</a:t>
            </a:r>
            <a:endParaRPr lang="en-US" altLang="zh-CN" b="1" dirty="0">
              <a:solidFill>
                <a:srgbClr val="00B050"/>
              </a:solidFill>
              <a:ea typeface="宋体" panose="02010600030101010101" pitchFamily="2" charset="-12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DC58442-3E3F-C648-905F-B1860E7D6B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5500" y="2692400"/>
            <a:ext cx="1143000" cy="787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9BB9994-CFF6-E94A-AE9B-B680DF313CFE}"/>
              </a:ext>
            </a:extLst>
          </p:cNvPr>
          <p:cNvSpPr txBox="1"/>
          <p:nvPr/>
        </p:nvSpPr>
        <p:spPr>
          <a:xfrm>
            <a:off x="7315200" y="2759214"/>
            <a:ext cx="182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0432FF"/>
                </a:solidFill>
              </a:rPr>
              <a:t>理想电压放大器</a:t>
            </a:r>
            <a:r>
              <a:rPr lang="zh-CN" altLang="en-US" sz="2000" dirty="0"/>
              <a:t>的电压增益</a:t>
            </a:r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3EC326-1833-D449-85A3-2B7C784559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56238" y="4283202"/>
            <a:ext cx="889000" cy="393700"/>
          </a:xfrm>
          <a:prstGeom prst="rect">
            <a:avLst/>
          </a:prstGeom>
        </p:spPr>
      </p:pic>
      <p:sp>
        <p:nvSpPr>
          <p:cNvPr id="1850383" name="Text Box 15">
            <a:extLst>
              <a:ext uri="{FF2B5EF4-FFF2-40B4-BE49-F238E27FC236}">
                <a16:creationId xmlns:a16="http://schemas.microsoft.com/office/drawing/2014/main" id="{B6645AD4-40E2-4A48-B289-ECE60BF64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4114800"/>
            <a:ext cx="3429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2800" b="1" dirty="0">
                <a:solidFill>
                  <a:srgbClr val="FF0000"/>
                </a:solidFill>
                <a:ea typeface="宋体" panose="02010600030101010101" pitchFamily="2" charset="-122"/>
              </a:rPr>
              <a:t>ideal model</a:t>
            </a:r>
          </a:p>
        </p:txBody>
      </p:sp>
      <p:sp>
        <p:nvSpPr>
          <p:cNvPr id="20" name="灯片编号占位符 1">
            <a:extLst>
              <a:ext uri="{FF2B5EF4-FFF2-40B4-BE49-F238E27FC236}">
                <a16:creationId xmlns:a16="http://schemas.microsoft.com/office/drawing/2014/main" id="{CE7E3364-B0EB-924F-AD17-09949DDDF7D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43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50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50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50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50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850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50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850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50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850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50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850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50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50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50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50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50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850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50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850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50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850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50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1850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50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4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50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850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4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50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4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850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5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1850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50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850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50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5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850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50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5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850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50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6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850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850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6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850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6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850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850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0376" grpId="0" animBg="1"/>
      <p:bldP spid="1850376" grpId="1" animBg="1"/>
      <p:bldP spid="1850376" grpId="2" animBg="1"/>
      <p:bldP spid="1850376" grpId="3" animBg="1"/>
      <p:bldP spid="1850376" grpId="4" animBg="1"/>
      <p:bldP spid="1850376" grpId="5" animBg="1"/>
      <p:bldP spid="1850376" grpId="6" animBg="1"/>
      <p:bldP spid="1850380" grpId="0" animBg="1"/>
      <p:bldP spid="1850380" grpId="1" animBg="1"/>
      <p:bldP spid="1850380" grpId="2" animBg="1"/>
      <p:bldP spid="1850380" grpId="3" animBg="1"/>
      <p:bldP spid="1850380" grpId="4" animBg="1"/>
      <p:bldP spid="1850380" grpId="5" animBg="1"/>
      <p:bldP spid="1850380" grpId="6" animBg="1"/>
      <p:bldP spid="1850381" grpId="0" animBg="1"/>
      <p:bldP spid="1850383" grpId="0"/>
      <p:bldP spid="1850383" grpId="1"/>
      <p:bldP spid="1850383" grpId="2"/>
      <p:bldP spid="1850383" grpId="3"/>
      <p:bldP spid="1850383" grpId="4"/>
      <p:bldP spid="1850383" grpId="5"/>
      <p:bldP spid="1850383" grpId="6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Footer Placeholder 4">
            <a:extLst>
              <a:ext uri="{FF2B5EF4-FFF2-40B4-BE49-F238E27FC236}">
                <a16:creationId xmlns:a16="http://schemas.microsoft.com/office/drawing/2014/main" id="{109CF192-D6B9-D444-996F-A9A0F20833E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66563" name="Rectangle 18">
            <a:extLst>
              <a:ext uri="{FF2B5EF4-FFF2-40B4-BE49-F238E27FC236}">
                <a16:creationId xmlns:a16="http://schemas.microsoft.com/office/drawing/2014/main" id="{D5130071-CA4B-9345-A462-931205731B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2133600"/>
            <a:ext cx="2895600" cy="3657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66564" name="Rectangle 2">
            <a:extLst>
              <a:ext uri="{FF2B5EF4-FFF2-40B4-BE49-F238E27FC236}">
                <a16:creationId xmlns:a16="http://schemas.microsoft.com/office/drawing/2014/main" id="{08C3F543-8D99-0345-8439-F9B4426187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057400"/>
            <a:ext cx="2743200" cy="2819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66565" name="Rectangle 3">
            <a:extLst>
              <a:ext uri="{FF2B5EF4-FFF2-40B4-BE49-F238E27FC236}">
                <a16:creationId xmlns:a16="http://schemas.microsoft.com/office/drawing/2014/main" id="{829300B1-DC83-6548-8B54-23905184D5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1.5.1.</a:t>
            </a:r>
            <a:r>
              <a:rPr lang="en-US" altLang="zh-CN" sz="3200">
                <a:ea typeface="宋体" panose="02010600030101010101" pitchFamily="2" charset="-122"/>
              </a:rPr>
              <a:t> Voltage Amplifiers</a:t>
            </a:r>
          </a:p>
        </p:txBody>
      </p:sp>
      <p:sp>
        <p:nvSpPr>
          <p:cNvPr id="66566" name="Rectangle 4">
            <a:extLst>
              <a:ext uri="{FF2B5EF4-FFF2-40B4-BE49-F238E27FC236}">
                <a16:creationId xmlns:a16="http://schemas.microsoft.com/office/drawing/2014/main" id="{39C815E1-5F2B-C448-9544-CFDA383556A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2057400"/>
            <a:ext cx="8763000" cy="4038600"/>
          </a:xfrm>
        </p:spPr>
        <p:txBody>
          <a:bodyPr/>
          <a:lstStyle/>
          <a:p>
            <a:pPr eaLnBrk="1" hangingPunct="1"/>
            <a:r>
              <a:rPr lang="en-US" altLang="zh-CN" sz="2800" b="1">
                <a:solidFill>
                  <a:srgbClr val="3333FF"/>
                </a:solidFill>
                <a:ea typeface="宋体" panose="02010600030101010101" pitchFamily="2" charset="-122"/>
              </a:rPr>
              <a:t>ideal amplifier model </a:t>
            </a:r>
            <a:r>
              <a:rPr lang="en-US" altLang="zh-CN" sz="2800">
                <a:ea typeface="宋体" panose="02010600030101010101" pitchFamily="2" charset="-122"/>
              </a:rPr>
              <a:t>– is function of </a:t>
            </a:r>
            <a:r>
              <a:rPr lang="en-US" altLang="zh-CN" sz="2800" i="1">
                <a:ea typeface="宋体" panose="02010600030101010101" pitchFamily="2" charset="-122"/>
              </a:rPr>
              <a:t>v</a:t>
            </a:r>
            <a:r>
              <a:rPr lang="en-US" altLang="zh-CN" sz="2800" i="1" baseline="-25000">
                <a:ea typeface="宋体" panose="02010600030101010101" pitchFamily="2" charset="-122"/>
              </a:rPr>
              <a:t>s</a:t>
            </a:r>
            <a:r>
              <a:rPr lang="en-US" altLang="zh-CN" sz="2800">
                <a:ea typeface="宋体" panose="02010600030101010101" pitchFamily="2" charset="-122"/>
              </a:rPr>
              <a:t> and </a:t>
            </a:r>
            <a:r>
              <a:rPr lang="en-US" altLang="zh-CN" sz="2800" i="1">
                <a:ea typeface="宋体" panose="02010600030101010101" pitchFamily="2" charset="-122"/>
              </a:rPr>
              <a:t>A</a:t>
            </a:r>
            <a:r>
              <a:rPr lang="en-US" altLang="zh-CN" sz="2800" i="1" baseline="-25000">
                <a:ea typeface="宋体" panose="02010600030101010101" pitchFamily="2" charset="-122"/>
              </a:rPr>
              <a:t>vo</a:t>
            </a:r>
            <a:r>
              <a:rPr lang="en-US" altLang="zh-CN" sz="2800">
                <a:solidFill>
                  <a:srgbClr val="A50021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only!!</a:t>
            </a:r>
          </a:p>
          <a:p>
            <a:pPr lvl="1" eaLnBrk="1" hangingPunct="1"/>
            <a:r>
              <a:rPr lang="en-US" altLang="zh-CN" sz="2800">
                <a:ea typeface="宋体" panose="02010600030101010101" pitchFamily="2" charset="-122"/>
              </a:rPr>
              <a:t>It is assumed that </a:t>
            </a:r>
            <a:r>
              <a:rPr lang="en-US" altLang="zh-CN" sz="2800" i="1">
                <a:ea typeface="宋体" panose="02010600030101010101" pitchFamily="2" charset="-122"/>
              </a:rPr>
              <a:t>R</a:t>
            </a:r>
            <a:r>
              <a:rPr lang="en-US" altLang="zh-CN" sz="2800" i="1" baseline="-25000">
                <a:ea typeface="宋体" panose="02010600030101010101" pitchFamily="2" charset="-122"/>
              </a:rPr>
              <a:t>o</a:t>
            </a:r>
            <a:r>
              <a:rPr lang="en-US" altLang="zh-CN" sz="2800">
                <a:ea typeface="宋体" panose="02010600030101010101" pitchFamily="2" charset="-122"/>
              </a:rPr>
              <a:t> &lt;&lt; </a:t>
            </a:r>
            <a:r>
              <a:rPr lang="en-US" altLang="zh-CN" sz="2800" i="1">
                <a:ea typeface="宋体" panose="02010600030101010101" pitchFamily="2" charset="-122"/>
              </a:rPr>
              <a:t>R</a:t>
            </a:r>
            <a:r>
              <a:rPr lang="en-US" altLang="zh-CN" sz="2800" i="1" baseline="-25000">
                <a:ea typeface="宋体" panose="02010600030101010101" pitchFamily="2" charset="-122"/>
              </a:rPr>
              <a:t>L</a:t>
            </a:r>
            <a:r>
              <a:rPr lang="en-US" altLang="zh-CN" sz="2800" i="1">
                <a:ea typeface="宋体" panose="02010600030101010101" pitchFamily="2" charset="-122"/>
              </a:rPr>
              <a:t>…</a:t>
            </a:r>
          </a:p>
          <a:p>
            <a:pPr lvl="1" eaLnBrk="1" hangingPunct="1"/>
            <a:r>
              <a:rPr lang="en-US" altLang="zh-CN" sz="2800">
                <a:ea typeface="宋体" panose="02010600030101010101" pitchFamily="2" charset="-122"/>
              </a:rPr>
              <a:t>It is assumed that </a:t>
            </a:r>
            <a:r>
              <a:rPr lang="en-US" altLang="zh-CN" sz="2800" i="1">
                <a:ea typeface="宋体" panose="02010600030101010101" pitchFamily="2" charset="-122"/>
              </a:rPr>
              <a:t>R</a:t>
            </a:r>
            <a:r>
              <a:rPr lang="en-US" altLang="zh-CN" sz="2800" i="1" baseline="-25000">
                <a:ea typeface="宋体" panose="02010600030101010101" pitchFamily="2" charset="-122"/>
              </a:rPr>
              <a:t>s</a:t>
            </a:r>
            <a:r>
              <a:rPr lang="en-US" altLang="zh-CN" sz="2800">
                <a:ea typeface="宋体" panose="02010600030101010101" pitchFamily="2" charset="-122"/>
              </a:rPr>
              <a:t> &lt;&lt; </a:t>
            </a:r>
            <a:r>
              <a:rPr lang="en-US" altLang="zh-CN" sz="2800" i="1">
                <a:ea typeface="宋体" panose="02010600030101010101" pitchFamily="2" charset="-122"/>
              </a:rPr>
              <a:t>R</a:t>
            </a:r>
            <a:r>
              <a:rPr lang="en-US" altLang="zh-CN" sz="2800" i="1" baseline="-25000">
                <a:ea typeface="宋体" panose="02010600030101010101" pitchFamily="2" charset="-122"/>
              </a:rPr>
              <a:t>i</a:t>
            </a:r>
            <a:r>
              <a:rPr lang="en-US" altLang="zh-CN" sz="2800" i="1">
                <a:ea typeface="宋体" panose="02010600030101010101" pitchFamily="2" charset="-122"/>
              </a:rPr>
              <a:t>…</a:t>
            </a:r>
          </a:p>
          <a:p>
            <a:pPr lvl="1" eaLnBrk="1" hangingPunct="1"/>
            <a:endParaRPr lang="en-US" altLang="zh-CN" sz="2800">
              <a:ea typeface="宋体" panose="02010600030101010101" pitchFamily="2" charset="-122"/>
            </a:endParaRPr>
          </a:p>
        </p:txBody>
      </p:sp>
      <p:graphicFrame>
        <p:nvGraphicFramePr>
          <p:cNvPr id="66567" name="Object 5">
            <a:extLst>
              <a:ext uri="{FF2B5EF4-FFF2-40B4-BE49-F238E27FC236}">
                <a16:creationId xmlns:a16="http://schemas.microsoft.com/office/drawing/2014/main" id="{E5E8600C-4987-B243-A8CA-4A421B0F9CAD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2393950" y="3684588"/>
          <a:ext cx="4387850" cy="1344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304750" imgH="7753350" progId="Equation.DSMT4">
                  <p:embed/>
                </p:oleObj>
              </mc:Choice>
              <mc:Fallback>
                <p:oleObj name="Equation" r:id="rId2" imgW="25304750" imgH="775335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3950" y="3684588"/>
                        <a:ext cx="4387850" cy="1344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8" name="Text Box 17">
            <a:extLst>
              <a:ext uri="{FF2B5EF4-FFF2-40B4-BE49-F238E27FC236}">
                <a16:creationId xmlns:a16="http://schemas.microsoft.com/office/drawing/2014/main" id="{BB67EC9C-E5CC-F249-9B7E-1C92854F83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807075"/>
            <a:ext cx="8686800" cy="898525"/>
          </a:xfrm>
          <a:prstGeom prst="rect">
            <a:avLst/>
          </a:prstGeom>
          <a:solidFill>
            <a:srgbClr val="FFFF99"/>
          </a:solidFill>
          <a:ln w="762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b="1">
                <a:solidFill>
                  <a:srgbClr val="FF0000"/>
                </a:solidFill>
                <a:ea typeface="宋体" panose="02010600030101010101" pitchFamily="2" charset="-122"/>
              </a:rPr>
              <a:t>key characteristics of ideal voltage amplifier model 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= </a:t>
            </a:r>
            <a:r>
              <a:rPr lang="en-US" altLang="zh-CN" b="1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source resistance </a:t>
            </a:r>
            <a:r>
              <a:rPr lang="en-US" altLang="zh-CN" i="1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i="1" baseline="-25000">
                <a:solidFill>
                  <a:srgbClr val="FF0000"/>
                </a:solidFill>
                <a:ea typeface="宋体" panose="02010600030101010101" pitchFamily="2" charset="-122"/>
              </a:rPr>
              <a:t>S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 and load resistance </a:t>
            </a:r>
            <a:r>
              <a:rPr lang="en-US" altLang="zh-CN" i="1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i="1" baseline="-25000">
                <a:solidFill>
                  <a:srgbClr val="FF0000"/>
                </a:solidFill>
                <a:ea typeface="宋体" panose="02010600030101010101" pitchFamily="2" charset="-122"/>
              </a:rPr>
              <a:t>L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 have no effect on gain</a:t>
            </a: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15C9C82D-C46E-8945-B13A-407BF7709A9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44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标题 1">
            <a:extLst>
              <a:ext uri="{FF2B5EF4-FFF2-40B4-BE49-F238E27FC236}">
                <a16:creationId xmlns:a16="http://schemas.microsoft.com/office/drawing/2014/main" id="{867C7389-AA18-464B-A72D-F9312EF91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ea typeface="宋体" panose="02010600030101010101" pitchFamily="2" charset="-122"/>
              </a:rPr>
              <a:t>Buffer amplifier</a:t>
            </a:r>
            <a:br>
              <a:rPr lang="en-US" altLang="zh-CN" dirty="0">
                <a:ea typeface="宋体" panose="02010600030101010101" pitchFamily="2" charset="-122"/>
              </a:rPr>
            </a:br>
            <a:r>
              <a:rPr lang="zh-CN" altLang="en-US" dirty="0">
                <a:ea typeface="宋体" panose="02010600030101010101" pitchFamily="2" charset="-122"/>
              </a:rPr>
              <a:t>缓冲放大器</a:t>
            </a:r>
          </a:p>
        </p:txBody>
      </p:sp>
      <p:sp>
        <p:nvSpPr>
          <p:cNvPr id="67588" name="Rectangle 15">
            <a:extLst>
              <a:ext uri="{FF2B5EF4-FFF2-40B4-BE49-F238E27FC236}">
                <a16:creationId xmlns:a16="http://schemas.microsoft.com/office/drawing/2014/main" id="{8298E08F-C897-8342-9F56-493757B9C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2133600"/>
            <a:ext cx="3581400" cy="434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67589" name="Rectangle 13">
            <a:extLst>
              <a:ext uri="{FF2B5EF4-FFF2-40B4-BE49-F238E27FC236}">
                <a16:creationId xmlns:a16="http://schemas.microsoft.com/office/drawing/2014/main" id="{23E81158-031D-EF48-BEDC-27FD3435B4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2667000"/>
            <a:ext cx="2514600" cy="2362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67590" name="Picture 5" descr="se01F16">
            <a:extLst>
              <a:ext uri="{FF2B5EF4-FFF2-40B4-BE49-F238E27FC236}">
                <a16:creationId xmlns:a16="http://schemas.microsoft.com/office/drawing/2014/main" id="{B1251FFB-0582-6541-80A2-826FE5F9AB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78" r="2"/>
          <a:stretch>
            <a:fillRect/>
          </a:stretch>
        </p:blipFill>
        <p:spPr bwMode="auto">
          <a:xfrm>
            <a:off x="1471613" y="4038600"/>
            <a:ext cx="585787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7591" name="Object 7">
            <a:extLst>
              <a:ext uri="{FF2B5EF4-FFF2-40B4-BE49-F238E27FC236}">
                <a16:creationId xmlns:a16="http://schemas.microsoft.com/office/drawing/2014/main" id="{52DC6643-9CE7-AF4F-BF97-135A9A810F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" y="2057400"/>
          <a:ext cx="4013200" cy="1982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5749250" imgH="12725400" progId="Equation.DSMT4">
                  <p:embed/>
                </p:oleObj>
              </mc:Choice>
              <mc:Fallback>
                <p:oleObj name="Equation" r:id="rId3" imgW="25749250" imgH="12725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2057400"/>
                        <a:ext cx="4013200" cy="1982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92" name="Object 8">
            <a:extLst>
              <a:ext uri="{FF2B5EF4-FFF2-40B4-BE49-F238E27FC236}">
                <a16:creationId xmlns:a16="http://schemas.microsoft.com/office/drawing/2014/main" id="{5E19A638-2690-9E48-8173-BE57EDFDC63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95800" y="2057400"/>
          <a:ext cx="4506913" cy="199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8816300" imgH="12725400" progId="Equation.DSMT4">
                  <p:embed/>
                </p:oleObj>
              </mc:Choice>
              <mc:Fallback>
                <p:oleObj name="Equation" r:id="rId5" imgW="28816300" imgH="127254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2057400"/>
                        <a:ext cx="4506913" cy="199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Line 9">
            <a:extLst>
              <a:ext uri="{FF2B5EF4-FFF2-40B4-BE49-F238E27FC236}">
                <a16:creationId xmlns:a16="http://schemas.microsoft.com/office/drawing/2014/main" id="{6DDA6078-BC37-094E-9F3F-0484C6ABAE76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5000" y="3048000"/>
            <a:ext cx="1143000" cy="152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10">
            <a:extLst>
              <a:ext uri="{FF2B5EF4-FFF2-40B4-BE49-F238E27FC236}">
                <a16:creationId xmlns:a16="http://schemas.microsoft.com/office/drawing/2014/main" id="{32455EFC-4F87-5246-97E5-12FE02502E19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7000" y="3048000"/>
            <a:ext cx="0" cy="1371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595" name="文本框 12">
            <a:extLst>
              <a:ext uri="{FF2B5EF4-FFF2-40B4-BE49-F238E27FC236}">
                <a16:creationId xmlns:a16="http://schemas.microsoft.com/office/drawing/2014/main" id="{8E2DB2BC-0F4E-3A4D-8E24-C44BDA05F1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4825" y="84138"/>
            <a:ext cx="4687888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eaLnBrk="1" hangingPunct="1"/>
            <a:r>
              <a:rPr lang="zh-CN" altLang="en-US" sz="2000" b="1" dirty="0">
                <a:solidFill>
                  <a:srgbClr val="0432FF"/>
                </a:solidFill>
                <a:ea typeface="宋体" panose="02010600030101010101" pitchFamily="2" charset="-122"/>
              </a:rPr>
              <a:t>如果</a:t>
            </a:r>
            <a:r>
              <a:rPr lang="en-US" altLang="zh-CN" sz="2000" b="1" dirty="0">
                <a:solidFill>
                  <a:srgbClr val="0432FF"/>
                </a:solidFill>
                <a:ea typeface="宋体" panose="02010600030101010101" pitchFamily="2" charset="-122"/>
              </a:rPr>
              <a:t>R</a:t>
            </a:r>
            <a:r>
              <a:rPr lang="en-US" altLang="zh-CN" sz="2000" b="1" baseline="-25000" dirty="0">
                <a:solidFill>
                  <a:srgbClr val="0432FF"/>
                </a:solidFill>
                <a:ea typeface="宋体" panose="02010600030101010101" pitchFamily="2" charset="-122"/>
              </a:rPr>
              <a:t>L</a:t>
            </a:r>
            <a:r>
              <a:rPr lang="zh-CN" altLang="en-US" sz="2000" b="1" dirty="0">
                <a:solidFill>
                  <a:srgbClr val="0432FF"/>
                </a:solidFill>
                <a:ea typeface="宋体" panose="02010600030101010101" pitchFamily="2" charset="-122"/>
              </a:rPr>
              <a:t>较小，而信号的</a:t>
            </a:r>
            <a:r>
              <a:rPr lang="en-US" altLang="zh-CN" sz="2000" b="1" dirty="0">
                <a:solidFill>
                  <a:srgbClr val="0432FF"/>
                </a:solidFill>
                <a:ea typeface="宋体" panose="02010600030101010101" pitchFamily="2" charset="-122"/>
              </a:rPr>
              <a:t>R</a:t>
            </a:r>
            <a:r>
              <a:rPr lang="en-US" altLang="zh-CN" sz="2000" b="1" baseline="-25000" dirty="0">
                <a:solidFill>
                  <a:srgbClr val="0432FF"/>
                </a:solidFill>
                <a:ea typeface="宋体" panose="02010600030101010101" pitchFamily="2" charset="-122"/>
              </a:rPr>
              <a:t>s</a:t>
            </a:r>
            <a:r>
              <a:rPr lang="zh-CN" altLang="en-US" sz="2000" b="1" dirty="0">
                <a:solidFill>
                  <a:srgbClr val="0432FF"/>
                </a:solidFill>
                <a:ea typeface="宋体" panose="02010600030101010101" pitchFamily="2" charset="-122"/>
              </a:rPr>
              <a:t>较大，则不能直接将两者相连（直接驱动）</a:t>
            </a:r>
            <a:r>
              <a:rPr lang="zh-CN" altLang="en-US" sz="2000" dirty="0">
                <a:ea typeface="宋体" panose="02010600030101010101" pitchFamily="2" charset="-122"/>
              </a:rPr>
              <a:t>，</a:t>
            </a:r>
            <a:r>
              <a:rPr lang="en-US" altLang="zh-CN" sz="2000" dirty="0">
                <a:solidFill>
                  <a:srgbClr val="0432FF"/>
                </a:solidFill>
                <a:ea typeface="宋体" panose="02010600030101010101" pitchFamily="2" charset="-122"/>
              </a:rPr>
              <a:t>Why</a:t>
            </a:r>
            <a:r>
              <a:rPr lang="zh-CN" altLang="en-US" sz="2000" dirty="0">
                <a:solidFill>
                  <a:srgbClr val="0432FF"/>
                </a:solidFill>
                <a:ea typeface="宋体" panose="02010600030101010101" pitchFamily="2" charset="-122"/>
              </a:rPr>
              <a:t>？</a:t>
            </a:r>
            <a:endParaRPr lang="en-US" altLang="zh-CN" sz="2000" dirty="0">
              <a:solidFill>
                <a:srgbClr val="0432FF"/>
              </a:solidFill>
              <a:ea typeface="宋体" panose="02010600030101010101" pitchFamily="2" charset="-122"/>
            </a:endParaRPr>
          </a:p>
          <a:p>
            <a:pPr algn="l" eaLnBrk="1" hangingPunct="1"/>
            <a:endParaRPr lang="en-US" altLang="zh-CN" sz="2000" dirty="0">
              <a:ea typeface="宋体" panose="02010600030101010101" pitchFamily="2" charset="-122"/>
            </a:endParaRPr>
          </a:p>
          <a:p>
            <a:pPr algn="l" eaLnBrk="1" hangingPunct="1"/>
            <a:r>
              <a:rPr lang="zh-CN" altLang="en-US" sz="2000" dirty="0">
                <a:ea typeface="宋体" panose="02010600030101010101" pitchFamily="2" charset="-122"/>
              </a:rPr>
              <a:t>我们可以插入一个 </a:t>
            </a:r>
            <a:r>
              <a:rPr lang="en-US" altLang="zh-CN" sz="2000" b="1" dirty="0">
                <a:solidFill>
                  <a:srgbClr val="FF0000"/>
                </a:solidFill>
                <a:ea typeface="宋体" panose="02010600030101010101" pitchFamily="2" charset="-122"/>
              </a:rPr>
              <a:t>buffer amplifier</a:t>
            </a:r>
            <a:r>
              <a:rPr lang="zh-CN" altLang="en-US" sz="2000" dirty="0">
                <a:ea typeface="宋体" panose="02010600030101010101" pitchFamily="2" charset="-122"/>
              </a:rPr>
              <a:t>，其输入阻抗</a:t>
            </a:r>
            <a:r>
              <a:rPr lang="en-US" altLang="zh-CN" sz="2000" dirty="0">
                <a:ea typeface="宋体" panose="02010600030101010101" pitchFamily="2" charset="-122"/>
              </a:rPr>
              <a:t>=</a:t>
            </a:r>
            <a:r>
              <a:rPr lang="zh-CN" altLang="en-US" sz="2000" dirty="0">
                <a:ea typeface="宋体" panose="02010600030101010101" pitchFamily="2" charset="-122"/>
              </a:rPr>
              <a:t>∞；输出阻抗</a:t>
            </a:r>
            <a:r>
              <a:rPr lang="en-US" altLang="zh-CN" sz="2000" dirty="0">
                <a:ea typeface="宋体" panose="02010600030101010101" pitchFamily="2" charset="-122"/>
              </a:rPr>
              <a:t>=0</a:t>
            </a:r>
            <a:r>
              <a:rPr lang="zh-CN" altLang="en-US" sz="2000" dirty="0">
                <a:ea typeface="宋体" panose="02010600030101010101" pitchFamily="2" charset="-122"/>
              </a:rPr>
              <a:t>，而增益</a:t>
            </a:r>
            <a:r>
              <a:rPr lang="en-US" altLang="zh-CN" sz="2000" dirty="0">
                <a:ea typeface="宋体" panose="02010600030101010101" pitchFamily="2" charset="-122"/>
              </a:rPr>
              <a:t>Av</a:t>
            </a:r>
            <a:r>
              <a:rPr lang="zh-CN" altLang="en-US" sz="2000" dirty="0">
                <a:ea typeface="宋体" panose="02010600030101010101" pitchFamily="2" charset="-122"/>
              </a:rPr>
              <a:t>并不作要求。</a:t>
            </a:r>
            <a:endParaRPr lang="en-US" altLang="zh-CN" sz="2000" dirty="0">
              <a:ea typeface="宋体" panose="02010600030101010101" pitchFamily="2" charset="-122"/>
            </a:endParaRPr>
          </a:p>
          <a:p>
            <a:pPr algn="l" eaLnBrk="1" hangingPunct="1"/>
            <a:endParaRPr lang="zh-CN" altLang="en-US" sz="24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Footer Placeholder 3">
            <a:extLst>
              <a:ext uri="{FF2B5EF4-FFF2-40B4-BE49-F238E27FC236}">
                <a16:creationId xmlns:a16="http://schemas.microsoft.com/office/drawing/2014/main" id="{1766591A-B545-A34B-B741-997555C72E3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5CFD6028-4E6C-7040-AD5A-1ECA19005F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343400" cy="1295400"/>
          </a:xfrm>
        </p:spPr>
        <p:txBody>
          <a:bodyPr/>
          <a:lstStyle/>
          <a:p>
            <a:pPr eaLnBrk="1" hangingPunct="1"/>
            <a:r>
              <a:rPr lang="en-US" altLang="zh-CN" sz="3200" b="0" dirty="0">
                <a:ea typeface="宋体" panose="02010600030101010101" pitchFamily="2" charset="-122"/>
              </a:rPr>
              <a:t>1.5.2.</a:t>
            </a:r>
            <a:r>
              <a:rPr lang="en-US" altLang="zh-CN" sz="3200" dirty="0">
                <a:ea typeface="宋体" panose="02010600030101010101" pitchFamily="2" charset="-122"/>
              </a:rPr>
              <a:t> Cascaded Amplifiers</a:t>
            </a:r>
            <a:r>
              <a:rPr lang="zh-CN" altLang="en-US" sz="3200" dirty="0">
                <a:ea typeface="宋体" panose="02010600030101010101" pitchFamily="2" charset="-122"/>
              </a:rPr>
              <a:t> 放大器级联</a:t>
            </a:r>
            <a:endParaRPr lang="en-US" altLang="zh-CN" sz="3200" dirty="0">
              <a:ea typeface="宋体" panose="02010600030101010101" pitchFamily="2" charset="-122"/>
            </a:endParaRPr>
          </a:p>
        </p:txBody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52EF46C5-9243-FF4B-A082-DD30D011C1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In real life,</a:t>
            </a:r>
            <a:r>
              <a:rPr lang="en-US" altLang="zh-CN" sz="2800" dirty="0">
                <a:ea typeface="宋体" panose="02010600030101010101" pitchFamily="2" charset="-122"/>
              </a:rPr>
              <a:t> an amplifier is not ideal and will not have infinite input impedance or zero output impedance.</a:t>
            </a:r>
            <a:r>
              <a:rPr lang="zh-CN" altLang="en-US" sz="2800" dirty="0">
                <a:ea typeface="宋体" panose="02010600030101010101" pitchFamily="2" charset="-122"/>
              </a:rPr>
              <a:t> 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实际情况，输入阻抗可能不是</a:t>
            </a:r>
            <a:r>
              <a:rPr lang="en-US" altLang="zh-CN" b="1" dirty="0">
                <a:solidFill>
                  <a:srgbClr val="00B050"/>
                </a:solidFill>
                <a:ea typeface="宋体" panose="02010600030101010101" pitchFamily="2" charset="-122"/>
              </a:rPr>
              <a:t>∞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，输出阻抗也可能不是</a:t>
            </a:r>
            <a:r>
              <a:rPr lang="en-US" altLang="zh-CN" b="1" dirty="0">
                <a:solidFill>
                  <a:srgbClr val="00B050"/>
                </a:solidFill>
                <a:ea typeface="宋体" panose="02010600030101010101" pitchFamily="2" charset="-122"/>
              </a:rPr>
              <a:t>0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 </a:t>
            </a:r>
            <a:r>
              <a:rPr lang="en-US" altLang="zh-CN" b="1" dirty="0">
                <a:solidFill>
                  <a:srgbClr val="00B050"/>
                </a:solidFill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  <a:sym typeface="Wingdings" pitchFamily="2" charset="2"/>
              </a:rPr>
              <a:t>可以通过级联来解决</a:t>
            </a:r>
            <a:endParaRPr lang="en-US" altLang="zh-CN" sz="2800" b="1" dirty="0">
              <a:solidFill>
                <a:srgbClr val="00B050"/>
              </a:solidFill>
              <a:ea typeface="宋体" panose="02010600030101010101" pitchFamily="2" charset="-122"/>
            </a:endParaRPr>
          </a:p>
          <a:p>
            <a:pPr eaLnBrk="1" hangingPunct="1"/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Cascading</a:t>
            </a:r>
            <a:r>
              <a:rPr lang="en-US" altLang="zh-CN" sz="2800" dirty="0">
                <a:ea typeface="宋体" panose="02010600030101010101" pitchFamily="2" charset="-122"/>
              </a:rPr>
              <a:t> of amplifiers, however, may be used to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emphasize desirable characteristics.</a:t>
            </a:r>
          </a:p>
          <a:p>
            <a:pPr lvl="1" eaLnBrk="1" hangingPunct="1"/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first amplifier</a:t>
            </a:r>
            <a:r>
              <a:rPr lang="en-US" altLang="zh-CN" sz="2800" dirty="0">
                <a:solidFill>
                  <a:srgbClr val="3333FF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– high </a:t>
            </a:r>
            <a:r>
              <a:rPr lang="en-US" altLang="zh-CN" sz="2800" i="1" dirty="0">
                <a:ea typeface="宋体" panose="02010600030101010101" pitchFamily="2" charset="-122"/>
              </a:rPr>
              <a:t>R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i</a:t>
            </a:r>
            <a:r>
              <a:rPr lang="en-US" altLang="zh-CN" sz="2800" dirty="0">
                <a:ea typeface="宋体" panose="02010600030101010101" pitchFamily="2" charset="-122"/>
              </a:rPr>
              <a:t>, medium </a:t>
            </a:r>
            <a:r>
              <a:rPr lang="en-US" altLang="zh-CN" sz="2800" i="1" dirty="0">
                <a:ea typeface="宋体" panose="02010600030101010101" pitchFamily="2" charset="-122"/>
              </a:rPr>
              <a:t>R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o</a:t>
            </a:r>
          </a:p>
          <a:p>
            <a:pPr lvl="1" eaLnBrk="1" hangingPunct="1"/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last amplifier</a:t>
            </a:r>
            <a:r>
              <a:rPr lang="en-US" altLang="zh-CN" sz="2800" b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– medium </a:t>
            </a:r>
            <a:r>
              <a:rPr lang="en-US" altLang="zh-CN" sz="2800" i="1" dirty="0">
                <a:ea typeface="宋体" panose="02010600030101010101" pitchFamily="2" charset="-122"/>
              </a:rPr>
              <a:t>R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i</a:t>
            </a:r>
            <a:r>
              <a:rPr lang="en-US" altLang="zh-CN" sz="2800" dirty="0">
                <a:ea typeface="宋体" panose="02010600030101010101" pitchFamily="2" charset="-122"/>
              </a:rPr>
              <a:t>, low </a:t>
            </a:r>
            <a:r>
              <a:rPr lang="en-US" altLang="zh-CN" sz="2800" i="1" dirty="0">
                <a:ea typeface="宋体" panose="02010600030101010101" pitchFamily="2" charset="-122"/>
              </a:rPr>
              <a:t>R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o</a:t>
            </a:r>
          </a:p>
          <a:p>
            <a:pPr lvl="1" eaLnBrk="1" hangingPunct="1"/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aggregate</a:t>
            </a:r>
            <a:r>
              <a:rPr lang="en-US" altLang="zh-CN" sz="2800" b="1" dirty="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–</a:t>
            </a:r>
            <a:r>
              <a:rPr lang="en-US" altLang="zh-CN" sz="2800" b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high </a:t>
            </a:r>
            <a:r>
              <a:rPr lang="en-US" altLang="zh-CN" sz="2800" i="1" dirty="0">
                <a:ea typeface="宋体" panose="02010600030101010101" pitchFamily="2" charset="-122"/>
              </a:rPr>
              <a:t>R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i</a:t>
            </a:r>
            <a:r>
              <a:rPr lang="en-US" altLang="zh-CN" sz="2800" dirty="0">
                <a:ea typeface="宋体" panose="02010600030101010101" pitchFamily="2" charset="-122"/>
              </a:rPr>
              <a:t>, low </a:t>
            </a:r>
            <a:r>
              <a:rPr lang="en-US" altLang="zh-CN" sz="2800" i="1" dirty="0">
                <a:ea typeface="宋体" panose="02010600030101010101" pitchFamily="2" charset="-122"/>
              </a:rPr>
              <a:t>R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o</a:t>
            </a: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58B6D631-2805-284B-B9E9-BE560F3F115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46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Footer Placeholder 3">
            <a:extLst>
              <a:ext uri="{FF2B5EF4-FFF2-40B4-BE49-F238E27FC236}">
                <a16:creationId xmlns:a16="http://schemas.microsoft.com/office/drawing/2014/main" id="{D842DA52-A8BF-1544-8505-354FE441171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A6E144E9-9190-A241-ADF1-41140AAC1E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>
                <a:ea typeface="宋体" panose="02010600030101010101" pitchFamily="2" charset="-122"/>
              </a:rPr>
              <a:t>Example 1.3: </a:t>
            </a:r>
            <a:r>
              <a:rPr lang="en-US" altLang="zh-CN" sz="3200" b="0">
                <a:ea typeface="宋体" panose="02010600030101010101" pitchFamily="2" charset="-122"/>
              </a:rPr>
              <a:t>Cascaded Amplifier Configurations</a:t>
            </a:r>
          </a:p>
        </p:txBody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8D50D2AA-1BFD-4140-80B2-0F83716024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sz="2800">
                <a:ea typeface="宋体" panose="02010600030101010101" pitchFamily="2" charset="-122"/>
              </a:rPr>
              <a:t>Examine system of cascaded amplifiers on next slide.</a:t>
            </a:r>
          </a:p>
          <a:p>
            <a:pPr eaLnBrk="1" hangingPunct="1"/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Q(a):</a:t>
            </a:r>
            <a:r>
              <a:rPr lang="en-US" altLang="zh-CN" sz="2800">
                <a:ea typeface="宋体" panose="02010600030101010101" pitchFamily="2" charset="-122"/>
              </a:rPr>
              <a:t> What is overall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voltage</a:t>
            </a:r>
            <a:r>
              <a:rPr lang="en-US" altLang="zh-CN" sz="2800">
                <a:ea typeface="宋体" panose="02010600030101010101" pitchFamily="2" charset="-122"/>
              </a:rPr>
              <a:t> gain?</a:t>
            </a:r>
          </a:p>
          <a:p>
            <a:pPr eaLnBrk="1" hangingPunct="1"/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Q(b):</a:t>
            </a:r>
            <a:r>
              <a:rPr lang="en-US" altLang="zh-CN" sz="2800">
                <a:ea typeface="宋体" panose="02010600030101010101" pitchFamily="2" charset="-122"/>
              </a:rPr>
              <a:t> What is overall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current</a:t>
            </a:r>
            <a:r>
              <a:rPr lang="en-US" altLang="zh-CN" sz="2800">
                <a:ea typeface="宋体" panose="02010600030101010101" pitchFamily="2" charset="-122"/>
              </a:rPr>
              <a:t> gain?</a:t>
            </a:r>
          </a:p>
          <a:p>
            <a:pPr eaLnBrk="1" hangingPunct="1"/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Q(c):</a:t>
            </a:r>
            <a:r>
              <a:rPr lang="en-US" altLang="zh-CN" sz="2800">
                <a:ea typeface="宋体" panose="02010600030101010101" pitchFamily="2" charset="-122"/>
              </a:rPr>
              <a:t> What is overall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power</a:t>
            </a:r>
            <a:r>
              <a:rPr lang="en-US" altLang="zh-CN" sz="2800">
                <a:ea typeface="宋体" panose="02010600030101010101" pitchFamily="2" charset="-122"/>
              </a:rPr>
              <a:t> gain?</a:t>
            </a: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8138321D-74D3-E049-841C-A134F617BE5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47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Footer Placeholder 3">
            <a:extLst>
              <a:ext uri="{FF2B5EF4-FFF2-40B4-BE49-F238E27FC236}">
                <a16:creationId xmlns:a16="http://schemas.microsoft.com/office/drawing/2014/main" id="{1DD63A70-F68C-FD47-8F11-A8C6EB24EC5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169176F3-341D-C945-9A55-6D7C4A8593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>
                <a:ea typeface="宋体" panose="02010600030101010101" pitchFamily="2" charset="-122"/>
              </a:rPr>
              <a:t>Example 1.3: </a:t>
            </a:r>
            <a:r>
              <a:rPr lang="en-US" altLang="zh-CN" sz="3200" b="0">
                <a:ea typeface="宋体" panose="02010600030101010101" pitchFamily="2" charset="-122"/>
              </a:rPr>
              <a:t>Cascaded Amplifier Configurations</a:t>
            </a:r>
          </a:p>
        </p:txBody>
      </p:sp>
      <p:pic>
        <p:nvPicPr>
          <p:cNvPr id="70660" name="Picture 4" descr="se01F17">
            <a:extLst>
              <a:ext uri="{FF2B5EF4-FFF2-40B4-BE49-F238E27FC236}">
                <a16:creationId xmlns:a16="http://schemas.microsoft.com/office/drawing/2014/main" id="{9F43FD90-49C8-774F-BBDF-F26F3BC363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089150"/>
            <a:ext cx="8610600" cy="271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1" name="Text Box 3">
            <a:extLst>
              <a:ext uri="{FF2B5EF4-FFF2-40B4-BE49-F238E27FC236}">
                <a16:creationId xmlns:a16="http://schemas.microsoft.com/office/drawing/2014/main" id="{8A9B9430-85BF-5940-BCFB-6EA735EAD5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5105400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ea typeface="MS PGothic" panose="020B0600070205080204" pitchFamily="34" charset="-128"/>
              </a:rPr>
              <a:t>Figure 1.17: </a:t>
            </a:r>
            <a:r>
              <a:rPr lang="en-US" altLang="zh-CN">
                <a:ea typeface="MS PGothic" panose="020B0600070205080204" pitchFamily="34" charset="-128"/>
              </a:rPr>
              <a:t>Three-stage amplifier for Example 1.3.</a:t>
            </a:r>
          </a:p>
        </p:txBody>
      </p:sp>
      <p:sp>
        <p:nvSpPr>
          <p:cNvPr id="1853445" name="Rectangle 5">
            <a:extLst>
              <a:ext uri="{FF2B5EF4-FFF2-40B4-BE49-F238E27FC236}">
                <a16:creationId xmlns:a16="http://schemas.microsoft.com/office/drawing/2014/main" id="{13E5B6A3-E4F4-4C4D-9D39-5CB6511B4A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1853446" name="Rectangle 6">
            <a:extLst>
              <a:ext uri="{FF2B5EF4-FFF2-40B4-BE49-F238E27FC236}">
                <a16:creationId xmlns:a16="http://schemas.microsoft.com/office/drawing/2014/main" id="{52600FAD-0B91-A64A-8690-87EE2C499B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1981200"/>
            <a:ext cx="5181600" cy="304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 dirty="0">
              <a:ea typeface="宋体" panose="02010600030101010101" pitchFamily="2" charset="-122"/>
            </a:endParaRPr>
          </a:p>
        </p:txBody>
      </p:sp>
      <p:sp>
        <p:nvSpPr>
          <p:cNvPr id="1853447" name="Freeform 7">
            <a:extLst>
              <a:ext uri="{FF2B5EF4-FFF2-40B4-BE49-F238E27FC236}">
                <a16:creationId xmlns:a16="http://schemas.microsoft.com/office/drawing/2014/main" id="{6488F36D-6802-BE4D-B0DF-C04F5A4D1FEB}"/>
              </a:ext>
            </a:extLst>
          </p:cNvPr>
          <p:cNvSpPr>
            <a:spLocks/>
          </p:cNvSpPr>
          <p:nvPr/>
        </p:nvSpPr>
        <p:spPr bwMode="auto">
          <a:xfrm>
            <a:off x="1295400" y="304800"/>
            <a:ext cx="6324600" cy="4648200"/>
          </a:xfrm>
          <a:custGeom>
            <a:avLst/>
            <a:gdLst>
              <a:gd name="T0" fmla="*/ 0 w 3984"/>
              <a:gd name="T1" fmla="*/ 0 h 2928"/>
              <a:gd name="T2" fmla="*/ 0 w 3984"/>
              <a:gd name="T3" fmla="*/ 2147483646 h 2928"/>
              <a:gd name="T4" fmla="*/ 2147483646 w 3984"/>
              <a:gd name="T5" fmla="*/ 2147483646 h 2928"/>
              <a:gd name="T6" fmla="*/ 0 w 3984"/>
              <a:gd name="T7" fmla="*/ 0 h 292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984" h="2928">
                <a:moveTo>
                  <a:pt x="0" y="0"/>
                </a:moveTo>
                <a:lnTo>
                  <a:pt x="0" y="2928"/>
                </a:lnTo>
                <a:lnTo>
                  <a:pt x="3984" y="1488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  <a:ln w="76200" cmpd="sng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53448" name="Text Box 8">
            <a:extLst>
              <a:ext uri="{FF2B5EF4-FFF2-40B4-BE49-F238E27FC236}">
                <a16:creationId xmlns:a16="http://schemas.microsoft.com/office/drawing/2014/main" id="{872E8079-22A4-1D45-92E6-031133080A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752600"/>
            <a:ext cx="3657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b="1">
                <a:solidFill>
                  <a:srgbClr val="FF0000"/>
                </a:solidFill>
                <a:ea typeface="宋体" panose="02010600030101010101" pitchFamily="2" charset="-122"/>
              </a:rPr>
              <a:t>aggregate amplifier </a:t>
            </a: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with gain</a:t>
            </a:r>
          </a:p>
        </p:txBody>
      </p:sp>
      <p:graphicFrame>
        <p:nvGraphicFramePr>
          <p:cNvPr id="1853449" name="Object 9">
            <a:extLst>
              <a:ext uri="{FF2B5EF4-FFF2-40B4-BE49-F238E27FC236}">
                <a16:creationId xmlns:a16="http://schemas.microsoft.com/office/drawing/2014/main" id="{504C05EB-1CF5-4244-916C-89DB530A7EC8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1936750" y="2794000"/>
          <a:ext cx="2178050" cy="1046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045450" imgH="4241800" progId="Equation.DSMT4">
                  <p:embed/>
                </p:oleObj>
              </mc:Choice>
              <mc:Fallback>
                <p:oleObj name="Equation" r:id="rId3" imgW="8045450" imgH="42418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6750" y="2794000"/>
                        <a:ext cx="2178050" cy="1046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6AB25B2F-0E17-764A-86C9-6579C386EC7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48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07730567-3A16-5289-8E74-A98C414896D1}"/>
              </a:ext>
            </a:extLst>
          </p:cNvPr>
          <p:cNvSpPr txBox="1"/>
          <p:nvPr/>
        </p:nvSpPr>
        <p:spPr>
          <a:xfrm>
            <a:off x="1518356" y="1176635"/>
            <a:ext cx="4142481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CN" altLang="en-US" sz="2400" dirty="0"/>
              <a:t>注意：</a:t>
            </a:r>
            <a:r>
              <a:rPr kumimoji="1"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1" lang="en-US" altLang="zh-CN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kumimoji="1"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</a:t>
            </a:r>
            <a:r>
              <a:rPr kumimoji="1" lang="en-US" altLang="zh-CN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kumimoji="1" lang="en-US" altLang="zh-CN" sz="24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kumimoji="1"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kumimoji="1"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kumimoji="1" lang="en-US" altLang="zh-CN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i1</a:t>
            </a:r>
            <a:r>
              <a:rPr kumimoji="1"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，而不是</a:t>
            </a:r>
            <a:r>
              <a:rPr kumimoji="1" lang="en-US" altLang="zh-CN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kumimoji="1" lang="en-US" altLang="zh-CN" sz="24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kumimoji="1"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kumimoji="1"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kumimoji="1" lang="en-US" altLang="zh-CN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kumimoji="1" lang="zh-CN" altLang="en-US" sz="24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53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53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53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53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0"/>
                                        <p:tgtEl>
                                          <p:spTgt spid="1853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45" grpId="0" animBg="1"/>
      <p:bldP spid="1853446" grpId="0" animBg="1"/>
      <p:bldP spid="1853448" grpId="0"/>
      <p:bldP spid="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750423-F14B-9C41-B620-B59A13E67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99DDF2F-CAC9-ED45-89F0-47ED410AE01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altLang="zh-CN" dirty="0"/>
          </a:p>
          <a:p>
            <a:r>
              <a:rPr lang="en-US" altLang="zh-CN" dirty="0"/>
              <a:t>Oxford University Publishing</a:t>
            </a:r>
          </a:p>
          <a:p>
            <a:r>
              <a:rPr lang="en-US" altLang="zh-CN" dirty="0"/>
              <a:t>Microelectronic Circuits by Adel S. </a:t>
            </a:r>
            <a:r>
              <a:rPr lang="en-US" altLang="zh-CN" dirty="0" err="1"/>
              <a:t>Sedra</a:t>
            </a:r>
            <a:r>
              <a:rPr lang="en-US" altLang="zh-CN" dirty="0"/>
              <a:t> and Kenneth C. Smith (0195323033)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17EEDA3-34FE-2A45-9A97-E039A7352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868242"/>
          </a:xfrm>
          <a:prstGeom prst="rect">
            <a:avLst/>
          </a:prstGeom>
        </p:spPr>
      </p:pic>
      <p:cxnSp>
        <p:nvCxnSpPr>
          <p:cNvPr id="7" name="直线连接符 6">
            <a:extLst>
              <a:ext uri="{FF2B5EF4-FFF2-40B4-BE49-F238E27FC236}">
                <a16:creationId xmlns:a16="http://schemas.microsoft.com/office/drawing/2014/main" id="{45BDAD20-B19F-17D2-24A1-DB64811993A1}"/>
              </a:ext>
            </a:extLst>
          </p:cNvPr>
          <p:cNvCxnSpPr/>
          <p:nvPr/>
        </p:nvCxnSpPr>
        <p:spPr bwMode="auto">
          <a:xfrm>
            <a:off x="3886200" y="2057400"/>
            <a:ext cx="17526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224777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>
            <a:extLst>
              <a:ext uri="{FF2B5EF4-FFF2-40B4-BE49-F238E27FC236}">
                <a16:creationId xmlns:a16="http://schemas.microsoft.com/office/drawing/2014/main" id="{8A68CC78-7A1D-AE47-9EDF-2F46FFEBA3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1.1. </a:t>
            </a:r>
            <a:r>
              <a:rPr lang="en-US" altLang="zh-CN" sz="3200">
                <a:ea typeface="宋体" panose="02010600030101010101" pitchFamily="2" charset="-122"/>
              </a:rPr>
              <a:t>Signals</a:t>
            </a:r>
          </a:p>
        </p:txBody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0C9961A4-4EB4-1C47-97F1-A8E3CE6750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828800"/>
            <a:ext cx="8686800" cy="4800600"/>
          </a:xfrm>
        </p:spPr>
        <p:txBody>
          <a:bodyPr/>
          <a:lstStyle/>
          <a:p>
            <a:pPr eaLnBrk="1" hangingPunct="1"/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signal</a:t>
            </a:r>
            <a:r>
              <a:rPr lang="en-US" altLang="zh-CN" sz="2800" b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–</a:t>
            </a:r>
            <a:r>
              <a:rPr lang="en-US" altLang="zh-CN" sz="2800" b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contains information</a:t>
            </a:r>
            <a:r>
              <a:rPr lang="zh-CN" altLang="en-US" sz="2800" dirty="0">
                <a:ea typeface="宋体" panose="02010600030101010101" pitchFamily="2" charset="-122"/>
              </a:rPr>
              <a:t> 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信号</a:t>
            </a:r>
            <a:r>
              <a:rPr lang="en-US" altLang="zh-CN" b="1" dirty="0">
                <a:solidFill>
                  <a:srgbClr val="00B050"/>
                </a:solidFill>
                <a:ea typeface="宋体" panose="02010600030101010101" pitchFamily="2" charset="-122"/>
              </a:rPr>
              <a:t>——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包含有用信息</a:t>
            </a:r>
            <a:endParaRPr lang="en-US" altLang="zh-CN" b="1" dirty="0">
              <a:solidFill>
                <a:srgbClr val="00B050"/>
              </a:solidFill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800" dirty="0">
                <a:ea typeface="宋体" panose="02010600030101010101" pitchFamily="2" charset="-122"/>
              </a:rPr>
              <a:t>e.g. voice of radio announcer reading the news</a:t>
            </a:r>
          </a:p>
          <a:p>
            <a:pPr eaLnBrk="1" hangingPunct="1"/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process</a:t>
            </a:r>
            <a:r>
              <a:rPr lang="en-US" altLang="zh-CN" sz="2800" b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–</a:t>
            </a:r>
            <a:r>
              <a:rPr lang="en-US" altLang="zh-CN" sz="2800" b="1" dirty="0">
                <a:ea typeface="宋体" panose="02010600030101010101" pitchFamily="2" charset="-122"/>
              </a:rPr>
              <a:t>  </a:t>
            </a:r>
            <a:r>
              <a:rPr lang="en-US" altLang="zh-CN" sz="2800" dirty="0">
                <a:ea typeface="宋体" panose="02010600030101010101" pitchFamily="2" charset="-122"/>
              </a:rPr>
              <a:t>an operation which allows an observer to understand this information from a signal (extract information from signal)</a:t>
            </a:r>
            <a:r>
              <a:rPr lang="zh-CN" altLang="en-US" sz="2800" dirty="0">
                <a:ea typeface="宋体" panose="02010600030101010101" pitchFamily="2" charset="-122"/>
              </a:rPr>
              <a:t> 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处理</a:t>
            </a:r>
            <a:r>
              <a:rPr lang="en-US" altLang="zh-CN" b="1" dirty="0">
                <a:solidFill>
                  <a:srgbClr val="00B050"/>
                </a:solidFill>
                <a:ea typeface="宋体" panose="02010600030101010101" pitchFamily="2" charset="-122"/>
              </a:rPr>
              <a:t>——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从信号从提取信息的运算</a:t>
            </a:r>
            <a:endParaRPr lang="en-US" altLang="zh-CN" b="1" dirty="0">
              <a:solidFill>
                <a:srgbClr val="00B050"/>
              </a:solidFill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800" dirty="0">
                <a:ea typeface="宋体" panose="02010600030101010101" pitchFamily="2" charset="-122"/>
              </a:rPr>
              <a:t>generally done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electrically</a:t>
            </a:r>
          </a:p>
          <a:p>
            <a:pPr eaLnBrk="1" hangingPunct="1"/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transducer</a:t>
            </a:r>
            <a:r>
              <a:rPr lang="en-US" altLang="zh-CN" sz="2800" b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– device which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converts signal</a:t>
            </a:r>
            <a:r>
              <a:rPr lang="en-US" altLang="zh-CN" sz="2800" dirty="0">
                <a:ea typeface="宋体" panose="02010600030101010101" pitchFamily="2" charset="-122"/>
              </a:rPr>
              <a:t> from non-electrical to electrical form 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换能器</a:t>
            </a:r>
            <a:r>
              <a:rPr lang="en-US" altLang="zh-CN" b="1" dirty="0">
                <a:solidFill>
                  <a:srgbClr val="00B050"/>
                </a:solidFill>
                <a:ea typeface="宋体" panose="02010600030101010101" pitchFamily="2" charset="-122"/>
              </a:rPr>
              <a:t>——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将非电信号转换为电信号</a:t>
            </a:r>
            <a:endParaRPr lang="en-US" altLang="zh-CN" b="1" dirty="0">
              <a:solidFill>
                <a:srgbClr val="00B050"/>
              </a:solidFill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800" dirty="0">
                <a:ea typeface="宋体" panose="02010600030101010101" pitchFamily="2" charset="-122"/>
              </a:rPr>
              <a:t>e.g. microphone (sound to electrical)</a:t>
            </a:r>
            <a:endParaRPr lang="en-US" altLang="zh-CN" sz="2800" dirty="0">
              <a:solidFill>
                <a:srgbClr val="3333FF"/>
              </a:solidFill>
              <a:ea typeface="宋体" panose="02010600030101010101" pitchFamily="2" charset="-122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B99FC20E-703F-2243-8140-FB2D282287C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F4C06-3996-CE45-8C79-3CEB5A367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D08ED9-4CEE-0C41-99AA-DD3B3D82E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23948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0CD7AE5-465C-A94B-B015-5874EBF234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47257"/>
            <a:ext cx="2069037" cy="5769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B3BFCA6-D5F4-244E-A5DB-1A88EE104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3133413"/>
            <a:ext cx="2660650" cy="6095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9371593-FD34-7448-A226-023AAF5F16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0" y="3761162"/>
            <a:ext cx="2736850" cy="5971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1EBA0C9-D5BA-C049-9AF2-0281D7E637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9200" y="4376511"/>
            <a:ext cx="3467100" cy="5503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FE313EB-DF05-FC4A-8B74-479F353AAD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" y="5013517"/>
            <a:ext cx="3200400" cy="5914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86A9C0-5FAE-104F-840B-FD15A0B916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6999" y="6038607"/>
            <a:ext cx="2035606" cy="5999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CA43158-942F-3F44-A5A3-46E76C5814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8000" y="6038607"/>
            <a:ext cx="1911258" cy="6370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845CBCB-645D-7342-829C-17263D30D39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93797" y="6038607"/>
            <a:ext cx="1498899" cy="649523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17A74D6-44D1-BD47-BCCC-F05264226B76}"/>
              </a:ext>
            </a:extLst>
          </p:cNvPr>
          <p:cNvCxnSpPr/>
          <p:nvPr/>
        </p:nvCxnSpPr>
        <p:spPr bwMode="auto">
          <a:xfrm>
            <a:off x="76200" y="5791200"/>
            <a:ext cx="89916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椭圆 2">
            <a:extLst>
              <a:ext uri="{FF2B5EF4-FFF2-40B4-BE49-F238E27FC236}">
                <a16:creationId xmlns:a16="http://schemas.microsoft.com/office/drawing/2014/main" id="{E665B415-CB03-D243-AF92-99A50CE56B89}"/>
              </a:ext>
            </a:extLst>
          </p:cNvPr>
          <p:cNvSpPr/>
          <p:nvPr/>
        </p:nvSpPr>
        <p:spPr bwMode="auto">
          <a:xfrm>
            <a:off x="1385137" y="5322568"/>
            <a:ext cx="457200" cy="271010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0755806D-4D85-E745-9034-12EB83C8E5DD}"/>
              </a:ext>
            </a:extLst>
          </p:cNvPr>
          <p:cNvSpPr/>
          <p:nvPr/>
        </p:nvSpPr>
        <p:spPr bwMode="auto">
          <a:xfrm>
            <a:off x="304800" y="6357150"/>
            <a:ext cx="457200" cy="271010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5515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Footer Placeholder 3">
            <a:extLst>
              <a:ext uri="{FF2B5EF4-FFF2-40B4-BE49-F238E27FC236}">
                <a16:creationId xmlns:a16="http://schemas.microsoft.com/office/drawing/2014/main" id="{604AB545-A05D-3F40-9438-644A7143C18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A95AABE2-71BA-B14D-9A85-789014D4E8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1.5.3. </a:t>
            </a:r>
            <a:r>
              <a:rPr lang="en-US" altLang="zh-CN" sz="3200">
                <a:ea typeface="宋体" panose="02010600030101010101" pitchFamily="2" charset="-122"/>
              </a:rPr>
              <a:t>Other Amplifier Types</a:t>
            </a:r>
          </a:p>
        </p:txBody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E7EFF478-CECB-534A-95AC-AFCF51F384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05000"/>
            <a:ext cx="9144000" cy="4953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71685" name="Picture 7" descr="se01T01">
            <a:extLst>
              <a:ext uri="{FF2B5EF4-FFF2-40B4-BE49-F238E27FC236}">
                <a16:creationId xmlns:a16="http://schemas.microsoft.com/office/drawing/2014/main" id="{998BE1C9-4C88-CA4B-A6B0-E3EC0A394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0"/>
            <a:ext cx="8686800" cy="430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6" name="Text Box 5">
            <a:extLst>
              <a:ext uri="{FF2B5EF4-FFF2-40B4-BE49-F238E27FC236}">
                <a16:creationId xmlns:a16="http://schemas.microsoft.com/office/drawing/2014/main" id="{A24ED522-A0D7-AD47-B1FB-A3B9110862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773238"/>
            <a:ext cx="4191000" cy="579437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voltage amplifier</a:t>
            </a:r>
          </a:p>
        </p:txBody>
      </p:sp>
      <p:sp>
        <p:nvSpPr>
          <p:cNvPr id="71687" name="Text Box 6">
            <a:extLst>
              <a:ext uri="{FF2B5EF4-FFF2-40B4-BE49-F238E27FC236}">
                <a16:creationId xmlns:a16="http://schemas.microsoft.com/office/drawing/2014/main" id="{D0E86D25-914A-FA40-A370-F9A665E5A8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1773238"/>
            <a:ext cx="4191000" cy="579437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current amplifier</a:t>
            </a:r>
          </a:p>
        </p:txBody>
      </p:sp>
      <p:sp>
        <p:nvSpPr>
          <p:cNvPr id="71688" name="Text Box 7">
            <a:extLst>
              <a:ext uri="{FF2B5EF4-FFF2-40B4-BE49-F238E27FC236}">
                <a16:creationId xmlns:a16="http://schemas.microsoft.com/office/drawing/2014/main" id="{7DCFC409-90E1-8C46-A996-F052A0DD4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4149725"/>
            <a:ext cx="4191000" cy="579437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dirty="0">
                <a:solidFill>
                  <a:srgbClr val="FF0000"/>
                </a:solidFill>
                <a:ea typeface="宋体" panose="02010600030101010101" pitchFamily="2" charset="-122"/>
              </a:rPr>
              <a:t>transconductance amp.</a:t>
            </a:r>
          </a:p>
        </p:txBody>
      </p:sp>
      <p:sp>
        <p:nvSpPr>
          <p:cNvPr id="71689" name="Text Box 8">
            <a:extLst>
              <a:ext uri="{FF2B5EF4-FFF2-40B4-BE49-F238E27FC236}">
                <a16:creationId xmlns:a16="http://schemas.microsoft.com/office/drawing/2014/main" id="{6FD4F45B-01AC-B74A-8B59-405A8E6807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4183063"/>
            <a:ext cx="4191000" cy="579437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dirty="0" err="1">
                <a:solidFill>
                  <a:srgbClr val="FF0000"/>
                </a:solidFill>
                <a:ea typeface="宋体" panose="02010600030101010101" pitchFamily="2" charset="-122"/>
              </a:rPr>
              <a:t>transresistance</a:t>
            </a:r>
            <a:r>
              <a:rPr lang="en-US" altLang="zh-CN" sz="3200" dirty="0">
                <a:solidFill>
                  <a:srgbClr val="FF0000"/>
                </a:solidFill>
                <a:ea typeface="宋体" panose="02010600030101010101" pitchFamily="2" charset="-122"/>
              </a:rPr>
              <a:t> amp.</a:t>
            </a: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C09F5B91-E66E-A649-87BD-775DA39C069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51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Footer Placeholder 3">
            <a:extLst>
              <a:ext uri="{FF2B5EF4-FFF2-40B4-BE49-F238E27FC236}">
                <a16:creationId xmlns:a16="http://schemas.microsoft.com/office/drawing/2014/main" id="{602FBE53-6722-004C-A132-6EFE8CEC31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6D9B9B7F-F237-6B49-A168-B35DE2E252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1.5.3. </a:t>
            </a:r>
            <a:r>
              <a:rPr lang="en-US" altLang="zh-CN" sz="3200">
                <a:ea typeface="宋体" panose="02010600030101010101" pitchFamily="2" charset="-122"/>
              </a:rPr>
              <a:t>Other Amplifier Types</a:t>
            </a:r>
          </a:p>
        </p:txBody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0CA10513-23C5-7242-8C11-6D5BCD593F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05000"/>
            <a:ext cx="9144000" cy="4953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73733" name="Picture 7" descr="se01T01">
            <a:extLst>
              <a:ext uri="{FF2B5EF4-FFF2-40B4-BE49-F238E27FC236}">
                <a16:creationId xmlns:a16="http://schemas.microsoft.com/office/drawing/2014/main" id="{8D408A9B-D4FB-4B47-8144-7DFE8D634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0"/>
            <a:ext cx="8686800" cy="430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3734" name="Object 9">
            <a:extLst>
              <a:ext uri="{FF2B5EF4-FFF2-40B4-BE49-F238E27FC236}">
                <a16:creationId xmlns:a16="http://schemas.microsoft.com/office/drawing/2014/main" id="{F655060C-966A-0F4D-8C39-353959699A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8763" y="5370513"/>
          <a:ext cx="3967162" cy="1335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214600" imgH="5118100" progId="Equation.DSMT4">
                  <p:embed/>
                </p:oleObj>
              </mc:Choice>
              <mc:Fallback>
                <p:oleObj name="Equation" r:id="rId4" imgW="15214600" imgH="51181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763" y="5370513"/>
                        <a:ext cx="3967162" cy="1335087"/>
                      </a:xfrm>
                      <a:prstGeom prst="rect">
                        <a:avLst/>
                      </a:prstGeom>
                      <a:solidFill>
                        <a:srgbClr val="FFFF99">
                          <a:alpha val="89803"/>
                        </a:srgb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5" name="Object 10">
            <a:extLst>
              <a:ext uri="{FF2B5EF4-FFF2-40B4-BE49-F238E27FC236}">
                <a16:creationId xmlns:a16="http://schemas.microsoft.com/office/drawing/2014/main" id="{2C7E38BC-D389-A247-AEEB-8762A272D8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8216788"/>
              </p:ext>
            </p:extLst>
          </p:nvPr>
        </p:nvGraphicFramePr>
        <p:xfrm>
          <a:off x="4835525" y="1524000"/>
          <a:ext cx="4003675" cy="1335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5360650" imgH="5118100" progId="Equation.DSMT4">
                  <p:embed/>
                </p:oleObj>
              </mc:Choice>
              <mc:Fallback>
                <p:oleObj name="Equation" r:id="rId6" imgW="15360650" imgH="51181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5525" y="1524000"/>
                        <a:ext cx="4003675" cy="1335088"/>
                      </a:xfrm>
                      <a:prstGeom prst="rect">
                        <a:avLst/>
                      </a:prstGeom>
                      <a:solidFill>
                        <a:srgbClr val="FFFF99">
                          <a:alpha val="89803"/>
                        </a:srgb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6" name="Object 11">
            <a:extLst>
              <a:ext uri="{FF2B5EF4-FFF2-40B4-BE49-F238E27FC236}">
                <a16:creationId xmlns:a16="http://schemas.microsoft.com/office/drawing/2014/main" id="{E2EA1503-2D3B-9348-A815-EA36653C9D5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14900" y="5372100"/>
          <a:ext cx="3848100" cy="133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4776450" imgH="5118100" progId="Equation.DSMT4">
                  <p:embed/>
                </p:oleObj>
              </mc:Choice>
              <mc:Fallback>
                <p:oleObj name="Equation" r:id="rId8" imgW="14776450" imgH="51181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4900" y="5372100"/>
                        <a:ext cx="3848100" cy="1333500"/>
                      </a:xfrm>
                      <a:prstGeom prst="rect">
                        <a:avLst/>
                      </a:prstGeom>
                      <a:solidFill>
                        <a:srgbClr val="FFFF99">
                          <a:alpha val="89803"/>
                        </a:srgb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7" name="Object 12">
            <a:extLst>
              <a:ext uri="{FF2B5EF4-FFF2-40B4-BE49-F238E27FC236}">
                <a16:creationId xmlns:a16="http://schemas.microsoft.com/office/drawing/2014/main" id="{74BE4B18-F949-0947-99DB-082CBFF06D1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4000" y="1524000"/>
          <a:ext cx="3967163" cy="1335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5214600" imgH="5118100" progId="Equation.DSMT4">
                  <p:embed/>
                </p:oleObj>
              </mc:Choice>
              <mc:Fallback>
                <p:oleObj name="Equation" r:id="rId10" imgW="15214600" imgH="51181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000" y="1524000"/>
                        <a:ext cx="3967163" cy="1335088"/>
                      </a:xfrm>
                      <a:prstGeom prst="rect">
                        <a:avLst/>
                      </a:prstGeom>
                      <a:solidFill>
                        <a:srgbClr val="FFFF99">
                          <a:alpha val="89803"/>
                        </a:srgb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8" name="Text Box 13">
            <a:extLst>
              <a:ext uri="{FF2B5EF4-FFF2-40B4-BE49-F238E27FC236}">
                <a16:creationId xmlns:a16="http://schemas.microsoft.com/office/drawing/2014/main" id="{9A59044D-BAF3-C741-BDFC-A60DDADDC3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3854450"/>
            <a:ext cx="4191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1600">
                <a:solidFill>
                  <a:srgbClr val="C0C0C0"/>
                </a:solidFill>
                <a:ea typeface="宋体" panose="02010600030101010101" pitchFamily="2" charset="-122"/>
              </a:rPr>
              <a:t>voltage amplifier</a:t>
            </a:r>
          </a:p>
        </p:txBody>
      </p:sp>
      <p:sp>
        <p:nvSpPr>
          <p:cNvPr id="73739" name="Text Box 14">
            <a:extLst>
              <a:ext uri="{FF2B5EF4-FFF2-40B4-BE49-F238E27FC236}">
                <a16:creationId xmlns:a16="http://schemas.microsoft.com/office/drawing/2014/main" id="{3380DCED-29E9-F041-98B8-E6C7A7E2BD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3854450"/>
            <a:ext cx="4191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1600">
                <a:solidFill>
                  <a:srgbClr val="C0C0C0"/>
                </a:solidFill>
                <a:ea typeface="宋体" panose="02010600030101010101" pitchFamily="2" charset="-122"/>
              </a:rPr>
              <a:t>current amplifier</a:t>
            </a:r>
          </a:p>
        </p:txBody>
      </p:sp>
      <p:sp>
        <p:nvSpPr>
          <p:cNvPr id="73740" name="Text Box 15">
            <a:extLst>
              <a:ext uri="{FF2B5EF4-FFF2-40B4-BE49-F238E27FC236}">
                <a16:creationId xmlns:a16="http://schemas.microsoft.com/office/drawing/2014/main" id="{A47578BB-796B-A24C-973B-DED57B6219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81000" y="4387850"/>
            <a:ext cx="4191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1600">
                <a:solidFill>
                  <a:srgbClr val="C0C0C0"/>
                </a:solidFill>
                <a:ea typeface="宋体" panose="02010600030101010101" pitchFamily="2" charset="-122"/>
              </a:rPr>
              <a:t>transconductance amplifier</a:t>
            </a:r>
          </a:p>
        </p:txBody>
      </p:sp>
      <p:sp>
        <p:nvSpPr>
          <p:cNvPr id="73741" name="Text Box 16">
            <a:extLst>
              <a:ext uri="{FF2B5EF4-FFF2-40B4-BE49-F238E27FC236}">
                <a16:creationId xmlns:a16="http://schemas.microsoft.com/office/drawing/2014/main" id="{4CB28195-86E4-D240-B106-AE15E898D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387850"/>
            <a:ext cx="4191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1600">
                <a:solidFill>
                  <a:srgbClr val="C0C0C0"/>
                </a:solidFill>
                <a:ea typeface="宋体" panose="02010600030101010101" pitchFamily="2" charset="-122"/>
              </a:rPr>
              <a:t>transresistance amplifier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683DF0-1943-8E43-93B2-BD94FF3F2049}"/>
              </a:ext>
            </a:extLst>
          </p:cNvPr>
          <p:cNvSpPr txBox="1"/>
          <p:nvPr/>
        </p:nvSpPr>
        <p:spPr>
          <a:xfrm>
            <a:off x="4890516" y="1831019"/>
            <a:ext cx="591829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3200" i="1" dirty="0" err="1">
                <a:solidFill>
                  <a:srgbClr val="FF0000"/>
                </a:solidFill>
              </a:rPr>
              <a:t>A</a:t>
            </a:r>
            <a:r>
              <a:rPr lang="en-US" sz="3200" baseline="-25000" dirty="0" err="1">
                <a:solidFill>
                  <a:srgbClr val="FF0000"/>
                </a:solidFill>
              </a:rPr>
              <a:t>is</a:t>
            </a:r>
            <a:endParaRPr lang="en-US" sz="3200" baseline="-25000" dirty="0">
              <a:solidFill>
                <a:srgbClr val="FF0000"/>
              </a:solidFill>
            </a:endParaRPr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7784D270-C846-764E-9A20-25C4166D2BB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52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Footer Placeholder 4">
            <a:extLst>
              <a:ext uri="{FF2B5EF4-FFF2-40B4-BE49-F238E27FC236}">
                <a16:creationId xmlns:a16="http://schemas.microsoft.com/office/drawing/2014/main" id="{DEAB68E1-4484-4243-AE40-833E2B189A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6DBAFBD2-E25E-3349-A862-113876FC4B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1.5.4.</a:t>
            </a:r>
            <a:r>
              <a:rPr lang="en-US" altLang="zh-CN" sz="3200">
                <a:ea typeface="宋体" panose="02010600030101010101" pitchFamily="2" charset="-122"/>
              </a:rPr>
              <a:t> Relationship</a:t>
            </a:r>
            <a:br>
              <a:rPr lang="en-US" altLang="zh-CN" sz="3200">
                <a:ea typeface="宋体" panose="02010600030101010101" pitchFamily="2" charset="-122"/>
              </a:rPr>
            </a:br>
            <a:r>
              <a:rPr lang="en-US" altLang="zh-CN" sz="3200">
                <a:ea typeface="宋体" panose="02010600030101010101" pitchFamily="2" charset="-122"/>
              </a:rPr>
              <a:t>Between Four Amp Models</a:t>
            </a:r>
          </a:p>
        </p:txBody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16620E62-5C8C-1245-A609-F5D05433A5B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8382000" cy="3962400"/>
          </a:xfrm>
        </p:spPr>
        <p:txBody>
          <a:bodyPr/>
          <a:lstStyle/>
          <a:p>
            <a:pPr eaLnBrk="1" hangingPunct="1"/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interchangeability </a:t>
            </a:r>
            <a:r>
              <a:rPr lang="en-US" altLang="zh-CN" sz="2800" dirty="0">
                <a:ea typeface="宋体" panose="02010600030101010101" pitchFamily="2" charset="-122"/>
              </a:rPr>
              <a:t>– although these four types exist,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any of the four</a:t>
            </a:r>
            <a:r>
              <a:rPr lang="en-US" altLang="zh-CN" sz="2800" dirty="0">
                <a:ea typeface="宋体" panose="02010600030101010101" pitchFamily="2" charset="-122"/>
              </a:rPr>
              <a:t> may be used to model any amplifier</a:t>
            </a:r>
          </a:p>
          <a:p>
            <a:pPr lvl="1" eaLnBrk="1" hangingPunct="1"/>
            <a:r>
              <a:rPr lang="en-US" altLang="zh-CN" sz="2800" dirty="0">
                <a:ea typeface="宋体" panose="02010600030101010101" pitchFamily="2" charset="-122"/>
              </a:rPr>
              <a:t>they are related through </a:t>
            </a:r>
            <a:r>
              <a:rPr lang="en-US" altLang="zh-CN" sz="2800" i="1" dirty="0" err="1">
                <a:solidFill>
                  <a:srgbClr val="FF0000"/>
                </a:solidFill>
                <a:ea typeface="宋体" panose="02010600030101010101" pitchFamily="2" charset="-122"/>
              </a:rPr>
              <a:t>A</a:t>
            </a:r>
            <a:r>
              <a:rPr lang="en-US" altLang="zh-CN" sz="2800" i="1" baseline="-25000" dirty="0" err="1">
                <a:solidFill>
                  <a:srgbClr val="FF0000"/>
                </a:solidFill>
                <a:ea typeface="宋体" panose="02010600030101010101" pitchFamily="2" charset="-122"/>
              </a:rPr>
              <a:t>vo</a:t>
            </a:r>
            <a:r>
              <a:rPr lang="en-US" altLang="zh-CN" sz="2800" dirty="0">
                <a:ea typeface="宋体" panose="02010600030101010101" pitchFamily="2" charset="-122"/>
              </a:rPr>
              <a:t> (open circuit gain)</a:t>
            </a:r>
          </a:p>
        </p:txBody>
      </p:sp>
      <p:graphicFrame>
        <p:nvGraphicFramePr>
          <p:cNvPr id="75781" name="Object 4">
            <a:extLst>
              <a:ext uri="{FF2B5EF4-FFF2-40B4-BE49-F238E27FC236}">
                <a16:creationId xmlns:a16="http://schemas.microsoft.com/office/drawing/2014/main" id="{9DD82D1B-8BE5-1F49-A9D8-7813055441A1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2362200" y="3886200"/>
          <a:ext cx="4378325" cy="193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158700" imgH="11118850" progId="Equation.DSMT4">
                  <p:embed/>
                </p:oleObj>
              </mc:Choice>
              <mc:Fallback>
                <p:oleObj name="Equation" r:id="rId2" imgW="25158700" imgH="1111885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3886200"/>
                        <a:ext cx="4378325" cy="193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82" name="文本框 1">
            <a:extLst>
              <a:ext uri="{FF2B5EF4-FFF2-40B4-BE49-F238E27FC236}">
                <a16:creationId xmlns:a16="http://schemas.microsoft.com/office/drawing/2014/main" id="{67A0A651-939E-3A43-B609-3EC824C718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525" y="4022725"/>
            <a:ext cx="223651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eaLnBrk="1" hangingPunct="1"/>
            <a:r>
              <a:rPr lang="zh-CN" altLang="en-US" sz="2000" dirty="0">
                <a:ea typeface="宋体" panose="02010600030101010101" pitchFamily="2" charset="-122"/>
              </a:rPr>
              <a:t>电路等效：</a:t>
            </a:r>
            <a:endParaRPr lang="en-US" altLang="zh-CN" sz="2000" dirty="0">
              <a:ea typeface="宋体" panose="02010600030101010101" pitchFamily="2" charset="-122"/>
            </a:endParaRPr>
          </a:p>
          <a:p>
            <a:pPr algn="l" eaLnBrk="1" hangingPunct="1"/>
            <a:r>
              <a:rPr lang="zh-CN" altLang="en-US" sz="2000" dirty="0">
                <a:ea typeface="宋体" panose="02010600030101010101" pitchFamily="2" charset="-122"/>
              </a:rPr>
              <a:t>①开路电压相等；</a:t>
            </a:r>
            <a:endParaRPr lang="en-US" altLang="zh-CN" sz="2000" dirty="0">
              <a:ea typeface="宋体" panose="02010600030101010101" pitchFamily="2" charset="-122"/>
            </a:endParaRPr>
          </a:p>
          <a:p>
            <a:pPr algn="l" eaLnBrk="1" hangingPunct="1"/>
            <a:r>
              <a:rPr lang="zh-CN" altLang="en-US" sz="2000" dirty="0">
                <a:ea typeface="宋体" panose="02010600030101010101" pitchFamily="2" charset="-122"/>
              </a:rPr>
              <a:t>②短路电流相等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4889FC-665D-D545-A41A-70EF70DD1A18}"/>
              </a:ext>
            </a:extLst>
          </p:cNvPr>
          <p:cNvSpPr txBox="1"/>
          <p:nvPr/>
        </p:nvSpPr>
        <p:spPr>
          <a:xfrm>
            <a:off x="5715000" y="6410325"/>
            <a:ext cx="31712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/>
              <a:t>基于 </a:t>
            </a:r>
            <a:r>
              <a:rPr lang="en-US" altLang="zh-CN" sz="2000" dirty="0"/>
              <a:t>Source</a:t>
            </a:r>
            <a:r>
              <a:rPr lang="zh-CN" altLang="en-US" sz="2000" dirty="0"/>
              <a:t> </a:t>
            </a:r>
            <a:r>
              <a:rPr lang="en-US" altLang="zh-CN" sz="2000" dirty="0"/>
              <a:t>Transformation</a:t>
            </a:r>
            <a:r>
              <a:rPr lang="zh-CN" altLang="en-US" sz="2000" dirty="0"/>
              <a:t> </a:t>
            </a:r>
            <a:endParaRPr lang="en-US" sz="2000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6FDE098-C1CB-2643-80BC-29125FAF1016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5486400" y="5788612"/>
            <a:ext cx="533400" cy="62171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2E721932-0876-DC4B-B700-590E199338E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53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Footer Placeholder 3">
            <a:extLst>
              <a:ext uri="{FF2B5EF4-FFF2-40B4-BE49-F238E27FC236}">
                <a16:creationId xmlns:a16="http://schemas.microsoft.com/office/drawing/2014/main" id="{8DF49EAB-DAE4-214F-B961-996C041093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76803" name="Rectangle 4">
            <a:extLst>
              <a:ext uri="{FF2B5EF4-FFF2-40B4-BE49-F238E27FC236}">
                <a16:creationId xmlns:a16="http://schemas.microsoft.com/office/drawing/2014/main" id="{DF5783E6-335F-C745-B0E0-D352B22FBF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76804" name="Rectangle 2">
            <a:extLst>
              <a:ext uri="{FF2B5EF4-FFF2-40B4-BE49-F238E27FC236}">
                <a16:creationId xmlns:a16="http://schemas.microsoft.com/office/drawing/2014/main" id="{6786C9A6-C12A-2344-A593-F302DE20F1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1.5.5. </a:t>
            </a:r>
            <a:r>
              <a:rPr lang="en-US" altLang="zh-CN" sz="3200">
                <a:ea typeface="宋体" panose="02010600030101010101" pitchFamily="2" charset="-122"/>
              </a:rPr>
              <a:t>Determining </a:t>
            </a:r>
            <a:r>
              <a:rPr lang="en-US" altLang="zh-CN" sz="3200" i="1">
                <a:ea typeface="宋体" panose="02010600030101010101" pitchFamily="2" charset="-122"/>
              </a:rPr>
              <a:t>R</a:t>
            </a:r>
            <a:r>
              <a:rPr lang="en-US" altLang="zh-CN" sz="3200" i="1" baseline="-25000">
                <a:ea typeface="宋体" panose="02010600030101010101" pitchFamily="2" charset="-122"/>
              </a:rPr>
              <a:t>i</a:t>
            </a:r>
            <a:r>
              <a:rPr lang="en-US" altLang="zh-CN" sz="3200">
                <a:ea typeface="宋体" panose="02010600030101010101" pitchFamily="2" charset="-122"/>
              </a:rPr>
              <a:t> and </a:t>
            </a:r>
            <a:r>
              <a:rPr lang="en-US" altLang="zh-CN" sz="3200" i="1">
                <a:ea typeface="宋体" panose="02010600030101010101" pitchFamily="2" charset="-122"/>
              </a:rPr>
              <a:t>R</a:t>
            </a:r>
            <a:r>
              <a:rPr lang="en-US" altLang="zh-CN" sz="3200" i="1" baseline="-25000">
                <a:ea typeface="宋体" panose="02010600030101010101" pitchFamily="2" charset="-122"/>
              </a:rPr>
              <a:t>o</a:t>
            </a:r>
          </a:p>
        </p:txBody>
      </p:sp>
      <p:sp>
        <p:nvSpPr>
          <p:cNvPr id="76805" name="Rectangle 3">
            <a:extLst>
              <a:ext uri="{FF2B5EF4-FFF2-40B4-BE49-F238E27FC236}">
                <a16:creationId xmlns:a16="http://schemas.microsoft.com/office/drawing/2014/main" id="{DD871006-B20A-AB45-8DEE-59809ED3C0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800">
                <a:ea typeface="宋体" panose="02010600030101010101" pitchFamily="2" charset="-122"/>
              </a:rPr>
              <a:t> How can one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calculate input resistance</a:t>
            </a:r>
            <a:r>
              <a:rPr lang="en-US" altLang="zh-CN" sz="2800">
                <a:ea typeface="宋体" panose="02010600030101010101" pitchFamily="2" charset="-122"/>
              </a:rPr>
              <a:t> from terminal behavior?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800" b="1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800">
                <a:ea typeface="宋体" panose="02010600030101010101" pitchFamily="2" charset="-122"/>
              </a:rPr>
              <a:t> Observe </a:t>
            </a:r>
            <a:r>
              <a:rPr lang="en-US" altLang="zh-CN" sz="2800" i="1">
                <a:ea typeface="宋体" panose="02010600030101010101" pitchFamily="2" charset="-122"/>
              </a:rPr>
              <a:t>v</a:t>
            </a:r>
            <a:r>
              <a:rPr lang="en-US" altLang="zh-CN" sz="2800" i="1" baseline="-25000">
                <a:ea typeface="宋体" panose="02010600030101010101" pitchFamily="2" charset="-122"/>
              </a:rPr>
              <a:t>i</a:t>
            </a:r>
            <a:r>
              <a:rPr lang="en-US" altLang="zh-CN" sz="2800">
                <a:ea typeface="宋体" panose="02010600030101010101" pitchFamily="2" charset="-122"/>
              </a:rPr>
              <a:t> and </a:t>
            </a:r>
            <a:r>
              <a:rPr lang="en-US" altLang="zh-CN" sz="2800" i="1">
                <a:ea typeface="宋体" panose="02010600030101010101" pitchFamily="2" charset="-122"/>
              </a:rPr>
              <a:t>i</a:t>
            </a:r>
            <a:r>
              <a:rPr lang="en-US" altLang="zh-CN" sz="2800" i="1" baseline="-25000">
                <a:ea typeface="宋体" panose="02010600030101010101" pitchFamily="2" charset="-122"/>
              </a:rPr>
              <a:t>i</a:t>
            </a:r>
            <a:r>
              <a:rPr lang="en-US" altLang="zh-CN" sz="2800">
                <a:ea typeface="宋体" panose="02010600030101010101" pitchFamily="2" charset="-122"/>
              </a:rPr>
              <a:t>, calculate via </a:t>
            </a:r>
            <a:r>
              <a:rPr lang="en-US" altLang="zh-CN" sz="2800" i="1">
                <a:ea typeface="宋体" panose="02010600030101010101" pitchFamily="2" charset="-122"/>
              </a:rPr>
              <a:t>R</a:t>
            </a:r>
            <a:r>
              <a:rPr lang="en-US" altLang="zh-CN" sz="2800" i="1" baseline="-25000">
                <a:ea typeface="宋体" panose="02010600030101010101" pitchFamily="2" charset="-122"/>
              </a:rPr>
              <a:t>i</a:t>
            </a:r>
            <a:r>
              <a:rPr lang="en-US" altLang="zh-CN" sz="2800">
                <a:ea typeface="宋体" panose="02010600030101010101" pitchFamily="2" charset="-122"/>
              </a:rPr>
              <a:t> = </a:t>
            </a:r>
            <a:r>
              <a:rPr lang="en-US" altLang="zh-CN" sz="2800" i="1">
                <a:ea typeface="宋体" panose="02010600030101010101" pitchFamily="2" charset="-122"/>
              </a:rPr>
              <a:t>v</a:t>
            </a:r>
            <a:r>
              <a:rPr lang="en-US" altLang="zh-CN" sz="2800" i="1" baseline="-25000">
                <a:ea typeface="宋体" panose="02010600030101010101" pitchFamily="2" charset="-122"/>
              </a:rPr>
              <a:t>i</a:t>
            </a:r>
            <a:r>
              <a:rPr lang="en-US" altLang="zh-CN" sz="2800">
                <a:ea typeface="宋体" panose="02010600030101010101" pitchFamily="2" charset="-122"/>
              </a:rPr>
              <a:t> / </a:t>
            </a:r>
            <a:r>
              <a:rPr lang="en-US" altLang="zh-CN" sz="2800" i="1">
                <a:ea typeface="宋体" panose="02010600030101010101" pitchFamily="2" charset="-122"/>
              </a:rPr>
              <a:t>i</a:t>
            </a:r>
            <a:r>
              <a:rPr lang="en-US" altLang="zh-CN" sz="2800" i="1" baseline="-25000">
                <a:ea typeface="宋体" panose="02010600030101010101" pitchFamily="2" charset="-122"/>
              </a:rPr>
              <a:t>i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800">
                <a:ea typeface="宋体" panose="02010600030101010101" pitchFamily="2" charset="-122"/>
              </a:rPr>
              <a:t> How can one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calculate output resistance</a:t>
            </a:r>
            <a:r>
              <a:rPr lang="en-US" altLang="zh-CN" sz="2800">
                <a:ea typeface="宋体" panose="02010600030101010101" pitchFamily="2" charset="-122"/>
              </a:rPr>
              <a:t> from terminal behavior?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800" b="1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CN" sz="2800">
                <a:ea typeface="宋体" panose="02010600030101010101" pitchFamily="2" charset="-122"/>
              </a:rPr>
              <a:t>Remove source voltage (such that </a:t>
            </a:r>
            <a:r>
              <a:rPr lang="en-US" altLang="zh-CN" sz="2800" i="1">
                <a:ea typeface="宋体" panose="02010600030101010101" pitchFamily="2" charset="-122"/>
              </a:rPr>
              <a:t>v</a:t>
            </a:r>
            <a:r>
              <a:rPr lang="en-US" altLang="zh-CN" sz="2800" i="1" baseline="-25000">
                <a:ea typeface="宋体" panose="02010600030101010101" pitchFamily="2" charset="-122"/>
              </a:rPr>
              <a:t>i</a:t>
            </a:r>
            <a:r>
              <a:rPr lang="en-US" altLang="zh-CN" sz="2800">
                <a:ea typeface="宋体" panose="02010600030101010101" pitchFamily="2" charset="-122"/>
              </a:rPr>
              <a:t> = </a:t>
            </a:r>
            <a:r>
              <a:rPr lang="en-US" altLang="zh-CN" sz="2800" i="1">
                <a:ea typeface="宋体" panose="02010600030101010101" pitchFamily="2" charset="-122"/>
              </a:rPr>
              <a:t>i</a:t>
            </a:r>
            <a:r>
              <a:rPr lang="en-US" altLang="zh-CN" sz="2800" i="1" baseline="-25000">
                <a:ea typeface="宋体" panose="02010600030101010101" pitchFamily="2" charset="-122"/>
              </a:rPr>
              <a:t>i</a:t>
            </a:r>
            <a:r>
              <a:rPr lang="en-US" altLang="zh-CN" sz="2800">
                <a:ea typeface="宋体" panose="02010600030101010101" pitchFamily="2" charset="-122"/>
              </a:rPr>
              <a:t> = 0)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CN" sz="2800">
                <a:ea typeface="宋体" panose="02010600030101010101" pitchFamily="2" charset="-122"/>
              </a:rPr>
              <a:t>Apply voltage to output (</a:t>
            </a:r>
            <a:r>
              <a:rPr lang="en-US" altLang="zh-CN" sz="2800" i="1">
                <a:ea typeface="宋体" panose="02010600030101010101" pitchFamily="2" charset="-122"/>
              </a:rPr>
              <a:t>v</a:t>
            </a:r>
            <a:r>
              <a:rPr lang="en-US" altLang="zh-CN" sz="2800" i="1" baseline="-25000">
                <a:ea typeface="宋体" panose="02010600030101010101" pitchFamily="2" charset="-122"/>
              </a:rPr>
              <a:t>x</a:t>
            </a:r>
            <a:r>
              <a:rPr lang="en-US" altLang="zh-CN" sz="2800">
                <a:ea typeface="宋体" panose="02010600030101010101" pitchFamily="2" charset="-122"/>
              </a:rPr>
              <a:t>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CN" sz="2800">
                <a:ea typeface="宋体" panose="02010600030101010101" pitchFamily="2" charset="-122"/>
              </a:rPr>
              <a:t>Measure negative output current (-</a:t>
            </a:r>
            <a:r>
              <a:rPr lang="en-US" altLang="zh-CN" sz="2800" i="1">
                <a:ea typeface="宋体" panose="02010600030101010101" pitchFamily="2" charset="-122"/>
              </a:rPr>
              <a:t>i</a:t>
            </a:r>
            <a:r>
              <a:rPr lang="en-US" altLang="zh-CN" sz="2800" i="1" baseline="-25000">
                <a:ea typeface="宋体" panose="02010600030101010101" pitchFamily="2" charset="-122"/>
              </a:rPr>
              <a:t>o</a:t>
            </a:r>
            <a:r>
              <a:rPr lang="en-US" altLang="zh-CN" sz="2800">
                <a:ea typeface="宋体" panose="02010600030101010101" pitchFamily="2" charset="-122"/>
              </a:rPr>
              <a:t>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CN" sz="2800">
                <a:ea typeface="宋体" panose="02010600030101010101" pitchFamily="2" charset="-122"/>
              </a:rPr>
              <a:t>Calculate via </a:t>
            </a:r>
            <a:r>
              <a:rPr lang="en-US" altLang="zh-CN" sz="2800" i="1">
                <a:ea typeface="宋体" panose="02010600030101010101" pitchFamily="2" charset="-122"/>
              </a:rPr>
              <a:t>R</a:t>
            </a:r>
            <a:r>
              <a:rPr lang="en-US" altLang="zh-CN" sz="2800" i="1" baseline="-25000">
                <a:ea typeface="宋体" panose="02010600030101010101" pitchFamily="2" charset="-122"/>
              </a:rPr>
              <a:t>o</a:t>
            </a:r>
            <a:r>
              <a:rPr lang="en-US" altLang="zh-CN" sz="2800">
                <a:ea typeface="宋体" panose="02010600030101010101" pitchFamily="2" charset="-122"/>
              </a:rPr>
              <a:t> = -</a:t>
            </a:r>
            <a:r>
              <a:rPr lang="en-US" altLang="zh-CN" sz="2800" i="1">
                <a:ea typeface="宋体" panose="02010600030101010101" pitchFamily="2" charset="-122"/>
              </a:rPr>
              <a:t>v</a:t>
            </a:r>
            <a:r>
              <a:rPr lang="en-US" altLang="zh-CN" sz="2800" i="1" baseline="-25000">
                <a:ea typeface="宋体" panose="02010600030101010101" pitchFamily="2" charset="-122"/>
              </a:rPr>
              <a:t>x </a:t>
            </a:r>
            <a:r>
              <a:rPr lang="en-US" altLang="zh-CN" sz="2800">
                <a:ea typeface="宋体" panose="02010600030101010101" pitchFamily="2" charset="-122"/>
              </a:rPr>
              <a:t>/ </a:t>
            </a:r>
            <a:r>
              <a:rPr lang="en-US" altLang="zh-CN" sz="2800" i="1">
                <a:ea typeface="宋体" panose="02010600030101010101" pitchFamily="2" charset="-122"/>
              </a:rPr>
              <a:t>i</a:t>
            </a:r>
            <a:r>
              <a:rPr lang="en-US" altLang="zh-CN" sz="2800" i="1" baseline="-25000">
                <a:ea typeface="宋体" panose="02010600030101010101" pitchFamily="2" charset="-122"/>
              </a:rPr>
              <a:t>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41C6A5-9776-A14D-93F3-09F6B1A0F474}"/>
              </a:ext>
            </a:extLst>
          </p:cNvPr>
          <p:cNvSpPr txBox="1"/>
          <p:nvPr/>
        </p:nvSpPr>
        <p:spPr>
          <a:xfrm>
            <a:off x="6851052" y="4419600"/>
            <a:ext cx="20643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~</a:t>
            </a:r>
            <a:r>
              <a:rPr lang="zh-CN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</a:t>
            </a:r>
            <a:r>
              <a:rPr lang="zh-CN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off</a:t>
            </a:r>
            <a:r>
              <a:rPr lang="zh-CN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独立源</a:t>
            </a: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C9DAEA-D713-4A4B-AD96-8AD5110D4E3A}"/>
              </a:ext>
            </a:extLst>
          </p:cNvPr>
          <p:cNvSpPr txBox="1"/>
          <p:nvPr/>
        </p:nvSpPr>
        <p:spPr>
          <a:xfrm>
            <a:off x="5410200" y="673269"/>
            <a:ext cx="3421129" cy="70788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2000" dirty="0"/>
              <a:t>输入输出电阻的计算</a:t>
            </a:r>
            <a:endParaRPr lang="en-US" altLang="zh-CN" sz="2000" dirty="0"/>
          </a:p>
          <a:p>
            <a:r>
              <a:rPr lang="zh-CN" altLang="en-US" sz="2000" b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就是</a:t>
            </a:r>
            <a:r>
              <a:rPr lang="zh-CN" altLang="en-US" sz="2000" dirty="0">
                <a:sym typeface="Wingdings" pitchFamily="2" charset="2"/>
              </a:rPr>
              <a:t> 戴维南等效电阻的计算</a:t>
            </a:r>
            <a:endParaRPr lang="en-US" sz="2000" dirty="0"/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662CE06E-7E6F-0F4E-94F7-6C9782BDF38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54</a:t>
            </a:fld>
            <a:endParaRPr lang="en-US" altLang="zh-CN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9C28CA0-F074-064B-8350-0D0C561E9101}"/>
              </a:ext>
            </a:extLst>
          </p:cNvPr>
          <p:cNvSpPr txBox="1"/>
          <p:nvPr/>
        </p:nvSpPr>
        <p:spPr>
          <a:xfrm>
            <a:off x="1905000" y="4291230"/>
            <a:ext cx="47275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800" dirty="0">
                <a:solidFill>
                  <a:srgbClr val="0432FF"/>
                </a:solidFill>
              </a:rPr>
              <a:t>输出电阻也可以用 “开路电压</a:t>
            </a:r>
            <a:r>
              <a:rPr kumimoji="1" lang="en-US" altLang="zh-CN" sz="1800" dirty="0">
                <a:solidFill>
                  <a:srgbClr val="0432FF"/>
                </a:solidFill>
              </a:rPr>
              <a:t>/</a:t>
            </a:r>
            <a:r>
              <a:rPr kumimoji="1" lang="zh-CN" altLang="en-US" sz="1800" dirty="0">
                <a:solidFill>
                  <a:srgbClr val="0432FF"/>
                </a:solidFill>
              </a:rPr>
              <a:t>短路电流” 计算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oter Placeholder 3">
            <a:extLst>
              <a:ext uri="{FF2B5EF4-FFF2-40B4-BE49-F238E27FC236}">
                <a16:creationId xmlns:a16="http://schemas.microsoft.com/office/drawing/2014/main" id="{E0FEF32C-5444-3140-AFAA-B7E28740B70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04452877-FF2A-FA40-9703-7A709BBD62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2400">
                <a:ea typeface="宋体" panose="02010600030101010101" pitchFamily="2" charset="-122"/>
              </a:rPr>
              <a:t>Section 1.5.5:</a:t>
            </a:r>
            <a:br>
              <a:rPr lang="en-US" altLang="zh-CN" sz="2400">
                <a:ea typeface="宋体" panose="02010600030101010101" pitchFamily="2" charset="-122"/>
              </a:rPr>
            </a:br>
            <a:r>
              <a:rPr lang="en-US" altLang="zh-CN" sz="2400" b="0">
                <a:ea typeface="宋体" panose="02010600030101010101" pitchFamily="2" charset="-122"/>
              </a:rPr>
              <a:t>Determining </a:t>
            </a:r>
            <a:r>
              <a:rPr lang="en-US" altLang="zh-CN" sz="2400" b="0" i="1">
                <a:ea typeface="宋体" panose="02010600030101010101" pitchFamily="2" charset="-122"/>
              </a:rPr>
              <a:t>R</a:t>
            </a:r>
            <a:r>
              <a:rPr lang="en-US" altLang="zh-CN" sz="2400" b="0" i="1" baseline="-25000">
                <a:ea typeface="宋体" panose="02010600030101010101" pitchFamily="2" charset="-122"/>
              </a:rPr>
              <a:t>i</a:t>
            </a:r>
            <a:r>
              <a:rPr lang="en-US" altLang="zh-CN" sz="2400" b="0">
                <a:ea typeface="宋体" panose="02010600030101010101" pitchFamily="2" charset="-122"/>
              </a:rPr>
              <a:t> and </a:t>
            </a:r>
            <a:r>
              <a:rPr lang="en-US" altLang="zh-CN" sz="2400" b="0" i="1">
                <a:ea typeface="宋体" panose="02010600030101010101" pitchFamily="2" charset="-122"/>
              </a:rPr>
              <a:t>R</a:t>
            </a:r>
            <a:r>
              <a:rPr lang="en-US" altLang="zh-CN" sz="2400" b="0" i="1" baseline="-25000">
                <a:ea typeface="宋体" panose="02010600030101010101" pitchFamily="2" charset="-122"/>
              </a:rPr>
              <a:t>o</a:t>
            </a:r>
          </a:p>
        </p:txBody>
      </p:sp>
      <p:sp>
        <p:nvSpPr>
          <p:cNvPr id="77828" name="Rectangle 3">
            <a:extLst>
              <a:ext uri="{FF2B5EF4-FFF2-40B4-BE49-F238E27FC236}">
                <a16:creationId xmlns:a16="http://schemas.microsoft.com/office/drawing/2014/main" id="{D62A0435-634E-4D4F-BA29-689DC5A80C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sz="2000" b="1">
                <a:solidFill>
                  <a:srgbClr val="FF0000"/>
                </a:solidFill>
                <a:ea typeface="宋体" panose="02010600030101010101" pitchFamily="2" charset="-122"/>
              </a:rPr>
              <a:t>question:</a:t>
            </a:r>
            <a:r>
              <a:rPr lang="en-US" altLang="zh-CN" sz="2000">
                <a:ea typeface="宋体" panose="02010600030101010101" pitchFamily="2" charset="-122"/>
              </a:rPr>
              <a:t> how can we calculate input resistance from terminal behavior?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000" b="1">
                <a:solidFill>
                  <a:srgbClr val="008000"/>
                </a:solidFill>
                <a:ea typeface="宋体" panose="02010600030101010101" pitchFamily="2" charset="-122"/>
              </a:rPr>
              <a:t>answer:</a:t>
            </a:r>
            <a:r>
              <a:rPr lang="en-US" altLang="zh-CN" sz="2000">
                <a:ea typeface="宋体" panose="02010600030101010101" pitchFamily="2" charset="-122"/>
              </a:rPr>
              <a:t> observe </a:t>
            </a:r>
            <a:r>
              <a:rPr lang="en-US" altLang="zh-CN" sz="2000" i="1">
                <a:ea typeface="宋体" panose="02010600030101010101" pitchFamily="2" charset="-122"/>
              </a:rPr>
              <a:t>v</a:t>
            </a:r>
            <a:r>
              <a:rPr lang="en-US" altLang="zh-CN" sz="2000" i="1" baseline="-25000">
                <a:ea typeface="宋体" panose="02010600030101010101" pitchFamily="2" charset="-122"/>
              </a:rPr>
              <a:t>i</a:t>
            </a:r>
            <a:r>
              <a:rPr lang="en-US" altLang="zh-CN" sz="2000">
                <a:ea typeface="宋体" panose="02010600030101010101" pitchFamily="2" charset="-122"/>
              </a:rPr>
              <a:t> and </a:t>
            </a:r>
            <a:r>
              <a:rPr lang="en-US" altLang="zh-CN" sz="2000" i="1">
                <a:ea typeface="宋体" panose="02010600030101010101" pitchFamily="2" charset="-122"/>
              </a:rPr>
              <a:t>i</a:t>
            </a:r>
            <a:r>
              <a:rPr lang="en-US" altLang="zh-CN" sz="2000" i="1" baseline="-25000">
                <a:ea typeface="宋体" panose="02010600030101010101" pitchFamily="2" charset="-122"/>
              </a:rPr>
              <a:t>i</a:t>
            </a:r>
            <a:r>
              <a:rPr lang="en-US" altLang="zh-CN" sz="2000">
                <a:ea typeface="宋体" panose="02010600030101010101" pitchFamily="2" charset="-122"/>
              </a:rPr>
              <a:t>, calculate via </a:t>
            </a:r>
            <a:r>
              <a:rPr lang="en-US" altLang="zh-CN" sz="2000" i="1">
                <a:ea typeface="宋体" panose="02010600030101010101" pitchFamily="2" charset="-122"/>
              </a:rPr>
              <a:t>R</a:t>
            </a:r>
            <a:r>
              <a:rPr lang="en-US" altLang="zh-CN" sz="2000" i="1" baseline="-25000">
                <a:ea typeface="宋体" panose="02010600030101010101" pitchFamily="2" charset="-122"/>
              </a:rPr>
              <a:t>i</a:t>
            </a:r>
            <a:r>
              <a:rPr lang="en-US" altLang="zh-CN" sz="2000">
                <a:ea typeface="宋体" panose="02010600030101010101" pitchFamily="2" charset="-122"/>
              </a:rPr>
              <a:t> = </a:t>
            </a:r>
            <a:r>
              <a:rPr lang="en-US" altLang="zh-CN" sz="2000" i="1">
                <a:ea typeface="宋体" panose="02010600030101010101" pitchFamily="2" charset="-122"/>
              </a:rPr>
              <a:t>v</a:t>
            </a:r>
            <a:r>
              <a:rPr lang="en-US" altLang="zh-CN" sz="2000" i="1" baseline="-25000">
                <a:ea typeface="宋体" panose="02010600030101010101" pitchFamily="2" charset="-122"/>
              </a:rPr>
              <a:t>i</a:t>
            </a:r>
            <a:r>
              <a:rPr lang="en-US" altLang="zh-CN" sz="2000">
                <a:ea typeface="宋体" panose="02010600030101010101" pitchFamily="2" charset="-122"/>
              </a:rPr>
              <a:t> / </a:t>
            </a:r>
            <a:r>
              <a:rPr lang="en-US" altLang="zh-CN" sz="2000" i="1">
                <a:ea typeface="宋体" panose="02010600030101010101" pitchFamily="2" charset="-122"/>
              </a:rPr>
              <a:t>i</a:t>
            </a:r>
            <a:r>
              <a:rPr lang="en-US" altLang="zh-CN" sz="2000" i="1" baseline="-25000">
                <a:ea typeface="宋体" panose="02010600030101010101" pitchFamily="2" charset="-122"/>
              </a:rPr>
              <a:t>i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000" b="1">
                <a:solidFill>
                  <a:srgbClr val="FF0000"/>
                </a:solidFill>
                <a:ea typeface="宋体" panose="02010600030101010101" pitchFamily="2" charset="-122"/>
              </a:rPr>
              <a:t>question:</a:t>
            </a:r>
            <a:r>
              <a:rPr lang="en-US" altLang="zh-CN" sz="2000">
                <a:ea typeface="宋体" panose="02010600030101010101" pitchFamily="2" charset="-122"/>
              </a:rPr>
              <a:t> how can we calculate output resistance from terminal behavior?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000" b="1">
                <a:solidFill>
                  <a:srgbClr val="008000"/>
                </a:solidFill>
                <a:ea typeface="宋体" panose="02010600030101010101" pitchFamily="2" charset="-122"/>
              </a:rPr>
              <a:t>answer: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CN" sz="1800">
                <a:ea typeface="宋体" panose="02010600030101010101" pitchFamily="2" charset="-122"/>
              </a:rPr>
              <a:t>remove source voltage (such that </a:t>
            </a:r>
            <a:r>
              <a:rPr lang="en-US" altLang="zh-CN" sz="1800" i="1">
                <a:ea typeface="宋体" panose="02010600030101010101" pitchFamily="2" charset="-122"/>
              </a:rPr>
              <a:t>v</a:t>
            </a:r>
            <a:r>
              <a:rPr lang="en-US" altLang="zh-CN" sz="1800" i="1" baseline="-25000">
                <a:ea typeface="宋体" panose="02010600030101010101" pitchFamily="2" charset="-122"/>
              </a:rPr>
              <a:t>i</a:t>
            </a:r>
            <a:r>
              <a:rPr lang="en-US" altLang="zh-CN" sz="1800">
                <a:ea typeface="宋体" panose="02010600030101010101" pitchFamily="2" charset="-122"/>
              </a:rPr>
              <a:t> = </a:t>
            </a:r>
            <a:r>
              <a:rPr lang="en-US" altLang="zh-CN" sz="1800" i="1">
                <a:ea typeface="宋体" panose="02010600030101010101" pitchFamily="2" charset="-122"/>
              </a:rPr>
              <a:t>i</a:t>
            </a:r>
            <a:r>
              <a:rPr lang="en-US" altLang="zh-CN" sz="1800" i="1" baseline="-25000">
                <a:ea typeface="宋体" panose="02010600030101010101" pitchFamily="2" charset="-122"/>
              </a:rPr>
              <a:t>i</a:t>
            </a:r>
            <a:r>
              <a:rPr lang="en-US" altLang="zh-CN" sz="1800">
                <a:ea typeface="宋体" panose="02010600030101010101" pitchFamily="2" charset="-122"/>
              </a:rPr>
              <a:t> = 0)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CN" sz="1800">
                <a:ea typeface="宋体" panose="02010600030101010101" pitchFamily="2" charset="-122"/>
              </a:rPr>
              <a:t>apply voltage to output (</a:t>
            </a:r>
            <a:r>
              <a:rPr lang="en-US" altLang="zh-CN" sz="1800" i="1">
                <a:ea typeface="宋体" panose="02010600030101010101" pitchFamily="2" charset="-122"/>
              </a:rPr>
              <a:t>v</a:t>
            </a:r>
            <a:r>
              <a:rPr lang="en-US" altLang="zh-CN" sz="1800" i="1" baseline="-25000">
                <a:ea typeface="宋体" panose="02010600030101010101" pitchFamily="2" charset="-122"/>
              </a:rPr>
              <a:t>x</a:t>
            </a:r>
            <a:r>
              <a:rPr lang="en-US" altLang="zh-CN" sz="1800">
                <a:ea typeface="宋体" panose="02010600030101010101" pitchFamily="2" charset="-122"/>
              </a:rPr>
              <a:t>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CN" sz="1800">
                <a:ea typeface="宋体" panose="02010600030101010101" pitchFamily="2" charset="-122"/>
              </a:rPr>
              <a:t>measure negative output current (-</a:t>
            </a:r>
            <a:r>
              <a:rPr lang="en-US" altLang="zh-CN" sz="1800" i="1">
                <a:ea typeface="宋体" panose="02010600030101010101" pitchFamily="2" charset="-122"/>
              </a:rPr>
              <a:t>i</a:t>
            </a:r>
            <a:r>
              <a:rPr lang="en-US" altLang="zh-CN" sz="1800" i="1" baseline="-25000">
                <a:ea typeface="宋体" panose="02010600030101010101" pitchFamily="2" charset="-122"/>
              </a:rPr>
              <a:t>o</a:t>
            </a:r>
            <a:r>
              <a:rPr lang="en-US" altLang="zh-CN" sz="1800">
                <a:ea typeface="宋体" panose="02010600030101010101" pitchFamily="2" charset="-122"/>
              </a:rPr>
              <a:t>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CN" sz="1800">
                <a:ea typeface="宋体" panose="02010600030101010101" pitchFamily="2" charset="-122"/>
              </a:rPr>
              <a:t>calculate via </a:t>
            </a:r>
            <a:r>
              <a:rPr lang="en-US" altLang="zh-CN" sz="1800" i="1">
                <a:ea typeface="宋体" panose="02010600030101010101" pitchFamily="2" charset="-122"/>
              </a:rPr>
              <a:t>R</a:t>
            </a:r>
            <a:r>
              <a:rPr lang="en-US" altLang="zh-CN" sz="1800" i="1" baseline="-25000">
                <a:ea typeface="宋体" panose="02010600030101010101" pitchFamily="2" charset="-122"/>
              </a:rPr>
              <a:t>o</a:t>
            </a:r>
            <a:r>
              <a:rPr lang="en-US" altLang="zh-CN" sz="1800">
                <a:ea typeface="宋体" panose="02010600030101010101" pitchFamily="2" charset="-122"/>
              </a:rPr>
              <a:t> = -</a:t>
            </a:r>
            <a:r>
              <a:rPr lang="en-US" altLang="zh-CN" sz="1800" i="1">
                <a:ea typeface="宋体" panose="02010600030101010101" pitchFamily="2" charset="-122"/>
              </a:rPr>
              <a:t>v</a:t>
            </a:r>
            <a:r>
              <a:rPr lang="en-US" altLang="zh-CN" sz="1800" i="1" baseline="-25000">
                <a:ea typeface="宋体" panose="02010600030101010101" pitchFamily="2" charset="-122"/>
              </a:rPr>
              <a:t>x </a:t>
            </a:r>
            <a:r>
              <a:rPr lang="en-US" altLang="zh-CN" sz="1800">
                <a:ea typeface="宋体" panose="02010600030101010101" pitchFamily="2" charset="-122"/>
              </a:rPr>
              <a:t>/ </a:t>
            </a:r>
            <a:r>
              <a:rPr lang="en-US" altLang="zh-CN" sz="1800" i="1">
                <a:ea typeface="宋体" panose="02010600030101010101" pitchFamily="2" charset="-122"/>
              </a:rPr>
              <a:t>i</a:t>
            </a:r>
            <a:r>
              <a:rPr lang="en-US" altLang="zh-CN" sz="1800" i="1" baseline="-25000">
                <a:ea typeface="宋体" panose="02010600030101010101" pitchFamily="2" charset="-122"/>
              </a:rPr>
              <a:t>o</a:t>
            </a:r>
          </a:p>
        </p:txBody>
      </p:sp>
      <p:sp>
        <p:nvSpPr>
          <p:cNvPr id="77829" name="Rectangle 4">
            <a:extLst>
              <a:ext uri="{FF2B5EF4-FFF2-40B4-BE49-F238E27FC236}">
                <a16:creationId xmlns:a16="http://schemas.microsoft.com/office/drawing/2014/main" id="{D8B940A4-79B7-3649-B678-32AD7C3E6C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1865733" name="Picture 5" descr="se01F18">
            <a:extLst>
              <a:ext uri="{FF2B5EF4-FFF2-40B4-BE49-F238E27FC236}">
                <a16:creationId xmlns:a16="http://schemas.microsoft.com/office/drawing/2014/main" id="{D908A2E3-0E38-164C-9EF8-3D2057725F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85788"/>
            <a:ext cx="8382000" cy="589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65734" name="Text Box 3">
            <a:extLst>
              <a:ext uri="{FF2B5EF4-FFF2-40B4-BE49-F238E27FC236}">
                <a16:creationId xmlns:a16="http://schemas.microsoft.com/office/drawing/2014/main" id="{F6084253-B7AB-B640-82BA-2B8CCBC7FD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730875"/>
            <a:ext cx="5029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ea typeface="MS PGothic" panose="020B0600070205080204" pitchFamily="34" charset="-128"/>
              </a:rPr>
              <a:t>Figure 1.18: </a:t>
            </a:r>
            <a:r>
              <a:rPr lang="en-US" altLang="zh-CN">
                <a:ea typeface="MS PGothic" panose="020B0600070205080204" pitchFamily="34" charset="-128"/>
              </a:rPr>
              <a:t>Determining the output resistance.</a:t>
            </a: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08A82E34-A644-384C-9269-6CD8B4E4C65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55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65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5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65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5734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Footer Placeholder 3">
            <a:extLst>
              <a:ext uri="{FF2B5EF4-FFF2-40B4-BE49-F238E27FC236}">
                <a16:creationId xmlns:a16="http://schemas.microsoft.com/office/drawing/2014/main" id="{52832FAF-773F-134C-A44A-F6A5FC7A7C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id="{B47BFB6F-7A67-104F-8C86-A839A444E4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1.5.6. </a:t>
            </a:r>
            <a:r>
              <a:rPr lang="en-US" altLang="zh-CN" sz="3200">
                <a:ea typeface="宋体" panose="02010600030101010101" pitchFamily="2" charset="-122"/>
              </a:rPr>
              <a:t>Unilateral Models</a:t>
            </a:r>
          </a:p>
        </p:txBody>
      </p:sp>
      <p:sp>
        <p:nvSpPr>
          <p:cNvPr id="79876" name="Rectangle 3">
            <a:extLst>
              <a:ext uri="{FF2B5EF4-FFF2-40B4-BE49-F238E27FC236}">
                <a16:creationId xmlns:a16="http://schemas.microsoft.com/office/drawing/2014/main" id="{B6273497-9E94-794D-96F1-C7F1323742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unilateral model</a:t>
            </a:r>
            <a:r>
              <a:rPr lang="en-US" altLang="zh-CN" sz="2800" dirty="0">
                <a:ea typeface="宋体" panose="02010600030101010101" pitchFamily="2" charset="-122"/>
              </a:rPr>
              <a:t> (</a:t>
            </a:r>
            <a:r>
              <a:rPr lang="zh-CN" altLang="en-US" dirty="0">
                <a:ea typeface="宋体" panose="02010600030101010101" pitchFamily="2" charset="-122"/>
              </a:rPr>
              <a:t>单向模型</a:t>
            </a:r>
            <a:r>
              <a:rPr lang="en-US" altLang="zh-CN" sz="2800" dirty="0">
                <a:ea typeface="宋体" panose="02010600030101010101" pitchFamily="2" charset="-122"/>
              </a:rPr>
              <a:t>)</a:t>
            </a:r>
            <a:r>
              <a:rPr lang="zh-CN" altLang="en-US" sz="2800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– is one in which signal flows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only from input to output</a:t>
            </a:r>
            <a:r>
              <a:rPr lang="en-US" altLang="zh-CN" sz="2800" dirty="0">
                <a:ea typeface="宋体" panose="02010600030101010101" pitchFamily="2" charset="-122"/>
              </a:rPr>
              <a:t> (not reverse)</a:t>
            </a:r>
          </a:p>
          <a:p>
            <a:pPr lvl="1" eaLnBrk="1" hangingPunct="1"/>
            <a:r>
              <a:rPr lang="en-US" altLang="zh-CN" sz="2800" dirty="0">
                <a:ea typeface="宋体" panose="02010600030101010101" pitchFamily="2" charset="-122"/>
              </a:rPr>
              <a:t>However, most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practical amplifiers</a:t>
            </a:r>
            <a:r>
              <a:rPr lang="en-US" altLang="zh-CN" sz="2800" dirty="0">
                <a:ea typeface="宋体" panose="02010600030101010101" pitchFamily="2" charset="-122"/>
              </a:rPr>
              <a:t> will exhibit some reverse transmission…</a:t>
            </a: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577E38D7-5504-B347-9FEF-A1CCEB83527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56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Footer Placeholder 3">
            <a:extLst>
              <a:ext uri="{FF2B5EF4-FFF2-40B4-BE49-F238E27FC236}">
                <a16:creationId xmlns:a16="http://schemas.microsoft.com/office/drawing/2014/main" id="{B6D2D492-010E-204E-B1F4-9B3A184B1E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80899" name="Rectangle 7">
            <a:extLst>
              <a:ext uri="{FF2B5EF4-FFF2-40B4-BE49-F238E27FC236}">
                <a16:creationId xmlns:a16="http://schemas.microsoft.com/office/drawing/2014/main" id="{690BBA8A-F077-F24E-B421-53FD84665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2057400"/>
            <a:ext cx="3200400" cy="4648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80900" name="Rectangle 2">
            <a:extLst>
              <a:ext uri="{FF2B5EF4-FFF2-40B4-BE49-F238E27FC236}">
                <a16:creationId xmlns:a16="http://schemas.microsoft.com/office/drawing/2014/main" id="{B4740F35-813D-694C-AD0D-7FB80C6CB3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6553200"/>
            <a:ext cx="38100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80901" name="Rectangle 3">
            <a:extLst>
              <a:ext uri="{FF2B5EF4-FFF2-40B4-BE49-F238E27FC236}">
                <a16:creationId xmlns:a16="http://schemas.microsoft.com/office/drawing/2014/main" id="{F100428C-CD88-DF47-B5AB-D052C8A640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>
                <a:ea typeface="宋体" panose="02010600030101010101" pitchFamily="2" charset="-122"/>
              </a:rPr>
              <a:t>Example 1.4: </a:t>
            </a:r>
            <a:r>
              <a:rPr lang="en-US" altLang="zh-CN" sz="3200" b="0">
                <a:ea typeface="宋体" panose="02010600030101010101" pitchFamily="2" charset="-122"/>
              </a:rPr>
              <a:t>Common-Emitter Circuit</a:t>
            </a:r>
            <a:endParaRPr lang="en-US" altLang="zh-CN" sz="3200">
              <a:ea typeface="宋体" panose="02010600030101010101" pitchFamily="2" charset="-122"/>
            </a:endParaRPr>
          </a:p>
        </p:txBody>
      </p:sp>
      <p:sp>
        <p:nvSpPr>
          <p:cNvPr id="80902" name="Rectangle 4">
            <a:extLst>
              <a:ext uri="{FF2B5EF4-FFF2-40B4-BE49-F238E27FC236}">
                <a16:creationId xmlns:a16="http://schemas.microsoft.com/office/drawing/2014/main" id="{4D391E4A-C64B-FF49-916B-4FC90AE3FE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sz="2800">
                <a:ea typeface="宋体" panose="02010600030101010101" pitchFamily="2" charset="-122"/>
              </a:rPr>
              <a:t>Examine the </a:t>
            </a:r>
            <a:r>
              <a:rPr lang="en-US" altLang="zh-CN" sz="2800" b="1">
                <a:solidFill>
                  <a:srgbClr val="3333FF"/>
                </a:solidFill>
                <a:ea typeface="宋体" panose="02010600030101010101" pitchFamily="2" charset="-122"/>
              </a:rPr>
              <a:t>bipolar junction transistor</a:t>
            </a:r>
            <a:r>
              <a:rPr lang="en-US" altLang="zh-CN" sz="2800">
                <a:ea typeface="宋体" panose="02010600030101010101" pitchFamily="2" charset="-122"/>
              </a:rPr>
              <a:t> (BJT).</a:t>
            </a:r>
          </a:p>
          <a:p>
            <a:pPr lvl="1" eaLnBrk="1" hangingPunct="1"/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three-terminal</a:t>
            </a:r>
            <a:r>
              <a:rPr lang="en-US" altLang="zh-CN" sz="2800">
                <a:ea typeface="宋体" panose="02010600030101010101" pitchFamily="2" charset="-122"/>
              </a:rPr>
              <a:t> device</a:t>
            </a:r>
          </a:p>
          <a:p>
            <a:pPr lvl="1" eaLnBrk="1" hangingPunct="1"/>
            <a:r>
              <a:rPr lang="en-US" altLang="zh-CN" sz="2800">
                <a:ea typeface="宋体" panose="02010600030101010101" pitchFamily="2" charset="-122"/>
              </a:rPr>
              <a:t>when powered up with dc source and operated with small signals, may be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modeled by linear circuit below.</a:t>
            </a:r>
          </a:p>
        </p:txBody>
      </p:sp>
      <p:sp>
        <p:nvSpPr>
          <p:cNvPr id="80903" name="Rectangle 6">
            <a:extLst>
              <a:ext uri="{FF2B5EF4-FFF2-40B4-BE49-F238E27FC236}">
                <a16:creationId xmlns:a16="http://schemas.microsoft.com/office/drawing/2014/main" id="{B1B9CE3F-522D-DF4D-93E6-42377DD5BC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72200"/>
            <a:ext cx="4114800" cy="68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80904" name="Picture 5">
            <a:extLst>
              <a:ext uri="{FF2B5EF4-FFF2-40B4-BE49-F238E27FC236}">
                <a16:creationId xmlns:a16="http://schemas.microsoft.com/office/drawing/2014/main" id="{1301E3CB-F253-FC44-A79A-CBC3C1D463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100" y="4073525"/>
            <a:ext cx="455930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0905" name="Group 2">
            <a:extLst>
              <a:ext uri="{FF2B5EF4-FFF2-40B4-BE49-F238E27FC236}">
                <a16:creationId xmlns:a16="http://schemas.microsoft.com/office/drawing/2014/main" id="{9630CC71-BAB4-6747-B6DF-34187B77B138}"/>
              </a:ext>
            </a:extLst>
          </p:cNvPr>
          <p:cNvGrpSpPr>
            <a:grpSpLocks/>
          </p:cNvGrpSpPr>
          <p:nvPr/>
        </p:nvGrpSpPr>
        <p:grpSpPr bwMode="auto">
          <a:xfrm>
            <a:off x="746125" y="4211638"/>
            <a:ext cx="1501775" cy="2130425"/>
            <a:chOff x="746106" y="4212223"/>
            <a:chExt cx="1501585" cy="2129254"/>
          </a:xfrm>
        </p:grpSpPr>
        <p:pic>
          <p:nvPicPr>
            <p:cNvPr id="80906" name="Picture 10" descr="http://www.clker.com/cliparts/4/e/6/0/11970895921290543447vermeil_IEC_NPN_Transistor_Symbol.svg.hi.png">
              <a:extLst>
                <a:ext uri="{FF2B5EF4-FFF2-40B4-BE49-F238E27FC236}">
                  <a16:creationId xmlns:a16="http://schemas.microsoft.com/office/drawing/2014/main" id="{DC126E30-E0EA-5448-82D4-D2C6AA4E79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2998" y="4648200"/>
              <a:ext cx="1054769" cy="1284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0907" name="TextBox 1">
              <a:extLst>
                <a:ext uri="{FF2B5EF4-FFF2-40B4-BE49-F238E27FC236}">
                  <a16:creationId xmlns:a16="http://schemas.microsoft.com/office/drawing/2014/main" id="{A699E3D2-4953-614A-8A0E-C7B6D1061C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2035" y="6002923"/>
              <a:ext cx="28565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1600">
                  <a:ea typeface="宋体" panose="02010600030101010101" pitchFamily="2" charset="-122"/>
                </a:rPr>
                <a:t>E</a:t>
              </a:r>
            </a:p>
          </p:txBody>
        </p:sp>
        <p:sp>
          <p:nvSpPr>
            <p:cNvPr id="80908" name="TextBox 10">
              <a:extLst>
                <a:ext uri="{FF2B5EF4-FFF2-40B4-BE49-F238E27FC236}">
                  <a16:creationId xmlns:a16="http://schemas.microsoft.com/office/drawing/2014/main" id="{E604B688-BA8E-CF48-BD9D-597AD65F75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0765" y="4212223"/>
              <a:ext cx="29367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1600">
                  <a:ea typeface="宋体" panose="02010600030101010101" pitchFamily="2" charset="-122"/>
                </a:rPr>
                <a:t>C</a:t>
              </a:r>
            </a:p>
          </p:txBody>
        </p:sp>
        <p:sp>
          <p:nvSpPr>
            <p:cNvPr id="80909" name="TextBox 11">
              <a:extLst>
                <a:ext uri="{FF2B5EF4-FFF2-40B4-BE49-F238E27FC236}">
                  <a16:creationId xmlns:a16="http://schemas.microsoft.com/office/drawing/2014/main" id="{A45AD3BA-E85B-7C40-8F80-F34710288C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6106" y="5121003"/>
              <a:ext cx="29687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US" altLang="zh-CN" sz="1600">
                  <a:ea typeface="宋体" panose="02010600030101010101" pitchFamily="2" charset="-122"/>
                </a:rPr>
                <a:t>B</a:t>
              </a:r>
            </a:p>
          </p:txBody>
        </p:sp>
      </p:grp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37528580-741F-2542-B710-FB7456AFF34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57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Footer Placeholder 3">
            <a:extLst>
              <a:ext uri="{FF2B5EF4-FFF2-40B4-BE49-F238E27FC236}">
                <a16:creationId xmlns:a16="http://schemas.microsoft.com/office/drawing/2014/main" id="{D89139C5-8381-E143-B8F4-9BEF468B33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87618056-AA0D-4F4C-BEB1-E839A6BB9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6553200"/>
            <a:ext cx="38100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id="{B97EA4FE-BF7B-0742-A04F-FDD49D7E1B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Example 1.4. </a:t>
            </a:r>
          </a:p>
        </p:txBody>
      </p:sp>
      <p:sp>
        <p:nvSpPr>
          <p:cNvPr id="82949" name="Rectangle 4">
            <a:extLst>
              <a:ext uri="{FF2B5EF4-FFF2-40B4-BE49-F238E27FC236}">
                <a16:creationId xmlns:a16="http://schemas.microsoft.com/office/drawing/2014/main" id="{8199E126-1EAB-6849-A446-43A10E5EA9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b="1">
                <a:ea typeface="宋体" panose="02010600030101010101" pitchFamily="2" charset="-122"/>
              </a:rPr>
              <a:t>examine:</a:t>
            </a:r>
          </a:p>
          <a:p>
            <a:pPr lvl="1" eaLnBrk="1" hangingPunct="1"/>
            <a:r>
              <a:rPr lang="en-US" altLang="zh-CN" b="1">
                <a:ea typeface="宋体" panose="02010600030101010101" pitchFamily="2" charset="-122"/>
              </a:rPr>
              <a:t>bipolar junction transistor (BJT):</a:t>
            </a:r>
          </a:p>
          <a:p>
            <a:pPr lvl="2" eaLnBrk="1" hangingPunct="1"/>
            <a:r>
              <a:rPr lang="en-US" altLang="zh-CN">
                <a:ea typeface="宋体" panose="02010600030101010101" pitchFamily="2" charset="-122"/>
              </a:rPr>
              <a:t>three-terminal device</a:t>
            </a:r>
          </a:p>
          <a:p>
            <a:pPr lvl="2" eaLnBrk="1" hangingPunct="1"/>
            <a:r>
              <a:rPr lang="en-US" altLang="zh-CN">
                <a:ea typeface="宋体" panose="02010600030101010101" pitchFamily="2" charset="-122"/>
              </a:rPr>
              <a:t>when powered up with dc source and operated with small signals, may be 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modeled by linear circuit below.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82950" name="Rectangle 6">
            <a:extLst>
              <a:ext uri="{FF2B5EF4-FFF2-40B4-BE49-F238E27FC236}">
                <a16:creationId xmlns:a16="http://schemas.microsoft.com/office/drawing/2014/main" id="{4CEABA2C-3846-0248-BB47-1644592C3C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1868807" name="Picture 7">
            <a:extLst>
              <a:ext uri="{FF2B5EF4-FFF2-40B4-BE49-F238E27FC236}">
                <a16:creationId xmlns:a16="http://schemas.microsoft.com/office/drawing/2014/main" id="{682B9302-AD7B-174F-881E-FA8867E82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49325"/>
            <a:ext cx="8534400" cy="507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68809" name="Text Box 2">
            <a:extLst>
              <a:ext uri="{FF2B5EF4-FFF2-40B4-BE49-F238E27FC236}">
                <a16:creationId xmlns:a16="http://schemas.microsoft.com/office/drawing/2014/main" id="{940C2086-3DCF-FA47-82A3-37EADC80BF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5105400"/>
            <a:ext cx="4038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ea typeface="MS PGothic" panose="020B0600070205080204" pitchFamily="34" charset="-128"/>
              </a:rPr>
              <a:t>Figure 1.19 (a)</a:t>
            </a:r>
            <a:r>
              <a:rPr lang="en-US" altLang="zh-CN">
                <a:ea typeface="MS PGothic" panose="020B0600070205080204" pitchFamily="34" charset="-128"/>
              </a:rPr>
              <a:t> small-signal circuit model for a </a:t>
            </a:r>
            <a:r>
              <a:rPr lang="en-US" altLang="zh-CN">
                <a:solidFill>
                  <a:srgbClr val="3333FF"/>
                </a:solidFill>
                <a:ea typeface="MS PGothic" panose="020B0600070205080204" pitchFamily="34" charset="-128"/>
              </a:rPr>
              <a:t>bipolar junction transistor (BJT)</a:t>
            </a:r>
          </a:p>
        </p:txBody>
      </p:sp>
      <p:sp>
        <p:nvSpPr>
          <p:cNvPr id="1868810" name="Text Box 10">
            <a:extLst>
              <a:ext uri="{FF2B5EF4-FFF2-40B4-BE49-F238E27FC236}">
                <a16:creationId xmlns:a16="http://schemas.microsoft.com/office/drawing/2014/main" id="{C67DB77E-DA06-A345-84D3-73676A04E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77838"/>
            <a:ext cx="2057400" cy="579437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base</a:t>
            </a:r>
          </a:p>
        </p:txBody>
      </p:sp>
      <p:sp>
        <p:nvSpPr>
          <p:cNvPr id="1868811" name="Text Box 11">
            <a:extLst>
              <a:ext uri="{FF2B5EF4-FFF2-40B4-BE49-F238E27FC236}">
                <a16:creationId xmlns:a16="http://schemas.microsoft.com/office/drawing/2014/main" id="{4F9D91AD-27E3-2340-894C-9587009F25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5943600"/>
            <a:ext cx="2057400" cy="579438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emitter</a:t>
            </a:r>
          </a:p>
        </p:txBody>
      </p:sp>
      <p:sp>
        <p:nvSpPr>
          <p:cNvPr id="1868812" name="Text Box 12">
            <a:extLst>
              <a:ext uri="{FF2B5EF4-FFF2-40B4-BE49-F238E27FC236}">
                <a16:creationId xmlns:a16="http://schemas.microsoft.com/office/drawing/2014/main" id="{D98748A3-B138-E447-ABD6-4A6C3D51A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477838"/>
            <a:ext cx="2057400" cy="579437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collector</a:t>
            </a:r>
          </a:p>
        </p:txBody>
      </p:sp>
      <p:sp>
        <p:nvSpPr>
          <p:cNvPr id="1868813" name="Line 13">
            <a:extLst>
              <a:ext uri="{FF2B5EF4-FFF2-40B4-BE49-F238E27FC236}">
                <a16:creationId xmlns:a16="http://schemas.microsoft.com/office/drawing/2014/main" id="{7B759D95-DC3F-A14B-8C3D-B7B0FFEA01D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62200" y="457200"/>
            <a:ext cx="457200" cy="2209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8814" name="Line 14">
            <a:extLst>
              <a:ext uri="{FF2B5EF4-FFF2-40B4-BE49-F238E27FC236}">
                <a16:creationId xmlns:a16="http://schemas.microsoft.com/office/drawing/2014/main" id="{C5E2A35B-70DB-EB43-8567-7DBDCB981604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1143000"/>
            <a:ext cx="533400" cy="152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8815" name="Text Box 15">
            <a:extLst>
              <a:ext uri="{FF2B5EF4-FFF2-40B4-BE49-F238E27FC236}">
                <a16:creationId xmlns:a16="http://schemas.microsoft.com/office/drawing/2014/main" id="{4FA53E2C-2E67-8243-AFFF-083F6CBB9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152400"/>
            <a:ext cx="3810000" cy="579438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input resistance (</a:t>
            </a:r>
            <a:r>
              <a:rPr lang="en-US" altLang="zh-CN" sz="3200" i="1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sz="3200" i="1" baseline="-25000">
                <a:solidFill>
                  <a:srgbClr val="FF0000"/>
                </a:solidFill>
                <a:latin typeface="Symbol" pitchFamily="2" charset="2"/>
                <a:ea typeface="宋体" panose="02010600030101010101" pitchFamily="2" charset="-122"/>
              </a:rPr>
              <a:t>p</a:t>
            </a: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)</a:t>
            </a:r>
          </a:p>
        </p:txBody>
      </p:sp>
      <p:sp>
        <p:nvSpPr>
          <p:cNvPr id="1868816" name="Text Box 16">
            <a:extLst>
              <a:ext uri="{FF2B5EF4-FFF2-40B4-BE49-F238E27FC236}">
                <a16:creationId xmlns:a16="http://schemas.microsoft.com/office/drawing/2014/main" id="{E5B5FA63-0A39-E94E-8B7E-00889D7B8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838200"/>
            <a:ext cx="3810000" cy="579438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output resistance (</a:t>
            </a:r>
            <a:r>
              <a:rPr lang="en-US" altLang="zh-CN" sz="3200" i="1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sz="3200" i="1" baseline="-25000">
                <a:solidFill>
                  <a:srgbClr val="FF0000"/>
                </a:solidFill>
                <a:ea typeface="宋体" panose="02010600030101010101" pitchFamily="2" charset="-122"/>
              </a:rPr>
              <a:t>o</a:t>
            </a: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)</a:t>
            </a:r>
          </a:p>
        </p:txBody>
      </p:sp>
      <p:sp>
        <p:nvSpPr>
          <p:cNvPr id="1868817" name="Line 17">
            <a:extLst>
              <a:ext uri="{FF2B5EF4-FFF2-40B4-BE49-F238E27FC236}">
                <a16:creationId xmlns:a16="http://schemas.microsoft.com/office/drawing/2014/main" id="{D0CE1C72-CF7A-5740-85BA-40E42B4F60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43200" y="3962400"/>
            <a:ext cx="2362200" cy="1295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8808" name="Text Box 8">
            <a:extLst>
              <a:ext uri="{FF2B5EF4-FFF2-40B4-BE49-F238E27FC236}">
                <a16:creationId xmlns:a16="http://schemas.microsoft.com/office/drawing/2014/main" id="{E35007C2-3568-5F49-890F-57633819F0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105400"/>
            <a:ext cx="2667000" cy="1554163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short-circuit conductance (</a:t>
            </a:r>
            <a:r>
              <a:rPr lang="en-US" altLang="zh-CN" sz="3200" i="1">
                <a:solidFill>
                  <a:srgbClr val="FF0000"/>
                </a:solidFill>
                <a:ea typeface="宋体" panose="02010600030101010101" pitchFamily="2" charset="-122"/>
              </a:rPr>
              <a:t>g</a:t>
            </a:r>
            <a:r>
              <a:rPr lang="en-US" altLang="zh-CN" sz="3200" i="1" baseline="-25000">
                <a:solidFill>
                  <a:srgbClr val="FF0000"/>
                </a:solidFill>
                <a:ea typeface="宋体" panose="02010600030101010101" pitchFamily="2" charset="-122"/>
              </a:rPr>
              <a:t>m</a:t>
            </a: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)</a:t>
            </a:r>
          </a:p>
        </p:txBody>
      </p:sp>
      <p:sp>
        <p:nvSpPr>
          <p:cNvPr id="18" name="灯片编号占位符 1">
            <a:extLst>
              <a:ext uri="{FF2B5EF4-FFF2-40B4-BE49-F238E27FC236}">
                <a16:creationId xmlns:a16="http://schemas.microsoft.com/office/drawing/2014/main" id="{27C221B4-89C4-5147-9B3B-4E547869231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58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8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68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8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68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8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68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8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68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8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68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8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68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8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68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8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68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8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68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8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68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8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68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8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68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8809" grpId="0"/>
      <p:bldP spid="1868809" grpId="1"/>
      <p:bldP spid="1868810" grpId="0" animBg="1"/>
      <p:bldP spid="1868811" grpId="0" animBg="1"/>
      <p:bldP spid="1868812" grpId="0" animBg="1"/>
      <p:bldP spid="1868815" grpId="0" animBg="1"/>
      <p:bldP spid="1868816" grpId="0" animBg="1"/>
      <p:bldP spid="1868808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Footer Placeholder 3">
            <a:extLst>
              <a:ext uri="{FF2B5EF4-FFF2-40B4-BE49-F238E27FC236}">
                <a16:creationId xmlns:a16="http://schemas.microsoft.com/office/drawing/2014/main" id="{CB3F6DAE-C9DF-FE43-A181-5E41792FC2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34C96D6A-AEC1-3242-873A-E93C4BEE89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6553200"/>
            <a:ext cx="38100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id="{C4C666E8-B386-1742-B938-E01C523767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>
                <a:ea typeface="宋体" panose="02010600030101010101" pitchFamily="2" charset="-122"/>
              </a:rPr>
              <a:t>Example 1.4: </a:t>
            </a:r>
            <a:r>
              <a:rPr lang="en-US" altLang="zh-CN" sz="3200" b="0">
                <a:ea typeface="宋体" panose="02010600030101010101" pitchFamily="2" charset="-122"/>
              </a:rPr>
              <a:t>Common-Emitter Circuit</a:t>
            </a:r>
            <a:r>
              <a:rPr lang="en-US" altLang="zh-CN" sz="3200"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84997" name="Rectangle 4">
            <a:extLst>
              <a:ext uri="{FF2B5EF4-FFF2-40B4-BE49-F238E27FC236}">
                <a16:creationId xmlns:a16="http://schemas.microsoft.com/office/drawing/2014/main" id="{5CCFE17A-F7CE-C440-9F5F-1C6998CDD9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sz="2800" b="1" dirty="0">
                <a:solidFill>
                  <a:srgbClr val="FF0000"/>
                </a:solidFill>
                <a:ea typeface="宋体" panose="02010600030101010101" pitchFamily="2" charset="-122"/>
              </a:rPr>
              <a:t>Q(a):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Derive an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expression for the voltage gain</a:t>
            </a:r>
            <a:r>
              <a:rPr lang="en-US" altLang="zh-CN" sz="2800" dirty="0">
                <a:ea typeface="宋体" panose="02010600030101010101" pitchFamily="2" charset="-122"/>
              </a:rPr>
              <a:t> </a:t>
            </a:r>
            <a:r>
              <a:rPr lang="en-US" altLang="zh-CN" sz="2800" i="1" dirty="0" err="1">
                <a:ea typeface="宋体" panose="02010600030101010101" pitchFamily="2" charset="-122"/>
              </a:rPr>
              <a:t>v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o</a:t>
            </a:r>
            <a:r>
              <a:rPr lang="en-US" altLang="zh-CN" sz="2800" dirty="0">
                <a:ea typeface="宋体" panose="02010600030101010101" pitchFamily="2" charset="-122"/>
              </a:rPr>
              <a:t> / </a:t>
            </a:r>
            <a:r>
              <a:rPr lang="en-US" altLang="zh-CN" sz="2800" i="1" dirty="0">
                <a:ea typeface="宋体" panose="02010600030101010101" pitchFamily="2" charset="-122"/>
              </a:rPr>
              <a:t>v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s</a:t>
            </a:r>
            <a:r>
              <a:rPr lang="en-US" altLang="zh-CN" sz="2800" dirty="0">
                <a:ea typeface="宋体" panose="02010600030101010101" pitchFamily="2" charset="-122"/>
              </a:rPr>
              <a:t> of common-emitter circuit with: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800" i="1" dirty="0">
                <a:ea typeface="宋体" panose="02010600030101010101" pitchFamily="2" charset="-122"/>
              </a:rPr>
              <a:t>R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s</a:t>
            </a:r>
            <a:r>
              <a:rPr lang="en-US" altLang="zh-CN" sz="2800" dirty="0">
                <a:ea typeface="宋体" panose="02010600030101010101" pitchFamily="2" charset="-122"/>
              </a:rPr>
              <a:t> = 5</a:t>
            </a:r>
            <a:r>
              <a:rPr lang="en-US" altLang="zh-CN" sz="2800" i="1" dirty="0">
                <a:solidFill>
                  <a:srgbClr val="FF0000"/>
                </a:solidFill>
                <a:ea typeface="宋体" panose="02010600030101010101" pitchFamily="2" charset="-122"/>
              </a:rPr>
              <a:t>kohm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800" i="1" dirty="0" err="1">
                <a:ea typeface="宋体" panose="02010600030101010101" pitchFamily="2" charset="-122"/>
              </a:rPr>
              <a:t>r</a:t>
            </a:r>
            <a:r>
              <a:rPr lang="en-US" altLang="zh-CN" sz="2800" i="1" baseline="-25000" dirty="0" err="1">
                <a:latin typeface="Symbol" pitchFamily="2" charset="2"/>
                <a:ea typeface="宋体" panose="02010600030101010101" pitchFamily="2" charset="-122"/>
              </a:rPr>
              <a:t>p</a:t>
            </a:r>
            <a:r>
              <a:rPr lang="en-US" altLang="zh-CN" sz="2800" dirty="0">
                <a:ea typeface="宋体" panose="02010600030101010101" pitchFamily="2" charset="-122"/>
              </a:rPr>
              <a:t> = 2.5</a:t>
            </a:r>
            <a:r>
              <a:rPr lang="en-US" altLang="zh-CN" sz="2800" i="1" dirty="0">
                <a:solidFill>
                  <a:srgbClr val="FF0000"/>
                </a:solidFill>
                <a:ea typeface="宋体" panose="02010600030101010101" pitchFamily="2" charset="-122"/>
              </a:rPr>
              <a:t>kohm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800" i="1" dirty="0">
                <a:ea typeface="宋体" panose="02010600030101010101" pitchFamily="2" charset="-122"/>
              </a:rPr>
              <a:t>g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m</a:t>
            </a:r>
            <a:r>
              <a:rPr lang="en-US" altLang="zh-CN" sz="2800" dirty="0">
                <a:ea typeface="宋体" panose="02010600030101010101" pitchFamily="2" charset="-122"/>
              </a:rPr>
              <a:t> = 40</a:t>
            </a:r>
            <a:r>
              <a:rPr lang="en-US" altLang="zh-CN" sz="2800" i="1" dirty="0">
                <a:solidFill>
                  <a:srgbClr val="FF0000"/>
                </a:solidFill>
                <a:ea typeface="宋体" panose="02010600030101010101" pitchFamily="2" charset="-122"/>
              </a:rPr>
              <a:t>mA/V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800" i="1" dirty="0" err="1">
                <a:ea typeface="宋体" panose="02010600030101010101" pitchFamily="2" charset="-122"/>
              </a:rPr>
              <a:t>r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o</a:t>
            </a:r>
            <a:r>
              <a:rPr lang="en-US" altLang="zh-CN" sz="2800" dirty="0">
                <a:ea typeface="宋体" panose="02010600030101010101" pitchFamily="2" charset="-122"/>
              </a:rPr>
              <a:t> = 100</a:t>
            </a:r>
            <a:r>
              <a:rPr lang="en-US" altLang="zh-CN" sz="2800" i="1" dirty="0">
                <a:solidFill>
                  <a:srgbClr val="FF0000"/>
                </a:solidFill>
                <a:ea typeface="宋体" panose="02010600030101010101" pitchFamily="2" charset="-122"/>
              </a:rPr>
              <a:t>kohm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800" i="1" dirty="0">
                <a:ea typeface="宋体" panose="02010600030101010101" pitchFamily="2" charset="-122"/>
              </a:rPr>
              <a:t>R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L</a:t>
            </a:r>
            <a:r>
              <a:rPr lang="en-US" altLang="zh-CN" sz="2800" dirty="0">
                <a:ea typeface="宋体" panose="02010600030101010101" pitchFamily="2" charset="-122"/>
              </a:rPr>
              <a:t> = 5</a:t>
            </a:r>
            <a:r>
              <a:rPr lang="en-US" altLang="zh-CN" sz="2800" i="1" dirty="0">
                <a:solidFill>
                  <a:srgbClr val="FF0000"/>
                </a:solidFill>
                <a:ea typeface="宋体" panose="02010600030101010101" pitchFamily="2" charset="-122"/>
              </a:rPr>
              <a:t>kohm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137F817-721C-4A4D-B99B-826A6B0B2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6039" y="2882900"/>
            <a:ext cx="6057900" cy="2387600"/>
          </a:xfrm>
          <a:prstGeom prst="rect">
            <a:avLst/>
          </a:prstGeom>
        </p:spPr>
      </p:pic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71F6AAEF-D4D0-0042-8683-F715F854FE6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59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>
            <a:extLst>
              <a:ext uri="{FF2B5EF4-FFF2-40B4-BE49-F238E27FC236}">
                <a16:creationId xmlns:a16="http://schemas.microsoft.com/office/drawing/2014/main" id="{C2BCA91F-B322-5A4A-B670-39FC964B5A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1.1: </a:t>
            </a:r>
            <a:r>
              <a:rPr lang="en-US" altLang="zh-CN" sz="3200">
                <a:ea typeface="宋体" panose="02010600030101010101" pitchFamily="2" charset="-122"/>
              </a:rPr>
              <a:t>Signals</a:t>
            </a:r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40CD4E39-8C60-5E4C-BE03-50F74C7113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763000" cy="4419600"/>
          </a:xfrm>
        </p:spPr>
        <p:txBody>
          <a:bodyPr/>
          <a:lstStyle/>
          <a:p>
            <a:pPr eaLnBrk="1" hangingPunct="1"/>
            <a:r>
              <a:rPr lang="en-US" altLang="zh-CN" sz="2800" b="1" dirty="0">
                <a:solidFill>
                  <a:srgbClr val="FF0000"/>
                </a:solidFill>
                <a:ea typeface="宋体" panose="02010600030101010101" pitchFamily="2" charset="-122"/>
              </a:rPr>
              <a:t>Q: </a:t>
            </a:r>
            <a:r>
              <a:rPr lang="en-US" altLang="zh-CN" sz="2800" dirty="0">
                <a:ea typeface="宋体" panose="02010600030101010101" pitchFamily="2" charset="-122"/>
              </a:rPr>
              <a:t>How are signals represented?</a:t>
            </a:r>
            <a:r>
              <a:rPr lang="zh-CN" altLang="en-US" sz="2800" dirty="0">
                <a:ea typeface="宋体" panose="02010600030101010101" pitchFamily="2" charset="-122"/>
              </a:rPr>
              <a:t> 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信号表示形式</a:t>
            </a:r>
            <a:endParaRPr lang="en-US" altLang="zh-CN" sz="2800" b="1" dirty="0">
              <a:solidFill>
                <a:srgbClr val="00B050"/>
              </a:solidFill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800" b="1" dirty="0">
                <a:solidFill>
                  <a:srgbClr val="008000"/>
                </a:solidFill>
                <a:ea typeface="宋体" panose="02010600030101010101" pitchFamily="2" charset="-122"/>
              </a:rPr>
              <a:t>A: </a:t>
            </a:r>
            <a:r>
              <a:rPr lang="en-US" altLang="zh-CN" sz="2800" b="1" dirty="0" err="1">
                <a:solidFill>
                  <a:srgbClr val="3333FF"/>
                </a:solidFill>
                <a:ea typeface="宋体" panose="02010600030101010101" pitchFamily="2" charset="-122"/>
              </a:rPr>
              <a:t>thevenin</a:t>
            </a: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 form</a:t>
            </a:r>
            <a:r>
              <a:rPr lang="en-US" altLang="zh-CN" sz="2800" b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–</a:t>
            </a:r>
            <a:r>
              <a:rPr lang="en-US" altLang="zh-CN" sz="2800" b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voltage source </a:t>
            </a:r>
            <a:r>
              <a:rPr lang="en-US" altLang="zh-CN" sz="2800" b="1" dirty="0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800" i="1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s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(</a:t>
            </a:r>
            <a:r>
              <a:rPr lang="en-US" altLang="zh-CN" sz="2800" i="1" dirty="0">
                <a:solidFill>
                  <a:srgbClr val="FF0000"/>
                </a:solidFill>
                <a:ea typeface="宋体" panose="02010600030101010101" pitchFamily="2" charset="-122"/>
              </a:rPr>
              <a:t>t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)</a:t>
            </a:r>
            <a:r>
              <a:rPr lang="en-US" altLang="zh-CN" sz="2800" b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with series resistance </a:t>
            </a:r>
            <a:r>
              <a:rPr lang="en-US" altLang="zh-CN" sz="2800" i="1" dirty="0">
                <a:ea typeface="宋体" panose="02010600030101010101" pitchFamily="2" charset="-122"/>
              </a:rPr>
              <a:t>R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S</a:t>
            </a:r>
          </a:p>
          <a:p>
            <a:pPr lvl="2" eaLnBrk="1" hangingPunct="1"/>
            <a:r>
              <a:rPr lang="en-US" altLang="zh-CN" sz="2800" b="1" dirty="0">
                <a:solidFill>
                  <a:srgbClr val="00B050"/>
                </a:solidFill>
                <a:ea typeface="宋体" panose="02010600030101010101" pitchFamily="2" charset="-122"/>
              </a:rPr>
              <a:t>preferable when </a:t>
            </a:r>
            <a:r>
              <a:rPr lang="en-US" altLang="zh-CN" sz="2800" b="1" i="1" dirty="0">
                <a:solidFill>
                  <a:srgbClr val="00B050"/>
                </a:solidFill>
                <a:ea typeface="宋体" panose="02010600030101010101" pitchFamily="2" charset="-122"/>
              </a:rPr>
              <a:t>R</a:t>
            </a:r>
            <a:r>
              <a:rPr lang="en-US" altLang="zh-CN" sz="2800" b="1" i="1" baseline="-25000" dirty="0">
                <a:solidFill>
                  <a:srgbClr val="00B050"/>
                </a:solidFill>
                <a:ea typeface="宋体" panose="02010600030101010101" pitchFamily="2" charset="-122"/>
              </a:rPr>
              <a:t>S</a:t>
            </a:r>
            <a:r>
              <a:rPr lang="en-US" altLang="zh-CN" sz="2800" b="1" dirty="0">
                <a:solidFill>
                  <a:srgbClr val="00B050"/>
                </a:solidFill>
                <a:ea typeface="宋体" panose="02010600030101010101" pitchFamily="2" charset="-122"/>
              </a:rPr>
              <a:t> is low</a:t>
            </a:r>
          </a:p>
          <a:p>
            <a:pPr lvl="1" eaLnBrk="1" hangingPunct="1"/>
            <a:r>
              <a:rPr lang="en-US" altLang="zh-CN" sz="2800" b="1" dirty="0">
                <a:solidFill>
                  <a:srgbClr val="008000"/>
                </a:solidFill>
                <a:ea typeface="宋体" panose="02010600030101010101" pitchFamily="2" charset="-122"/>
              </a:rPr>
              <a:t>A: </a:t>
            </a:r>
            <a:r>
              <a:rPr lang="en-US" altLang="zh-CN" sz="2800" b="1" dirty="0" err="1">
                <a:solidFill>
                  <a:srgbClr val="3333FF"/>
                </a:solidFill>
                <a:ea typeface="宋体" panose="02010600030101010101" pitchFamily="2" charset="-122"/>
              </a:rPr>
              <a:t>norton</a:t>
            </a: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 form </a:t>
            </a:r>
            <a:r>
              <a:rPr lang="en-US" altLang="zh-CN" sz="2800" dirty="0">
                <a:ea typeface="宋体" panose="02010600030101010101" pitchFamily="2" charset="-122"/>
              </a:rPr>
              <a:t>–</a:t>
            </a: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current source </a:t>
            </a:r>
            <a:r>
              <a:rPr lang="en-US" altLang="zh-CN" sz="2800" b="1" dirty="0">
                <a:solidFill>
                  <a:srgbClr val="FF0000"/>
                </a:solidFill>
                <a:ea typeface="宋体" panose="02010600030101010101" pitchFamily="2" charset="-122"/>
              </a:rPr>
              <a:t>i</a:t>
            </a:r>
            <a:r>
              <a:rPr lang="en-US" altLang="zh-CN" sz="2800" i="1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s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(</a:t>
            </a:r>
            <a:r>
              <a:rPr lang="en-US" altLang="zh-CN" sz="2800" i="1" dirty="0">
                <a:solidFill>
                  <a:srgbClr val="FF0000"/>
                </a:solidFill>
                <a:ea typeface="宋体" panose="02010600030101010101" pitchFamily="2" charset="-122"/>
              </a:rPr>
              <a:t>t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)</a:t>
            </a:r>
            <a:r>
              <a:rPr lang="en-US" altLang="zh-CN" sz="2800" b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with parallel resistance </a:t>
            </a:r>
            <a:r>
              <a:rPr lang="en-US" altLang="zh-CN" sz="2800" i="1" dirty="0">
                <a:ea typeface="宋体" panose="02010600030101010101" pitchFamily="2" charset="-122"/>
              </a:rPr>
              <a:t>R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S</a:t>
            </a:r>
          </a:p>
          <a:p>
            <a:pPr lvl="2" eaLnBrk="1" hangingPunct="1"/>
            <a:r>
              <a:rPr lang="en-US" altLang="zh-CN" sz="2800" b="1" dirty="0">
                <a:solidFill>
                  <a:srgbClr val="00B050"/>
                </a:solidFill>
                <a:ea typeface="宋体" panose="02010600030101010101" pitchFamily="2" charset="-122"/>
              </a:rPr>
              <a:t>preferable when </a:t>
            </a:r>
            <a:r>
              <a:rPr lang="en-US" altLang="zh-CN" sz="2800" b="1" i="1" dirty="0">
                <a:solidFill>
                  <a:srgbClr val="00B050"/>
                </a:solidFill>
                <a:ea typeface="宋体" panose="02010600030101010101" pitchFamily="2" charset="-122"/>
              </a:rPr>
              <a:t>R</a:t>
            </a:r>
            <a:r>
              <a:rPr lang="en-US" altLang="zh-CN" sz="2800" b="1" i="1" baseline="-25000" dirty="0">
                <a:solidFill>
                  <a:srgbClr val="00B050"/>
                </a:solidFill>
                <a:ea typeface="宋体" panose="02010600030101010101" pitchFamily="2" charset="-122"/>
              </a:rPr>
              <a:t>S</a:t>
            </a:r>
            <a:r>
              <a:rPr lang="en-US" altLang="zh-CN" sz="2800" b="1" dirty="0">
                <a:solidFill>
                  <a:srgbClr val="00B050"/>
                </a:solidFill>
                <a:ea typeface="宋体" panose="02010600030101010101" pitchFamily="2" charset="-122"/>
              </a:rPr>
              <a:t> is high</a:t>
            </a:r>
          </a:p>
          <a:p>
            <a:pPr lvl="1" eaLnBrk="1" hangingPunct="1"/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  <a:cs typeface="+mn-cs"/>
              </a:rPr>
              <a:t>电压信号一般内阻较小，用戴维南；</a:t>
            </a:r>
            <a:endParaRPr lang="en-US" altLang="zh-CN" b="1" dirty="0">
              <a:solidFill>
                <a:srgbClr val="00B050"/>
              </a:solidFill>
              <a:ea typeface="宋体" panose="02010600030101010101" pitchFamily="2" charset="-122"/>
              <a:cs typeface="+mn-cs"/>
            </a:endParaRPr>
          </a:p>
          <a:p>
            <a:pPr lvl="1" eaLnBrk="1" hangingPunct="1"/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  <a:cs typeface="+mn-cs"/>
              </a:rPr>
              <a:t>电流信号一般内阻较大，用诺顿；</a:t>
            </a:r>
            <a:endParaRPr lang="en-US" altLang="zh-CN" b="1" dirty="0">
              <a:solidFill>
                <a:srgbClr val="00B050"/>
              </a:solidFill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8FDF2BD9-0966-2D49-A3B5-AE337137477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Footer Placeholder 3">
            <a:extLst>
              <a:ext uri="{FF2B5EF4-FFF2-40B4-BE49-F238E27FC236}">
                <a16:creationId xmlns:a16="http://schemas.microsoft.com/office/drawing/2014/main" id="{20129701-3F7C-2E44-8A94-D1BCB0EA097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86019" name="Rectangle 2">
            <a:extLst>
              <a:ext uri="{FF2B5EF4-FFF2-40B4-BE49-F238E27FC236}">
                <a16:creationId xmlns:a16="http://schemas.microsoft.com/office/drawing/2014/main" id="{B900D12F-C06A-6845-8C94-38D1336EB7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86020" name="Rectangle 3">
            <a:extLst>
              <a:ext uri="{FF2B5EF4-FFF2-40B4-BE49-F238E27FC236}">
                <a16:creationId xmlns:a16="http://schemas.microsoft.com/office/drawing/2014/main" id="{87F7AD8D-90E7-F347-BDF1-41FDFD1E6B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86021" name="Rectangle 4">
            <a:extLst>
              <a:ext uri="{FF2B5EF4-FFF2-40B4-BE49-F238E27FC236}">
                <a16:creationId xmlns:a16="http://schemas.microsoft.com/office/drawing/2014/main" id="{73CBB045-61E9-C54D-8E12-FE1E8506DC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86022" name="Picture 5">
            <a:extLst>
              <a:ext uri="{FF2B5EF4-FFF2-40B4-BE49-F238E27FC236}">
                <a16:creationId xmlns:a16="http://schemas.microsoft.com/office/drawing/2014/main" id="{A1E7BE60-05CA-A449-B537-3F205B862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57400"/>
            <a:ext cx="8610600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23" name="Text Box 2">
            <a:extLst>
              <a:ext uri="{FF2B5EF4-FFF2-40B4-BE49-F238E27FC236}">
                <a16:creationId xmlns:a16="http://schemas.microsoft.com/office/drawing/2014/main" id="{59E55660-0E44-E64F-B5D5-AEFF1DB2CA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5518150"/>
            <a:ext cx="7239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ea typeface="MS PGothic" panose="020B0600070205080204" pitchFamily="34" charset="-128"/>
              </a:rPr>
              <a:t>Figure 1.19(b): </a:t>
            </a:r>
            <a:r>
              <a:rPr lang="en-US" altLang="zh-CN">
                <a:ea typeface="MS PGothic" panose="020B0600070205080204" pitchFamily="34" charset="-128"/>
              </a:rPr>
              <a:t>The BJT connected as an amplifier with the emitter as a common terminal between input and output (called a common-emitter amplifier).</a:t>
            </a:r>
          </a:p>
        </p:txBody>
      </p:sp>
      <p:sp>
        <p:nvSpPr>
          <p:cNvPr id="1870855" name="Line 7">
            <a:extLst>
              <a:ext uri="{FF2B5EF4-FFF2-40B4-BE49-F238E27FC236}">
                <a16:creationId xmlns:a16="http://schemas.microsoft.com/office/drawing/2014/main" id="{2ECA6D8C-F363-1941-9EAF-EE43B8886A2B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4800" y="685800"/>
            <a:ext cx="0" cy="3429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70856" name="Text Box 8">
            <a:extLst>
              <a:ext uri="{FF2B5EF4-FFF2-40B4-BE49-F238E27FC236}">
                <a16:creationId xmlns:a16="http://schemas.microsoft.com/office/drawing/2014/main" id="{87922619-E73C-3245-80D6-BEDE5D9F7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28600"/>
            <a:ext cx="8686800" cy="519113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input and output share common terminal</a:t>
            </a:r>
          </a:p>
        </p:txBody>
      </p:sp>
      <p:sp>
        <p:nvSpPr>
          <p:cNvPr id="1870857" name="Rectangle 9">
            <a:extLst>
              <a:ext uri="{FF2B5EF4-FFF2-40B4-BE49-F238E27FC236}">
                <a16:creationId xmlns:a16="http://schemas.microsoft.com/office/drawing/2014/main" id="{B8DEB9DF-7AE8-DF47-903E-8EF344162E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981200"/>
            <a:ext cx="1981200" cy="25908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1870858" name="Text Box 10">
            <a:extLst>
              <a:ext uri="{FF2B5EF4-FFF2-40B4-BE49-F238E27FC236}">
                <a16:creationId xmlns:a16="http://schemas.microsoft.com/office/drawing/2014/main" id="{3B1DFFB6-60DC-A54D-AC8D-E72D5E4E6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524000"/>
            <a:ext cx="1981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source</a:t>
            </a:r>
          </a:p>
        </p:txBody>
      </p:sp>
      <p:sp>
        <p:nvSpPr>
          <p:cNvPr id="1870859" name="Rectangle 11">
            <a:extLst>
              <a:ext uri="{FF2B5EF4-FFF2-40B4-BE49-F238E27FC236}">
                <a16:creationId xmlns:a16="http://schemas.microsoft.com/office/drawing/2014/main" id="{974E4EAC-2E94-FA4E-9AAC-5910687F26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1981200"/>
            <a:ext cx="1828800" cy="25908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1870860" name="Text Box 12">
            <a:extLst>
              <a:ext uri="{FF2B5EF4-FFF2-40B4-BE49-F238E27FC236}">
                <a16:creationId xmlns:a16="http://schemas.microsoft.com/office/drawing/2014/main" id="{2D928205-C369-2740-A513-29DB8A8688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1524000"/>
            <a:ext cx="1981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load</a:t>
            </a:r>
          </a:p>
        </p:txBody>
      </p:sp>
      <p:sp>
        <p:nvSpPr>
          <p:cNvPr id="86030" name="矩形 1">
            <a:extLst>
              <a:ext uri="{FF2B5EF4-FFF2-40B4-BE49-F238E27FC236}">
                <a16:creationId xmlns:a16="http://schemas.microsoft.com/office/drawing/2014/main" id="{6B2C8242-A017-1F47-BD89-F3D641D8DE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3240" y="1039722"/>
            <a:ext cx="4572000" cy="1200329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zh-CN" sz="2400" i="1" dirty="0" err="1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v</a:t>
            </a:r>
            <a:r>
              <a:rPr lang="en-US" altLang="zh-CN" sz="2400" baseline="-25000" dirty="0" err="1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be</a:t>
            </a:r>
            <a:r>
              <a:rPr lang="en-US" altLang="zh-CN" sz="2400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= </a:t>
            </a:r>
            <a:r>
              <a:rPr lang="en-US" altLang="zh-CN" sz="2400" i="1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v</a:t>
            </a:r>
            <a:r>
              <a:rPr lang="en-US" altLang="zh-CN" sz="2400" baseline="-25000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s</a:t>
            </a:r>
            <a:r>
              <a:rPr lang="en-US" altLang="zh-CN" sz="2400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* r</a:t>
            </a:r>
            <a:r>
              <a:rPr lang="en-US" altLang="zh-CN" sz="2400" baseline="-25000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  <a:sym typeface="Symbol" pitchFamily="2" charset="2"/>
              </a:rPr>
              <a:t></a:t>
            </a:r>
            <a:r>
              <a:rPr lang="en-US" altLang="zh-CN" sz="2400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  <a:sym typeface="Symbol" pitchFamily="2" charset="2"/>
              </a:rPr>
              <a:t>/(R</a:t>
            </a:r>
            <a:r>
              <a:rPr lang="en-US" altLang="zh-CN" sz="2400" baseline="-25000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  <a:sym typeface="Symbol" pitchFamily="2" charset="2"/>
              </a:rPr>
              <a:t>s</a:t>
            </a:r>
            <a:r>
              <a:rPr lang="en-US" altLang="zh-CN" sz="2400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  <a:sym typeface="Symbol" pitchFamily="2" charset="2"/>
              </a:rPr>
              <a:t> + </a:t>
            </a:r>
            <a:r>
              <a:rPr lang="en-US" altLang="zh-CN" sz="2400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r</a:t>
            </a:r>
            <a:r>
              <a:rPr lang="en-US" altLang="zh-CN" sz="2400" baseline="-25000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  <a:sym typeface="Symbol" pitchFamily="2" charset="2"/>
              </a:rPr>
              <a:t></a:t>
            </a:r>
            <a:r>
              <a:rPr lang="en-US" altLang="zh-CN" sz="2400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  <a:sym typeface="Symbol" pitchFamily="2" charset="2"/>
              </a:rPr>
              <a:t>)</a:t>
            </a:r>
          </a:p>
          <a:p>
            <a:pPr eaLnBrk="1" hangingPunct="1"/>
            <a:endParaRPr lang="en-US" altLang="zh-CN" sz="2400" dirty="0">
              <a:solidFill>
                <a:srgbClr val="0432FF"/>
              </a:solidFill>
              <a:latin typeface="Arial" panose="020B0604020202020204" pitchFamily="34" charset="0"/>
              <a:ea typeface="宋体" panose="02010600030101010101" pitchFamily="2" charset="-122"/>
              <a:sym typeface="Symbol" pitchFamily="2" charset="2"/>
            </a:endParaRPr>
          </a:p>
          <a:p>
            <a:pPr eaLnBrk="1" hangingPunct="1"/>
            <a:r>
              <a:rPr lang="en-US" altLang="zh-CN" sz="2400" i="1" dirty="0" err="1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  <a:sym typeface="Symbol" pitchFamily="2" charset="2"/>
              </a:rPr>
              <a:t>v</a:t>
            </a:r>
            <a:r>
              <a:rPr lang="en-US" altLang="zh-CN" sz="2400" baseline="-25000" dirty="0" err="1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  <a:sym typeface="Symbol" pitchFamily="2" charset="2"/>
              </a:rPr>
              <a:t>o</a:t>
            </a:r>
            <a:r>
              <a:rPr lang="en-US" altLang="zh-CN" sz="2400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  <a:sym typeface="Symbol" pitchFamily="2" charset="2"/>
              </a:rPr>
              <a:t> = g</a:t>
            </a:r>
            <a:r>
              <a:rPr lang="en-US" altLang="zh-CN" sz="2400" baseline="-25000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  <a:sym typeface="Symbol" pitchFamily="2" charset="2"/>
              </a:rPr>
              <a:t>m</a:t>
            </a:r>
            <a:r>
              <a:rPr lang="en-US" altLang="zh-CN" sz="2400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  <a:sym typeface="Symbol" pitchFamily="2" charset="2"/>
              </a:rPr>
              <a:t>*</a:t>
            </a:r>
            <a:r>
              <a:rPr lang="en-US" altLang="zh-CN" sz="2400" i="1" dirty="0" err="1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v</a:t>
            </a:r>
            <a:r>
              <a:rPr lang="en-US" altLang="zh-CN" sz="2400" baseline="-25000" dirty="0" err="1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be</a:t>
            </a:r>
            <a:r>
              <a:rPr lang="en-US" altLang="zh-CN" sz="2400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en-US" altLang="zh-CN" sz="2400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  <a:sym typeface="Symbol" pitchFamily="2" charset="2"/>
              </a:rPr>
              <a:t>* </a:t>
            </a:r>
            <a:r>
              <a:rPr lang="en-US" altLang="zh-CN" sz="2400" dirty="0" err="1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r</a:t>
            </a:r>
            <a:r>
              <a:rPr lang="en-US" altLang="zh-CN" sz="2400" baseline="-25000" dirty="0" err="1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  <a:sym typeface="Symbol" pitchFamily="2" charset="2"/>
              </a:rPr>
              <a:t>o</a:t>
            </a:r>
            <a:r>
              <a:rPr lang="en-US" altLang="zh-CN" sz="2400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  <a:sym typeface="Symbol" pitchFamily="2" charset="2"/>
              </a:rPr>
              <a:t>/(R</a:t>
            </a:r>
            <a:r>
              <a:rPr lang="en-US" altLang="zh-CN" sz="2400" baseline="-25000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  <a:sym typeface="Symbol" pitchFamily="2" charset="2"/>
              </a:rPr>
              <a:t>L</a:t>
            </a:r>
            <a:r>
              <a:rPr lang="en-US" altLang="zh-CN" sz="2400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  <a:sym typeface="Symbol" pitchFamily="2" charset="2"/>
              </a:rPr>
              <a:t> + </a:t>
            </a:r>
            <a:r>
              <a:rPr lang="en-US" altLang="zh-CN" sz="2400" dirty="0" err="1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r</a:t>
            </a:r>
            <a:r>
              <a:rPr lang="en-US" altLang="zh-CN" sz="2400" baseline="-25000" dirty="0" err="1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  <a:sym typeface="Symbol" pitchFamily="2" charset="2"/>
              </a:rPr>
              <a:t>o</a:t>
            </a:r>
            <a:r>
              <a:rPr lang="en-US" altLang="zh-CN" sz="2400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  <a:sym typeface="Symbol" pitchFamily="2" charset="2"/>
              </a:rPr>
              <a:t>) * R</a:t>
            </a:r>
            <a:r>
              <a:rPr lang="en-US" altLang="zh-CN" sz="2400" baseline="-25000" dirty="0">
                <a:solidFill>
                  <a:srgbClr val="0432FF"/>
                </a:solidFill>
                <a:latin typeface="Arial" panose="020B0604020202020204" pitchFamily="34" charset="0"/>
                <a:ea typeface="宋体" panose="02010600030101010101" pitchFamily="2" charset="-122"/>
                <a:sym typeface="Symbol" pitchFamily="2" charset="2"/>
              </a:rPr>
              <a:t>L</a:t>
            </a:r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B8197B6D-D29D-4A4F-B8B8-CA6E4A746E9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60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0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70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0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70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0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70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0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70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0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70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0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70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0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70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0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70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0856" grpId="0" animBg="1"/>
      <p:bldP spid="1870857" grpId="0" animBg="1"/>
      <p:bldP spid="1870858" grpId="0"/>
      <p:bldP spid="1870858" grpId="1"/>
      <p:bldP spid="1870859" grpId="0" animBg="1"/>
      <p:bldP spid="1870860" grpId="0"/>
      <p:bldP spid="1870860" grpId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Footer Placeholder 3">
            <a:extLst>
              <a:ext uri="{FF2B5EF4-FFF2-40B4-BE49-F238E27FC236}">
                <a16:creationId xmlns:a16="http://schemas.microsoft.com/office/drawing/2014/main" id="{DEB55231-057C-7D43-8E6C-0215FA2DD52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8C975947-A2A1-7E4E-84DD-65C1A32531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800">
                <a:ea typeface="宋体" panose="02010600030101010101" pitchFamily="2" charset="-122"/>
              </a:rPr>
              <a:t> How does one examine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frequency response</a:t>
            </a:r>
            <a:r>
              <a:rPr lang="en-US" altLang="zh-CN" sz="2800">
                <a:ea typeface="宋体" panose="02010600030101010101" pitchFamily="2" charset="-122"/>
              </a:rPr>
              <a:t>?  </a:t>
            </a:r>
          </a:p>
          <a:p>
            <a:pPr lvl="1" eaLnBrk="1" hangingPunct="1"/>
            <a:r>
              <a:rPr lang="en-US" altLang="zh-CN" sz="2800" b="1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800">
                <a:ea typeface="宋体" panose="02010600030101010101" pitchFamily="2" charset="-122"/>
              </a:rPr>
              <a:t> By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applying sine-wave </a:t>
            </a:r>
            <a:r>
              <a:rPr lang="en-US" altLang="zh-CN" sz="2800">
                <a:ea typeface="宋体" panose="02010600030101010101" pitchFamily="2" charset="-122"/>
              </a:rPr>
              <a:t>input of amplitude </a:t>
            </a:r>
            <a:r>
              <a:rPr lang="en-US" altLang="zh-CN" sz="2800" i="1">
                <a:ea typeface="宋体" panose="02010600030101010101" pitchFamily="2" charset="-122"/>
              </a:rPr>
              <a:t>V</a:t>
            </a:r>
            <a:r>
              <a:rPr lang="en-US" altLang="zh-CN" sz="2800" i="1" baseline="-25000">
                <a:ea typeface="宋体" panose="02010600030101010101" pitchFamily="2" charset="-122"/>
              </a:rPr>
              <a:t>i</a:t>
            </a:r>
            <a:r>
              <a:rPr lang="en-US" altLang="zh-CN" sz="2800">
                <a:ea typeface="宋体" panose="02010600030101010101" pitchFamily="2" charset="-122"/>
              </a:rPr>
              <a:t> and frequency </a:t>
            </a:r>
            <a:r>
              <a:rPr lang="en-US" altLang="zh-CN" sz="2800" i="1">
                <a:latin typeface="Symbol" pitchFamily="2" charset="2"/>
                <a:ea typeface="宋体" panose="02010600030101010101" pitchFamily="2" charset="-122"/>
              </a:rPr>
              <a:t>w.</a:t>
            </a:r>
          </a:p>
          <a:p>
            <a:pPr eaLnBrk="1" hangingPunct="1"/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800">
                <a:ea typeface="宋体" panose="02010600030101010101" pitchFamily="2" charset="-122"/>
              </a:rPr>
              <a:t> Why?</a:t>
            </a:r>
          </a:p>
          <a:p>
            <a:pPr lvl="1" eaLnBrk="1" hangingPunct="1"/>
            <a:r>
              <a:rPr lang="en-US" altLang="zh-CN" sz="2800" b="1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800">
                <a:ea typeface="宋体" panose="02010600030101010101" pitchFamily="2" charset="-122"/>
              </a:rPr>
              <a:t> Because, although its amplitude and phase may change, its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shape and frequency will not.</a:t>
            </a:r>
          </a:p>
          <a:p>
            <a:pPr eaLnBrk="1" hangingPunct="1"/>
            <a:endParaRPr lang="en-US" altLang="zh-CN" sz="2800" i="1">
              <a:ea typeface="宋体" panose="02010600030101010101" pitchFamily="2" charset="-122"/>
            </a:endParaRPr>
          </a:p>
        </p:txBody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82879AE4-D25A-9F46-BC55-2797C5C983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zh-CN" b="0">
                <a:ea typeface="宋体" panose="02010600030101010101" pitchFamily="2" charset="-122"/>
              </a:rPr>
              <a:t>1.6.1.</a:t>
            </a:r>
            <a:r>
              <a:rPr lang="en-US" altLang="zh-CN">
                <a:ea typeface="宋体" panose="02010600030101010101" pitchFamily="2" charset="-122"/>
              </a:rPr>
              <a:t> Measuring the</a:t>
            </a:r>
            <a:br>
              <a:rPr lang="en-US" altLang="zh-CN">
                <a:ea typeface="宋体" panose="02010600030101010101" pitchFamily="2" charset="-122"/>
              </a:rPr>
            </a:br>
            <a:r>
              <a:rPr lang="en-US" altLang="zh-CN">
                <a:ea typeface="宋体" panose="02010600030101010101" pitchFamily="2" charset="-122"/>
              </a:rPr>
              <a:t>Amplifier Frequency Response</a:t>
            </a:r>
          </a:p>
        </p:txBody>
      </p:sp>
      <p:sp>
        <p:nvSpPr>
          <p:cNvPr id="1876996" name="Text Box 4">
            <a:extLst>
              <a:ext uri="{FF2B5EF4-FFF2-40B4-BE49-F238E27FC236}">
                <a16:creationId xmlns:a16="http://schemas.microsoft.com/office/drawing/2014/main" id="{24862370-ABAD-044F-B35E-E8BF603A2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105400"/>
            <a:ext cx="8763000" cy="9461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this characteristic of sine wave applied to linear circuit is unique</a:t>
            </a:r>
            <a:endParaRPr lang="en-US" altLang="zh-CN" sz="2800" dirty="0">
              <a:solidFill>
                <a:srgbClr val="0432FF"/>
              </a:solidFill>
              <a:ea typeface="宋体" panose="02010600030101010101" pitchFamily="2" charset="-122"/>
            </a:endParaRPr>
          </a:p>
        </p:txBody>
      </p:sp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62B8264D-23BE-ED43-B180-1522F3C2B94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61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6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76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6996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Footer Placeholder 3">
            <a:extLst>
              <a:ext uri="{FF2B5EF4-FFF2-40B4-BE49-F238E27FC236}">
                <a16:creationId xmlns:a16="http://schemas.microsoft.com/office/drawing/2014/main" id="{ACED315E-7E59-DD47-8669-9A839D7CEA5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90115" name="Rectangle 6">
            <a:extLst>
              <a:ext uri="{FF2B5EF4-FFF2-40B4-BE49-F238E27FC236}">
                <a16:creationId xmlns:a16="http://schemas.microsoft.com/office/drawing/2014/main" id="{0076D321-8845-984E-897E-87B6C3F51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2133600"/>
            <a:ext cx="3124200" cy="411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90116" name="Rectangle 2">
            <a:extLst>
              <a:ext uri="{FF2B5EF4-FFF2-40B4-BE49-F238E27FC236}">
                <a16:creationId xmlns:a16="http://schemas.microsoft.com/office/drawing/2014/main" id="{58A275EF-B937-9A48-BB7C-DC135F5D0A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zh-CN" b="0">
                <a:ea typeface="宋体" panose="02010600030101010101" pitchFamily="2" charset="-122"/>
              </a:rPr>
              <a:t>1.6.1:</a:t>
            </a:r>
            <a:r>
              <a:rPr lang="en-US" altLang="zh-CN">
                <a:ea typeface="宋体" panose="02010600030101010101" pitchFamily="2" charset="-122"/>
              </a:rPr>
              <a:t> Measuring the</a:t>
            </a:r>
            <a:br>
              <a:rPr lang="en-US" altLang="zh-CN">
                <a:ea typeface="宋体" panose="02010600030101010101" pitchFamily="2" charset="-122"/>
              </a:rPr>
            </a:br>
            <a:r>
              <a:rPr lang="en-US" altLang="zh-CN">
                <a:ea typeface="宋体" panose="02010600030101010101" pitchFamily="2" charset="-122"/>
              </a:rPr>
              <a:t>Amplifier Frequency Response</a:t>
            </a:r>
          </a:p>
        </p:txBody>
      </p:sp>
      <p:sp>
        <p:nvSpPr>
          <p:cNvPr id="1878019" name="Rectangle 3">
            <a:extLst>
              <a:ext uri="{FF2B5EF4-FFF2-40B4-BE49-F238E27FC236}">
                <a16:creationId xmlns:a16="http://schemas.microsoft.com/office/drawing/2014/main" id="{4C0515BA-A9EE-7C40-932A-87DBD6F1E2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981200"/>
          </a:xfrm>
          <a:prstGeom prst="rect">
            <a:avLst/>
          </a:prstGeom>
          <a:solidFill>
            <a:schemeClr val="bg1">
              <a:alpha val="89803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90118" name="Picture 4" descr="se01F20">
            <a:extLst>
              <a:ext uri="{FF2B5EF4-FFF2-40B4-BE49-F238E27FC236}">
                <a16:creationId xmlns:a16="http://schemas.microsoft.com/office/drawing/2014/main" id="{CE16E5AA-3050-9544-BA52-1A1CDA818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311400"/>
            <a:ext cx="8610600" cy="347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78021" name="Text Box 5">
            <a:extLst>
              <a:ext uri="{FF2B5EF4-FFF2-40B4-BE49-F238E27FC236}">
                <a16:creationId xmlns:a16="http://schemas.microsoft.com/office/drawing/2014/main" id="{6FC37D14-7C62-9C4E-83F3-F30D94BA3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111250"/>
            <a:ext cx="5638800" cy="9461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input and output are similar for linear amplifier</a:t>
            </a: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510F6175-DF6A-1643-B1BE-3C217570270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62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8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78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8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78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8019" grpId="0" animBg="1"/>
      <p:bldP spid="1878021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Footer Placeholder 4">
            <a:extLst>
              <a:ext uri="{FF2B5EF4-FFF2-40B4-BE49-F238E27FC236}">
                <a16:creationId xmlns:a16="http://schemas.microsoft.com/office/drawing/2014/main" id="{10D4CF74-30FD-FD48-9205-59F57239482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92163" name="Rectangle 2">
            <a:extLst>
              <a:ext uri="{FF2B5EF4-FFF2-40B4-BE49-F238E27FC236}">
                <a16:creationId xmlns:a16="http://schemas.microsoft.com/office/drawing/2014/main" id="{9610918C-8D6C-F94C-B872-C5FDE7B04A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419600" cy="1295400"/>
          </a:xfrm>
          <a:noFill/>
        </p:spPr>
        <p:txBody>
          <a:bodyPr/>
          <a:lstStyle/>
          <a:p>
            <a:pPr eaLnBrk="1" hangingPunct="1"/>
            <a:r>
              <a:rPr lang="en-US" altLang="zh-CN" b="0" dirty="0">
                <a:ea typeface="宋体" panose="02010600030101010101" pitchFamily="2" charset="-122"/>
              </a:rPr>
              <a:t>1.6.1.</a:t>
            </a:r>
            <a:r>
              <a:rPr lang="en-US" altLang="zh-CN" dirty="0">
                <a:ea typeface="宋体" panose="02010600030101010101" pitchFamily="2" charset="-122"/>
              </a:rPr>
              <a:t> Measuring the</a:t>
            </a:r>
            <a:br>
              <a:rPr lang="en-US" altLang="zh-CN" dirty="0">
                <a:ea typeface="宋体" panose="02010600030101010101" pitchFamily="2" charset="-122"/>
              </a:rPr>
            </a:br>
            <a:r>
              <a:rPr lang="en-US" altLang="zh-CN" dirty="0">
                <a:ea typeface="宋体" panose="02010600030101010101" pitchFamily="2" charset="-122"/>
              </a:rPr>
              <a:t>Amplifier Frequency Response</a:t>
            </a:r>
            <a:r>
              <a:rPr lang="zh-CN" altLang="en-US" dirty="0">
                <a:ea typeface="宋体" panose="02010600030101010101" pitchFamily="2" charset="-122"/>
              </a:rPr>
              <a:t> 放大器频率响应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92164" name="Rectangle 3">
            <a:extLst>
              <a:ext uri="{FF2B5EF4-FFF2-40B4-BE49-F238E27FC236}">
                <a16:creationId xmlns:a16="http://schemas.microsoft.com/office/drawing/2014/main" id="{FAFD223C-43E7-C749-90E3-595A8ECFE37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8305800" cy="3962400"/>
          </a:xfrm>
        </p:spPr>
        <p:txBody>
          <a:bodyPr/>
          <a:lstStyle/>
          <a:p>
            <a:pPr eaLnBrk="1" hangingPunct="1"/>
            <a:r>
              <a:rPr lang="en-US" altLang="zh-CN" sz="2800" b="1">
                <a:solidFill>
                  <a:srgbClr val="3333FF"/>
                </a:solidFill>
                <a:ea typeface="宋体" panose="02010600030101010101" pitchFamily="2" charset="-122"/>
              </a:rPr>
              <a:t>amplifier transfer function </a:t>
            </a:r>
            <a:r>
              <a:rPr lang="en-US" altLang="zh-CN" sz="2800">
                <a:ea typeface="宋体" panose="02010600030101010101" pitchFamily="2" charset="-122"/>
              </a:rPr>
              <a:t>(</a:t>
            </a:r>
            <a:r>
              <a:rPr lang="en-US" altLang="zh-CN" sz="2800" b="1">
                <a:ea typeface="宋体" panose="02010600030101010101" pitchFamily="2" charset="-122"/>
              </a:rPr>
              <a:t>T</a:t>
            </a:r>
            <a:r>
              <a:rPr lang="en-US" altLang="zh-CN" sz="2800">
                <a:ea typeface="宋体" panose="02010600030101010101" pitchFamily="2" charset="-122"/>
              </a:rPr>
              <a:t>) – describes the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 input-output relationship</a:t>
            </a:r>
            <a:r>
              <a:rPr lang="en-US" altLang="zh-CN" sz="2800">
                <a:ea typeface="宋体" panose="02010600030101010101" pitchFamily="2" charset="-122"/>
              </a:rPr>
              <a:t> of an amplifier – or other device – with respect to various parameters, including frequency of input applied.</a:t>
            </a:r>
          </a:p>
          <a:p>
            <a:pPr lvl="1" eaLnBrk="1" hangingPunct="1"/>
            <a:r>
              <a:rPr lang="en-US" altLang="zh-CN" sz="2800">
                <a:ea typeface="宋体" panose="02010600030101010101" pitchFamily="2" charset="-122"/>
              </a:rPr>
              <a:t>It is a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 complex value</a:t>
            </a:r>
            <a:r>
              <a:rPr lang="en-US" altLang="zh-CN" sz="2800">
                <a:ea typeface="宋体" panose="02010600030101010101" pitchFamily="2" charset="-122"/>
              </a:rPr>
              <a:t>, often defined in terms of magnitude and phase shift.</a:t>
            </a:r>
          </a:p>
        </p:txBody>
      </p:sp>
      <p:sp>
        <p:nvSpPr>
          <p:cNvPr id="92165" name="Rectangle 5">
            <a:extLst>
              <a:ext uri="{FF2B5EF4-FFF2-40B4-BE49-F238E27FC236}">
                <a16:creationId xmlns:a16="http://schemas.microsoft.com/office/drawing/2014/main" id="{67F0BFD4-9403-5745-9194-1616E61844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graphicFrame>
        <p:nvGraphicFramePr>
          <p:cNvPr id="92166" name="Object 4">
            <a:extLst>
              <a:ext uri="{FF2B5EF4-FFF2-40B4-BE49-F238E27FC236}">
                <a16:creationId xmlns:a16="http://schemas.microsoft.com/office/drawing/2014/main" id="{56A2B205-80E6-C64F-9F33-ABA8132946AB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2174875" y="5083175"/>
          <a:ext cx="4835525" cy="154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1501100" imgH="6877050" progId="Equation.DSMT4">
                  <p:embed/>
                </p:oleObj>
              </mc:Choice>
              <mc:Fallback>
                <p:oleObj name="Equation" r:id="rId3" imgW="21501100" imgH="687705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4875" y="5083175"/>
                        <a:ext cx="4835525" cy="1546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08A3FAE6-4A80-5947-B300-16EBD3351E7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63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Footer Placeholder 4">
            <a:extLst>
              <a:ext uri="{FF2B5EF4-FFF2-40B4-BE49-F238E27FC236}">
                <a16:creationId xmlns:a16="http://schemas.microsoft.com/office/drawing/2014/main" id="{9EF04B1A-F7A3-4E40-B561-B19F399652D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94211" name="Rectangle 2">
            <a:extLst>
              <a:ext uri="{FF2B5EF4-FFF2-40B4-BE49-F238E27FC236}">
                <a16:creationId xmlns:a16="http://schemas.microsoft.com/office/drawing/2014/main" id="{95E4C97F-7802-EF42-AE3C-283F6F1FC7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343400" cy="1295400"/>
          </a:xfrm>
          <a:noFill/>
        </p:spPr>
        <p:txBody>
          <a:bodyPr/>
          <a:lstStyle/>
          <a:p>
            <a:pPr eaLnBrk="1" hangingPunct="1"/>
            <a:r>
              <a:rPr lang="en-US" altLang="zh-CN" sz="3200" b="0" dirty="0">
                <a:ea typeface="宋体" panose="02010600030101010101" pitchFamily="2" charset="-122"/>
              </a:rPr>
              <a:t>1.6.2. </a:t>
            </a:r>
            <a:r>
              <a:rPr lang="en-US" altLang="zh-CN" sz="3200" dirty="0">
                <a:ea typeface="宋体" panose="02010600030101010101" pitchFamily="2" charset="-122"/>
              </a:rPr>
              <a:t>Amplifier Bandwidth </a:t>
            </a:r>
            <a:r>
              <a:rPr lang="zh-CN" altLang="en-US" sz="3200" dirty="0">
                <a:ea typeface="宋体" panose="02010600030101010101" pitchFamily="2" charset="-122"/>
              </a:rPr>
              <a:t>放大器带宽</a:t>
            </a:r>
            <a:endParaRPr lang="en-US" altLang="zh-CN" sz="3200" dirty="0">
              <a:ea typeface="宋体" panose="02010600030101010101" pitchFamily="2" charset="-122"/>
            </a:endParaRPr>
          </a:p>
        </p:txBody>
      </p:sp>
      <p:sp>
        <p:nvSpPr>
          <p:cNvPr id="94212" name="Rectangle 3">
            <a:extLst>
              <a:ext uri="{FF2B5EF4-FFF2-40B4-BE49-F238E27FC236}">
                <a16:creationId xmlns:a16="http://schemas.microsoft.com/office/drawing/2014/main" id="{D998A185-6E43-CF4D-A886-D5F99229C7F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8305800" cy="3962400"/>
          </a:xfrm>
        </p:spPr>
        <p:txBody>
          <a:bodyPr/>
          <a:lstStyle/>
          <a:p>
            <a:pPr eaLnBrk="1" hangingPunct="1"/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800">
                <a:ea typeface="宋体" panose="02010600030101010101" pitchFamily="2" charset="-122"/>
              </a:rPr>
              <a:t> What is </a:t>
            </a:r>
            <a:r>
              <a:rPr lang="en-US" altLang="zh-CN" sz="2800" b="1">
                <a:solidFill>
                  <a:srgbClr val="3333FF"/>
                </a:solidFill>
                <a:ea typeface="宋体" panose="02010600030101010101" pitchFamily="2" charset="-122"/>
              </a:rPr>
              <a:t>bandwidth</a:t>
            </a:r>
            <a:r>
              <a:rPr lang="en-US" altLang="zh-CN" sz="2800">
                <a:ea typeface="宋体" panose="02010600030101010101" pitchFamily="2" charset="-122"/>
              </a:rPr>
              <a:t> of a device?</a:t>
            </a:r>
          </a:p>
          <a:p>
            <a:pPr lvl="1" eaLnBrk="1" hangingPunct="1"/>
            <a:r>
              <a:rPr lang="en-US" altLang="zh-CN" sz="2800" b="1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800">
                <a:ea typeface="宋体" panose="02010600030101010101" pitchFamily="2" charset="-122"/>
              </a:rPr>
              <a:t> The range of frequencies over which its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magnitude response is constant </a:t>
            </a:r>
            <a:r>
              <a:rPr lang="en-US" altLang="zh-CN" sz="2800">
                <a:ea typeface="宋体" panose="02010600030101010101" pitchFamily="2" charset="-122"/>
              </a:rPr>
              <a:t>(within 3dB).</a:t>
            </a:r>
          </a:p>
          <a:p>
            <a:pPr eaLnBrk="1" hangingPunct="1"/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800">
                <a:ea typeface="宋体" panose="02010600030101010101" pitchFamily="2" charset="-122"/>
              </a:rPr>
              <a:t> For an amplifier, what is main bandwidth concern?</a:t>
            </a:r>
          </a:p>
          <a:p>
            <a:pPr lvl="1" eaLnBrk="1" hangingPunct="1"/>
            <a:r>
              <a:rPr lang="en-US" altLang="zh-CN" sz="2800" b="1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800">
                <a:ea typeface="宋体" panose="02010600030101010101" pitchFamily="2" charset="-122"/>
              </a:rPr>
              <a:t> That the bandwidth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extends beyond </a:t>
            </a:r>
            <a:r>
              <a:rPr lang="en-US" altLang="zh-CN" sz="2800">
                <a:ea typeface="宋体" panose="02010600030101010101" pitchFamily="2" charset="-122"/>
              </a:rPr>
              <a:t>range of frequencies it is expected to amplify.</a:t>
            </a: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E2F4E5E0-1B5F-864D-8F02-BEA25A23E29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64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Footer Placeholder 4">
            <a:extLst>
              <a:ext uri="{FF2B5EF4-FFF2-40B4-BE49-F238E27FC236}">
                <a16:creationId xmlns:a16="http://schemas.microsoft.com/office/drawing/2014/main" id="{21C8B518-6752-8C42-9C12-A1117B9907A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95235" name="Rectangle 2">
            <a:extLst>
              <a:ext uri="{FF2B5EF4-FFF2-40B4-BE49-F238E27FC236}">
                <a16:creationId xmlns:a16="http://schemas.microsoft.com/office/drawing/2014/main" id="{4B65F94D-9CBB-944D-BC2B-A405593080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1.6.2. </a:t>
            </a:r>
            <a:r>
              <a:rPr lang="en-US" altLang="zh-CN" sz="3200">
                <a:ea typeface="宋体" panose="02010600030101010101" pitchFamily="2" charset="-122"/>
              </a:rPr>
              <a:t>Amplifier Bandwidth</a:t>
            </a:r>
          </a:p>
        </p:txBody>
      </p:sp>
      <p:sp>
        <p:nvSpPr>
          <p:cNvPr id="95236" name="Rectangle 3">
            <a:extLst>
              <a:ext uri="{FF2B5EF4-FFF2-40B4-BE49-F238E27FC236}">
                <a16:creationId xmlns:a16="http://schemas.microsoft.com/office/drawing/2014/main" id="{D0CF359E-E36C-3E42-B151-3A58013DC88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8305800" cy="3962400"/>
          </a:xfrm>
        </p:spPr>
        <p:txBody>
          <a:bodyPr/>
          <a:lstStyle/>
          <a:p>
            <a:pPr eaLnBrk="1" hangingPunct="1"/>
            <a:endParaRPr lang="zh-CN" altLang="zh-CN" sz="2000">
              <a:ea typeface="宋体" panose="02010600030101010101" pitchFamily="2" charset="-122"/>
            </a:endParaRPr>
          </a:p>
        </p:txBody>
      </p:sp>
      <p:sp>
        <p:nvSpPr>
          <p:cNvPr id="1881092" name="Rectangle 4">
            <a:extLst>
              <a:ext uri="{FF2B5EF4-FFF2-40B4-BE49-F238E27FC236}">
                <a16:creationId xmlns:a16="http://schemas.microsoft.com/office/drawing/2014/main" id="{811344CF-F41B-E14E-AC2F-CCC492F37F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981200"/>
          </a:xfrm>
          <a:prstGeom prst="rect">
            <a:avLst/>
          </a:prstGeom>
          <a:solidFill>
            <a:schemeClr val="bg1">
              <a:alpha val="89803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95238" name="Picture 4" descr="se01F21">
            <a:extLst>
              <a:ext uri="{FF2B5EF4-FFF2-40B4-BE49-F238E27FC236}">
                <a16:creationId xmlns:a16="http://schemas.microsoft.com/office/drawing/2014/main" id="{592F2DEC-D0CA-E848-93C7-3DE884E83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133600"/>
            <a:ext cx="7578725" cy="391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9" name="矩形 1">
            <a:extLst>
              <a:ext uri="{FF2B5EF4-FFF2-40B4-BE49-F238E27FC236}">
                <a16:creationId xmlns:a16="http://schemas.microsoft.com/office/drawing/2014/main" id="{471CDD07-8C89-E54C-97C7-5A598E6F35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4488" y="939800"/>
            <a:ext cx="4572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zh-CN">
                <a:latin typeface="Arial" panose="020B0604020202020204" pitchFamily="34" charset="0"/>
                <a:ea typeface="宋体" panose="02010600030101010101" pitchFamily="2" charset="-122"/>
              </a:rPr>
              <a:t>The 3dB points are the “half power” points of the frequency response curve.</a:t>
            </a: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E2879233-C298-4D41-8E85-A52927C62CA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65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81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1092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Footer Placeholder 4">
            <a:extLst>
              <a:ext uri="{FF2B5EF4-FFF2-40B4-BE49-F238E27FC236}">
                <a16:creationId xmlns:a16="http://schemas.microsoft.com/office/drawing/2014/main" id="{5BC1735A-ACC5-5A4D-88A6-B1EBFA64BD6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97283" name="Rectangle 5">
            <a:extLst>
              <a:ext uri="{FF2B5EF4-FFF2-40B4-BE49-F238E27FC236}">
                <a16:creationId xmlns:a16="http://schemas.microsoft.com/office/drawing/2014/main" id="{31B18D6E-F410-B842-8D3B-B979C858E7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096000"/>
            <a:ext cx="9144000" cy="76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97284" name="Rectangle 2">
            <a:extLst>
              <a:ext uri="{FF2B5EF4-FFF2-40B4-BE49-F238E27FC236}">
                <a16:creationId xmlns:a16="http://schemas.microsoft.com/office/drawing/2014/main" id="{83CBF2F5-F646-F645-8C2B-419C8BB5DB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zh-CN" sz="3200" b="0" dirty="0">
                <a:ea typeface="宋体" panose="02010600030101010101" pitchFamily="2" charset="-122"/>
              </a:rPr>
              <a:t>1.6.4. </a:t>
            </a:r>
            <a:r>
              <a:rPr lang="en-US" altLang="zh-CN" sz="3200" dirty="0">
                <a:ea typeface="宋体" panose="02010600030101010101" pitchFamily="2" charset="-122"/>
              </a:rPr>
              <a:t>Single Time-Constant Networks</a:t>
            </a:r>
            <a:r>
              <a:rPr lang="zh-CN" altLang="en-US" sz="3200" dirty="0">
                <a:ea typeface="宋体" panose="02010600030101010101" pitchFamily="2" charset="-122"/>
              </a:rPr>
              <a:t>单时间常数网络</a:t>
            </a:r>
            <a:endParaRPr lang="en-US" altLang="zh-CN" sz="3200" dirty="0">
              <a:ea typeface="宋体" panose="02010600030101010101" pitchFamily="2" charset="-122"/>
            </a:endParaRPr>
          </a:p>
        </p:txBody>
      </p:sp>
      <p:sp>
        <p:nvSpPr>
          <p:cNvPr id="97285" name="Rectangle 3">
            <a:extLst>
              <a:ext uri="{FF2B5EF4-FFF2-40B4-BE49-F238E27FC236}">
                <a16:creationId xmlns:a16="http://schemas.microsoft.com/office/drawing/2014/main" id="{FA198AB5-3FC5-2441-ADCB-FC8606A7F1A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057400"/>
            <a:ext cx="8305800" cy="3962400"/>
          </a:xfrm>
        </p:spPr>
        <p:txBody>
          <a:bodyPr/>
          <a:lstStyle/>
          <a:p>
            <a:pPr eaLnBrk="1" hangingPunct="1"/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single time–constant (STC) network</a:t>
            </a:r>
            <a:r>
              <a:rPr lang="en-US" altLang="zh-CN" sz="2800" dirty="0">
                <a:ea typeface="宋体" panose="02010600030101010101" pitchFamily="2" charset="-122"/>
              </a:rPr>
              <a:t> – is composed of (or may be reduced to) </a:t>
            </a:r>
            <a:r>
              <a:rPr lang="en-US" altLang="zh-CN" sz="2800" b="1" dirty="0">
                <a:solidFill>
                  <a:srgbClr val="C00000"/>
                </a:solidFill>
                <a:ea typeface="宋体" panose="02010600030101010101" pitchFamily="2" charset="-122"/>
              </a:rPr>
              <a:t>one reactive component </a:t>
            </a:r>
            <a:r>
              <a:rPr lang="en-US" altLang="zh-CN" sz="2800" dirty="0">
                <a:ea typeface="宋体" panose="02010600030101010101" pitchFamily="2" charset="-122"/>
              </a:rPr>
              <a:t>and </a:t>
            </a:r>
            <a:r>
              <a:rPr lang="en-US" altLang="zh-CN" sz="2800" b="1" dirty="0">
                <a:solidFill>
                  <a:srgbClr val="C00000"/>
                </a:solidFill>
                <a:ea typeface="宋体" panose="02010600030101010101" pitchFamily="2" charset="-122"/>
              </a:rPr>
              <a:t>one resistance</a:t>
            </a:r>
            <a:r>
              <a:rPr lang="en-US" altLang="zh-CN" sz="2800" dirty="0">
                <a:ea typeface="宋体" panose="02010600030101010101" pitchFamily="2" charset="-122"/>
              </a:rPr>
              <a:t>.</a:t>
            </a:r>
            <a:r>
              <a:rPr lang="zh-CN" altLang="en-US" sz="2800" dirty="0">
                <a:ea typeface="宋体" panose="02010600030101010101" pitchFamily="2" charset="-122"/>
              </a:rPr>
              <a:t> </a:t>
            </a:r>
            <a:r>
              <a:rPr lang="en-US" altLang="zh-CN" b="1" dirty="0">
                <a:solidFill>
                  <a:srgbClr val="00B050"/>
                </a:solidFill>
                <a:ea typeface="宋体" panose="02010600030101010101" pitchFamily="2" charset="-122"/>
              </a:rPr>
              <a:t>RC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或</a:t>
            </a:r>
            <a:r>
              <a:rPr lang="en-US" altLang="zh-CN" b="1" dirty="0">
                <a:solidFill>
                  <a:srgbClr val="00B050"/>
                </a:solidFill>
                <a:ea typeface="宋体" panose="02010600030101010101" pitchFamily="2" charset="-122"/>
              </a:rPr>
              <a:t>RL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电路</a:t>
            </a:r>
            <a:endParaRPr lang="en-US" altLang="zh-CN" sz="2800" b="1" dirty="0">
              <a:solidFill>
                <a:srgbClr val="00B050"/>
              </a:solidFill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low pass filter</a:t>
            </a:r>
            <a:r>
              <a:rPr lang="en-US" altLang="zh-CN" sz="2800" b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– attenuates output at high frequencies, allow low to pass</a:t>
            </a:r>
          </a:p>
          <a:p>
            <a:pPr lvl="1" eaLnBrk="1" hangingPunct="1"/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high pass filter</a:t>
            </a:r>
            <a:r>
              <a:rPr lang="en-US" altLang="zh-CN" sz="2800" b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– attenuates output at low frequencies, allow high to pass</a:t>
            </a:r>
          </a:p>
          <a:p>
            <a:pPr eaLnBrk="1" hangingPunct="1"/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time constant (</a:t>
            </a:r>
            <a:r>
              <a:rPr lang="en-US" altLang="zh-CN" sz="2800" i="1" dirty="0">
                <a:solidFill>
                  <a:srgbClr val="3333FF"/>
                </a:solidFill>
                <a:latin typeface="Symbol" pitchFamily="2" charset="2"/>
                <a:ea typeface="宋体" panose="02010600030101010101" pitchFamily="2" charset="-122"/>
              </a:rPr>
              <a:t>t</a:t>
            </a:r>
            <a:r>
              <a:rPr lang="en-US" altLang="zh-CN" sz="2800" i="1" dirty="0">
                <a:solidFill>
                  <a:schemeClr val="bg1"/>
                </a:solidFill>
                <a:latin typeface="Symbol" pitchFamily="2" charset="2"/>
                <a:ea typeface="宋体" panose="02010600030101010101" pitchFamily="2" charset="-122"/>
              </a:rPr>
              <a:t>.</a:t>
            </a: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)</a:t>
            </a:r>
            <a:r>
              <a:rPr lang="en-US" altLang="zh-CN" sz="2800" dirty="0">
                <a:ea typeface="宋体" panose="02010600030101010101" pitchFamily="2" charset="-122"/>
              </a:rPr>
              <a:t> – describes the length of time required for a network transient to settle from step change (</a:t>
            </a:r>
            <a:r>
              <a:rPr lang="en-US" altLang="zh-CN" sz="2800" b="1" i="1" dirty="0">
                <a:solidFill>
                  <a:srgbClr val="C00000"/>
                </a:solidFill>
                <a:latin typeface="Symbol" pitchFamily="2" charset="2"/>
                <a:ea typeface="宋体" panose="02010600030101010101" pitchFamily="2" charset="-122"/>
              </a:rPr>
              <a:t>t</a:t>
            </a:r>
            <a:r>
              <a:rPr lang="en-US" altLang="zh-CN" sz="2800" b="1" dirty="0">
                <a:solidFill>
                  <a:srgbClr val="C00000"/>
                </a:solidFill>
                <a:ea typeface="宋体" panose="02010600030101010101" pitchFamily="2" charset="-122"/>
              </a:rPr>
              <a:t> = </a:t>
            </a:r>
            <a:r>
              <a:rPr lang="en-US" altLang="zh-CN" sz="2800" b="1" i="1" dirty="0">
                <a:solidFill>
                  <a:srgbClr val="C00000"/>
                </a:solidFill>
                <a:ea typeface="宋体" panose="02010600030101010101" pitchFamily="2" charset="-122"/>
              </a:rPr>
              <a:t>L</a:t>
            </a:r>
            <a:r>
              <a:rPr lang="en-US" altLang="zh-CN" sz="2800" b="1" dirty="0">
                <a:solidFill>
                  <a:srgbClr val="C00000"/>
                </a:solidFill>
                <a:ea typeface="宋体" panose="02010600030101010101" pitchFamily="2" charset="-122"/>
              </a:rPr>
              <a:t> / </a:t>
            </a:r>
            <a:r>
              <a:rPr lang="en-US" altLang="zh-CN" sz="2800" b="1" i="1" dirty="0">
                <a:solidFill>
                  <a:srgbClr val="C00000"/>
                </a:solidFill>
                <a:ea typeface="宋体" panose="02010600030101010101" pitchFamily="2" charset="-122"/>
              </a:rPr>
              <a:t>R </a:t>
            </a:r>
            <a:r>
              <a:rPr lang="en-US" altLang="zh-CN" sz="2800" b="1" dirty="0">
                <a:solidFill>
                  <a:srgbClr val="C00000"/>
                </a:solidFill>
                <a:ea typeface="宋体" panose="02010600030101010101" pitchFamily="2" charset="-122"/>
              </a:rPr>
              <a:t>= </a:t>
            </a:r>
            <a:r>
              <a:rPr lang="en-US" altLang="zh-CN" sz="2800" b="1" i="1" dirty="0">
                <a:solidFill>
                  <a:srgbClr val="C00000"/>
                </a:solidFill>
                <a:ea typeface="宋体" panose="02010600030101010101" pitchFamily="2" charset="-122"/>
              </a:rPr>
              <a:t>RC</a:t>
            </a:r>
            <a:r>
              <a:rPr lang="en-US" altLang="zh-CN" sz="2800" dirty="0">
                <a:ea typeface="宋体" panose="02010600030101010101" pitchFamily="2" charset="-122"/>
              </a:rPr>
              <a:t>)</a:t>
            </a:r>
          </a:p>
        </p:txBody>
      </p:sp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B952487A-3999-784F-BF27-A0B4D79D504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66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Footer Placeholder 4">
            <a:extLst>
              <a:ext uri="{FF2B5EF4-FFF2-40B4-BE49-F238E27FC236}">
                <a16:creationId xmlns:a16="http://schemas.microsoft.com/office/drawing/2014/main" id="{77322091-7D26-6947-AFF1-0FCF94B3C0F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99331" name="Rectangle 9">
            <a:extLst>
              <a:ext uri="{FF2B5EF4-FFF2-40B4-BE49-F238E27FC236}">
                <a16:creationId xmlns:a16="http://schemas.microsoft.com/office/drawing/2014/main" id="{986F88F0-1CB3-6947-9F56-92ADA3BFFA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2057400"/>
            <a:ext cx="3200400" cy="426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99332" name="Rectangle 6">
            <a:extLst>
              <a:ext uri="{FF2B5EF4-FFF2-40B4-BE49-F238E27FC236}">
                <a16:creationId xmlns:a16="http://schemas.microsoft.com/office/drawing/2014/main" id="{274A3354-8996-E94C-9DE2-0BFC7EC70D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90800"/>
            <a:ext cx="9144000" cy="426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99333" name="Rectangle 2">
            <a:extLst>
              <a:ext uri="{FF2B5EF4-FFF2-40B4-BE49-F238E27FC236}">
                <a16:creationId xmlns:a16="http://schemas.microsoft.com/office/drawing/2014/main" id="{DCA5AEBF-D061-4041-A896-9B5E692BFA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1.6.4. </a:t>
            </a:r>
            <a:r>
              <a:rPr lang="en-US" altLang="zh-CN" sz="3200">
                <a:ea typeface="宋体" panose="02010600030101010101" pitchFamily="2" charset="-122"/>
              </a:rPr>
              <a:t>Single Time-Constant Networks</a:t>
            </a:r>
          </a:p>
        </p:txBody>
      </p:sp>
      <p:sp>
        <p:nvSpPr>
          <p:cNvPr id="99334" name="Rectangle 3">
            <a:extLst>
              <a:ext uri="{FF2B5EF4-FFF2-40B4-BE49-F238E27FC236}">
                <a16:creationId xmlns:a16="http://schemas.microsoft.com/office/drawing/2014/main" id="{057A2C28-E5EA-4845-8735-30E09874061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8305800" cy="3962400"/>
          </a:xfrm>
        </p:spPr>
        <p:txBody>
          <a:bodyPr/>
          <a:lstStyle/>
          <a:p>
            <a:pPr eaLnBrk="1" hangingPunct="1"/>
            <a:r>
              <a:rPr lang="en-US" altLang="zh-CN" sz="2800">
                <a:ea typeface="宋体" panose="02010600030101010101" pitchFamily="2" charset="-122"/>
              </a:rPr>
              <a:t>low pass filter (left)         </a:t>
            </a:r>
            <a:r>
              <a:rPr lang="en-US" altLang="zh-CN" sz="2800">
                <a:solidFill>
                  <a:schemeClr val="bg1"/>
                </a:solidFill>
                <a:ea typeface="宋体" panose="02010600030101010101" pitchFamily="2" charset="-122"/>
              </a:rPr>
              <a:t>attenuates output at high s</a:t>
            </a:r>
          </a:p>
          <a:p>
            <a:pPr eaLnBrk="1" hangingPunct="1"/>
            <a:r>
              <a:rPr lang="en-US" altLang="zh-CN" sz="2800">
                <a:ea typeface="宋体" panose="02010600030101010101" pitchFamily="2" charset="-122"/>
              </a:rPr>
              <a:t>high pass filter (right)</a:t>
            </a:r>
            <a:endParaRPr lang="en-US" altLang="zh-CN" sz="2800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  <p:pic>
        <p:nvPicPr>
          <p:cNvPr id="99335" name="Picture 4" descr="se01F22">
            <a:extLst>
              <a:ext uri="{FF2B5EF4-FFF2-40B4-BE49-F238E27FC236}">
                <a16:creationId xmlns:a16="http://schemas.microsoft.com/office/drawing/2014/main" id="{F867358D-9563-A148-8E3A-955E31E1E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" y="3505200"/>
            <a:ext cx="7386637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336" name="Text Box 2">
            <a:extLst>
              <a:ext uri="{FF2B5EF4-FFF2-40B4-BE49-F238E27FC236}">
                <a16:creationId xmlns:a16="http://schemas.microsoft.com/office/drawing/2014/main" id="{3B5744A4-6A39-A044-A4A0-6D5ECEF451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2089150"/>
            <a:ext cx="4419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ea typeface="MS PGothic" panose="020B0600070205080204" pitchFamily="34" charset="-128"/>
              </a:rPr>
              <a:t>Figure 1.22: </a:t>
            </a:r>
            <a:r>
              <a:rPr lang="en-US" altLang="zh-CN">
                <a:ea typeface="MS PGothic" panose="020B0600070205080204" pitchFamily="34" charset="-128"/>
              </a:rPr>
              <a:t>Two examples of STC networks: </a:t>
            </a:r>
            <a:r>
              <a:rPr lang="en-US" altLang="zh-CN" b="1">
                <a:ea typeface="MS PGothic" panose="020B0600070205080204" pitchFamily="34" charset="-128"/>
              </a:rPr>
              <a:t>(a)</a:t>
            </a:r>
            <a:r>
              <a:rPr lang="en-US" altLang="zh-CN">
                <a:ea typeface="MS PGothic" panose="020B0600070205080204" pitchFamily="34" charset="-128"/>
              </a:rPr>
              <a:t> a low-pass network and </a:t>
            </a:r>
            <a:r>
              <a:rPr lang="en-US" altLang="zh-CN" b="1">
                <a:ea typeface="MS PGothic" panose="020B0600070205080204" pitchFamily="34" charset="-128"/>
              </a:rPr>
              <a:t>(b)</a:t>
            </a:r>
            <a:r>
              <a:rPr lang="en-US" altLang="zh-CN">
                <a:ea typeface="MS PGothic" panose="020B0600070205080204" pitchFamily="34" charset="-128"/>
              </a:rPr>
              <a:t> a high-pass network.</a:t>
            </a:r>
          </a:p>
        </p:txBody>
      </p:sp>
      <p:sp>
        <p:nvSpPr>
          <p:cNvPr id="1886215" name="Line 7">
            <a:extLst>
              <a:ext uri="{FF2B5EF4-FFF2-40B4-BE49-F238E27FC236}">
                <a16:creationId xmlns:a16="http://schemas.microsoft.com/office/drawing/2014/main" id="{909D1D11-420E-E243-8B68-C85736835150}"/>
              </a:ext>
            </a:extLst>
          </p:cNvPr>
          <p:cNvSpPr>
            <a:spLocks noChangeShapeType="1"/>
          </p:cNvSpPr>
          <p:nvPr/>
        </p:nvSpPr>
        <p:spPr bwMode="auto">
          <a:xfrm>
            <a:off x="1371600" y="2590800"/>
            <a:ext cx="0" cy="1447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6216" name="Line 8">
            <a:extLst>
              <a:ext uri="{FF2B5EF4-FFF2-40B4-BE49-F238E27FC236}">
                <a16:creationId xmlns:a16="http://schemas.microsoft.com/office/drawing/2014/main" id="{C6A00FE3-F96E-114D-9445-DDD32E9AED23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3124200"/>
            <a:ext cx="1219200" cy="990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21BDE0AB-E7B5-394C-9D4E-64A2F32D9AE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67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6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86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6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86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886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86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886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86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Footer Placeholder 4">
            <a:extLst>
              <a:ext uri="{FF2B5EF4-FFF2-40B4-BE49-F238E27FC236}">
                <a16:creationId xmlns:a16="http://schemas.microsoft.com/office/drawing/2014/main" id="{B4C5E74A-6D7C-BD44-A476-4489811B36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740D133E-E39C-E944-8F5A-79811B61F9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1.6.4. </a:t>
            </a:r>
            <a:r>
              <a:rPr lang="en-US" altLang="zh-CN" sz="3200">
                <a:ea typeface="宋体" panose="02010600030101010101" pitchFamily="2" charset="-122"/>
              </a:rPr>
              <a:t>Single Time-Constant Networks</a:t>
            </a:r>
          </a:p>
        </p:txBody>
      </p:sp>
      <p:sp>
        <p:nvSpPr>
          <p:cNvPr id="101380" name="Rectangle 11">
            <a:extLst>
              <a:ext uri="{FF2B5EF4-FFF2-40B4-BE49-F238E27FC236}">
                <a16:creationId xmlns:a16="http://schemas.microsoft.com/office/drawing/2014/main" id="{AEF95B64-93F8-0A4E-997B-3167BD1E51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89803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101381" name="Rectangle 2">
            <a:extLst>
              <a:ext uri="{FF2B5EF4-FFF2-40B4-BE49-F238E27FC236}">
                <a16:creationId xmlns:a16="http://schemas.microsoft.com/office/drawing/2014/main" id="{8642CEA6-FBB2-E54F-95A0-AAD5F075B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90800"/>
            <a:ext cx="9144000" cy="4267200"/>
          </a:xfrm>
          <a:prstGeom prst="rect">
            <a:avLst/>
          </a:prstGeom>
          <a:solidFill>
            <a:schemeClr val="bg1">
              <a:alpha val="89803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101382" name="Picture 4" descr="se01F22">
            <a:extLst>
              <a:ext uri="{FF2B5EF4-FFF2-40B4-BE49-F238E27FC236}">
                <a16:creationId xmlns:a16="http://schemas.microsoft.com/office/drawing/2014/main" id="{648A55CA-3716-EA4A-AA7A-060C97B47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" y="3505200"/>
            <a:ext cx="7386637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1383" name="Object 10">
            <a:extLst>
              <a:ext uri="{FF2B5EF4-FFF2-40B4-BE49-F238E27FC236}">
                <a16:creationId xmlns:a16="http://schemas.microsoft.com/office/drawing/2014/main" id="{271CEC55-4D1E-8446-90E9-720CB08EA87E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1952625" y="277813"/>
          <a:ext cx="5210175" cy="284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9991050" imgH="16383000" progId="Equation.DSMT4">
                  <p:embed/>
                </p:oleObj>
              </mc:Choice>
              <mc:Fallback>
                <p:oleObj name="Equation" r:id="rId3" imgW="29991050" imgH="163830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2625" y="277813"/>
                        <a:ext cx="5210175" cy="2846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21036" name="Line 12">
            <a:extLst>
              <a:ext uri="{FF2B5EF4-FFF2-40B4-BE49-F238E27FC236}">
                <a16:creationId xmlns:a16="http://schemas.microsoft.com/office/drawing/2014/main" id="{A29D7D79-FB00-3642-AB80-DAA29B3CF9A8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1295400"/>
            <a:ext cx="0" cy="2667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1037" name="Line 13">
            <a:extLst>
              <a:ext uri="{FF2B5EF4-FFF2-40B4-BE49-F238E27FC236}">
                <a16:creationId xmlns:a16="http://schemas.microsoft.com/office/drawing/2014/main" id="{413057B7-4A74-CF4D-8BD9-F388774C33DC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0400" y="2514600"/>
            <a:ext cx="1981200" cy="152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48C3C8CD-4D9D-D64F-B0DC-BF2FE8A6B05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68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2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2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9210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2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92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2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Footer Placeholder 4">
            <a:extLst>
              <a:ext uri="{FF2B5EF4-FFF2-40B4-BE49-F238E27FC236}">
                <a16:creationId xmlns:a16="http://schemas.microsoft.com/office/drawing/2014/main" id="{4BEBCCAF-EA92-0743-B528-0E4B6D4DB6A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102403" name="Rectangle 2">
            <a:extLst>
              <a:ext uri="{FF2B5EF4-FFF2-40B4-BE49-F238E27FC236}">
                <a16:creationId xmlns:a16="http://schemas.microsoft.com/office/drawing/2014/main" id="{2B6750BC-C6D3-4343-8D6D-ACC46A4AF5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1.6.4. </a:t>
            </a:r>
            <a:r>
              <a:rPr lang="en-US" altLang="zh-CN" sz="3200">
                <a:ea typeface="宋体" panose="02010600030101010101" pitchFamily="2" charset="-122"/>
              </a:rPr>
              <a:t>Single Time-Constant Networks</a:t>
            </a:r>
          </a:p>
        </p:txBody>
      </p:sp>
      <p:sp>
        <p:nvSpPr>
          <p:cNvPr id="102404" name="Rectangle 3">
            <a:extLst>
              <a:ext uri="{FF2B5EF4-FFF2-40B4-BE49-F238E27FC236}">
                <a16:creationId xmlns:a16="http://schemas.microsoft.com/office/drawing/2014/main" id="{1652AA13-24A0-EA46-9A34-B6B03FD4F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89803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74DBAF-B56D-904E-B629-467CF4500A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77617"/>
            <a:ext cx="9144000" cy="5366630"/>
          </a:xfrm>
          <a:prstGeom prst="rect">
            <a:avLst/>
          </a:prstGeom>
        </p:spPr>
      </p:pic>
      <p:sp>
        <p:nvSpPr>
          <p:cNvPr id="102406" name="文本框 1">
            <a:extLst>
              <a:ext uri="{FF2B5EF4-FFF2-40B4-BE49-F238E27FC236}">
                <a16:creationId xmlns:a16="http://schemas.microsoft.com/office/drawing/2014/main" id="{8C974668-7284-6344-BC0D-B289312A0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8637" y="1782417"/>
            <a:ext cx="833437" cy="40011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eaLnBrk="1" hangingPunct="1"/>
            <a:r>
              <a:rPr lang="en-US" altLang="zh-CN" sz="20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2000" dirty="0">
                <a:ea typeface="宋体" panose="02010600030101010101" pitchFamily="2" charset="-122"/>
              </a:rPr>
              <a:t> =</a:t>
            </a:r>
            <a:r>
              <a:rPr lang="zh-CN" altLang="en-US" sz="2000" dirty="0">
                <a:ea typeface="宋体" panose="02010600030101010101" pitchFamily="2" charset="-122"/>
              </a:rPr>
              <a:t> </a:t>
            </a:r>
            <a:r>
              <a:rPr lang="en-US" altLang="zh-CN" sz="2000" i="1" dirty="0" err="1">
                <a:ea typeface="宋体" panose="02010600030101010101" pitchFamily="2" charset="-122"/>
              </a:rPr>
              <a:t>j</a:t>
            </a:r>
            <a:r>
              <a:rPr lang="en-US" altLang="zh-CN" sz="2000" dirty="0" err="1">
                <a:latin typeface="Symbol" pitchFamily="2" charset="2"/>
                <a:ea typeface="宋体" panose="02010600030101010101" pitchFamily="2" charset="-122"/>
              </a:rPr>
              <a:t>w</a:t>
            </a:r>
            <a:endParaRPr lang="zh-CN" altLang="en-US" sz="2000" dirty="0">
              <a:latin typeface="Symbol" pitchFamily="2" charset="2"/>
              <a:ea typeface="宋体" panose="02010600030101010101" pitchFamily="2" charset="-122"/>
            </a:endParaRPr>
          </a:p>
        </p:txBody>
      </p:sp>
      <p:pic>
        <p:nvPicPr>
          <p:cNvPr id="7" name="Picture 4" descr="se01F22">
            <a:extLst>
              <a:ext uri="{FF2B5EF4-FFF2-40B4-BE49-F238E27FC236}">
                <a16:creationId xmlns:a16="http://schemas.microsoft.com/office/drawing/2014/main" id="{FD5DF25D-C594-3F4B-8EA5-601454612D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-6504"/>
            <a:ext cx="4414837" cy="1759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564A1685-035D-5048-9206-CFCD19F4B6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800" y="2730500"/>
            <a:ext cx="795277" cy="12319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3EDDFB9-C41C-2E46-81CC-C8B92D1C52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6797" y="2795377"/>
            <a:ext cx="795277" cy="864767"/>
          </a:xfrm>
          <a:prstGeom prst="rect">
            <a:avLst/>
          </a:prstGeom>
        </p:spPr>
      </p:pic>
      <p:cxnSp>
        <p:nvCxnSpPr>
          <p:cNvPr id="6" name="直线箭头连接符 5">
            <a:extLst>
              <a:ext uri="{FF2B5EF4-FFF2-40B4-BE49-F238E27FC236}">
                <a16:creationId xmlns:a16="http://schemas.microsoft.com/office/drawing/2014/main" id="{3065D6BB-9DC4-5A45-AD14-FA6CFEB408A6}"/>
              </a:ext>
            </a:extLst>
          </p:cNvPr>
          <p:cNvCxnSpPr/>
          <p:nvPr/>
        </p:nvCxnSpPr>
        <p:spPr bwMode="auto">
          <a:xfrm flipH="1">
            <a:off x="4724400" y="3346450"/>
            <a:ext cx="533400" cy="31369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直线箭头连接符 11">
            <a:extLst>
              <a:ext uri="{FF2B5EF4-FFF2-40B4-BE49-F238E27FC236}">
                <a16:creationId xmlns:a16="http://schemas.microsoft.com/office/drawing/2014/main" id="{52075EF7-10D6-8546-B6C7-2A9A49F16375}"/>
              </a:ext>
            </a:extLst>
          </p:cNvPr>
          <p:cNvCxnSpPr/>
          <p:nvPr/>
        </p:nvCxnSpPr>
        <p:spPr bwMode="auto">
          <a:xfrm flipH="1">
            <a:off x="7543800" y="3184250"/>
            <a:ext cx="604838" cy="39715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直线连接符 12">
            <a:extLst>
              <a:ext uri="{FF2B5EF4-FFF2-40B4-BE49-F238E27FC236}">
                <a16:creationId xmlns:a16="http://schemas.microsoft.com/office/drawing/2014/main" id="{07348B65-34D0-2645-8A25-A8C450F31AF7}"/>
              </a:ext>
            </a:extLst>
          </p:cNvPr>
          <p:cNvCxnSpPr/>
          <p:nvPr/>
        </p:nvCxnSpPr>
        <p:spPr bwMode="auto">
          <a:xfrm>
            <a:off x="4191000" y="3962400"/>
            <a:ext cx="381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直线连接符 17">
            <a:extLst>
              <a:ext uri="{FF2B5EF4-FFF2-40B4-BE49-F238E27FC236}">
                <a16:creationId xmlns:a16="http://schemas.microsoft.com/office/drawing/2014/main" id="{A1F825C6-B887-6048-82DF-A4A252B6D2E6}"/>
              </a:ext>
            </a:extLst>
          </p:cNvPr>
          <p:cNvCxnSpPr/>
          <p:nvPr/>
        </p:nvCxnSpPr>
        <p:spPr bwMode="auto">
          <a:xfrm>
            <a:off x="7010400" y="3962400"/>
            <a:ext cx="381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灯片编号占位符 1">
            <a:extLst>
              <a:ext uri="{FF2B5EF4-FFF2-40B4-BE49-F238E27FC236}">
                <a16:creationId xmlns:a16="http://schemas.microsoft.com/office/drawing/2014/main" id="{4F1CC760-0485-5C4B-BD0A-B18070E218C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69</a:t>
            </a:fld>
            <a:endParaRPr lang="en-US" altLang="zh-CN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B506B5F5-1A22-A24E-B53B-64F52103D541}"/>
              </a:ext>
            </a:extLst>
          </p:cNvPr>
          <p:cNvSpPr/>
          <p:nvPr/>
        </p:nvSpPr>
        <p:spPr bwMode="auto">
          <a:xfrm>
            <a:off x="3657600" y="2730500"/>
            <a:ext cx="914400" cy="615950"/>
          </a:xfrm>
          <a:prstGeom prst="rect">
            <a:avLst/>
          </a:prstGeom>
          <a:noFill/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9753BAC6-B027-884C-84CB-033A73C9D9E7}"/>
              </a:ext>
            </a:extLst>
          </p:cNvPr>
          <p:cNvSpPr txBox="1"/>
          <p:nvPr/>
        </p:nvSpPr>
        <p:spPr>
          <a:xfrm>
            <a:off x="2286060" y="2746087"/>
            <a:ext cx="1104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b="1" dirty="0">
                <a:solidFill>
                  <a:srgbClr val="00B050"/>
                </a:solidFill>
              </a:rPr>
              <a:t>传递函数标准形式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4732C29B-E1F5-2547-A410-65F3D871D7FE}"/>
              </a:ext>
            </a:extLst>
          </p:cNvPr>
          <p:cNvSpPr txBox="1"/>
          <p:nvPr/>
        </p:nvSpPr>
        <p:spPr>
          <a:xfrm>
            <a:off x="3392617" y="2352981"/>
            <a:ext cx="1104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b="1" dirty="0">
                <a:solidFill>
                  <a:srgbClr val="00B050"/>
                </a:solidFill>
              </a:rPr>
              <a:t>低通</a:t>
            </a:r>
            <a:r>
              <a:rPr kumimoji="1" lang="en-US" altLang="zh-CN" b="1" dirty="0">
                <a:solidFill>
                  <a:srgbClr val="00B050"/>
                </a:solidFill>
              </a:rPr>
              <a:t>STC</a:t>
            </a:r>
            <a:endParaRPr kumimoji="1" lang="zh-CN" altLang="en-US" b="1" dirty="0">
              <a:solidFill>
                <a:srgbClr val="00B050"/>
              </a:solidFill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7AB2503F-DB8D-5242-A32B-3F42BAE20A35}"/>
              </a:ext>
            </a:extLst>
          </p:cNvPr>
          <p:cNvSpPr txBox="1"/>
          <p:nvPr/>
        </p:nvSpPr>
        <p:spPr>
          <a:xfrm>
            <a:off x="6160664" y="2352981"/>
            <a:ext cx="1104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b="1" dirty="0">
                <a:solidFill>
                  <a:srgbClr val="00B050"/>
                </a:solidFill>
              </a:rPr>
              <a:t>高通</a:t>
            </a:r>
            <a:r>
              <a:rPr kumimoji="1" lang="en-US" altLang="zh-CN" b="1" dirty="0">
                <a:solidFill>
                  <a:srgbClr val="00B050"/>
                </a:solidFill>
              </a:rPr>
              <a:t>STC</a:t>
            </a:r>
            <a:endParaRPr kumimoji="1" lang="zh-CN" altLang="en-US" b="1" dirty="0">
              <a:solidFill>
                <a:srgbClr val="00B050"/>
              </a:solidFill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225B26DD-5B40-0242-83D4-2BD21FBD8014}"/>
              </a:ext>
            </a:extLst>
          </p:cNvPr>
          <p:cNvSpPr/>
          <p:nvPr/>
        </p:nvSpPr>
        <p:spPr bwMode="auto">
          <a:xfrm>
            <a:off x="6351104" y="2736850"/>
            <a:ext cx="914400" cy="615950"/>
          </a:xfrm>
          <a:prstGeom prst="rect">
            <a:avLst/>
          </a:prstGeom>
          <a:noFill/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3">
            <a:extLst>
              <a:ext uri="{FF2B5EF4-FFF2-40B4-BE49-F238E27FC236}">
                <a16:creationId xmlns:a16="http://schemas.microsoft.com/office/drawing/2014/main" id="{87BDB4E2-FD8A-3D4E-8CFE-8C6A6CA8F0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8195" name="Rectangle 5">
            <a:extLst>
              <a:ext uri="{FF2B5EF4-FFF2-40B4-BE49-F238E27FC236}">
                <a16:creationId xmlns:a16="http://schemas.microsoft.com/office/drawing/2014/main" id="{169A7676-D5BF-A645-B4F0-2F0869135D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2133600"/>
            <a:ext cx="3276600" cy="403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8196" name="Rectangle 2">
            <a:extLst>
              <a:ext uri="{FF2B5EF4-FFF2-40B4-BE49-F238E27FC236}">
                <a16:creationId xmlns:a16="http://schemas.microsoft.com/office/drawing/2014/main" id="{22030CF4-D91D-854E-88A4-5E7E3A381A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1.1. </a:t>
            </a:r>
            <a:r>
              <a:rPr lang="en-US" altLang="zh-CN" sz="3200">
                <a:ea typeface="宋体" panose="02010600030101010101" pitchFamily="2" charset="-122"/>
              </a:rPr>
              <a:t>Signals</a:t>
            </a:r>
          </a:p>
        </p:txBody>
      </p:sp>
      <p:pic>
        <p:nvPicPr>
          <p:cNvPr id="8197" name="Picture 8" descr="se01F01">
            <a:extLst>
              <a:ext uri="{FF2B5EF4-FFF2-40B4-BE49-F238E27FC236}">
                <a16:creationId xmlns:a16="http://schemas.microsoft.com/office/drawing/2014/main" id="{E1BD2CAA-D76B-4D41-9463-393BE2DA57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09800"/>
            <a:ext cx="8686800" cy="355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Text Box 6">
            <a:extLst>
              <a:ext uri="{FF2B5EF4-FFF2-40B4-BE49-F238E27FC236}">
                <a16:creationId xmlns:a16="http://schemas.microsoft.com/office/drawing/2014/main" id="{FAC4794D-EAD9-8140-B7E0-2953852381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883275"/>
            <a:ext cx="8686800" cy="8223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b="1" dirty="0">
                <a:ea typeface="MS PGothic" panose="020B0600070205080204" pitchFamily="34" charset="-128"/>
              </a:rPr>
              <a:t>Figure 1.1: </a:t>
            </a:r>
            <a:r>
              <a:rPr lang="en-US" altLang="zh-CN" dirty="0">
                <a:ea typeface="MS PGothic" panose="020B0600070205080204" pitchFamily="34" charset="-128"/>
              </a:rPr>
              <a:t>Two alternative representations of a signal source:</a:t>
            </a:r>
            <a:r>
              <a:rPr lang="en-US" altLang="zh-CN" b="1" dirty="0">
                <a:ea typeface="MS PGothic" panose="020B0600070205080204" pitchFamily="34" charset="-128"/>
              </a:rPr>
              <a:t> (a)</a:t>
            </a:r>
            <a:r>
              <a:rPr lang="en-US" altLang="zh-CN" dirty="0">
                <a:ea typeface="MS PGothic" panose="020B0600070205080204" pitchFamily="34" charset="-128"/>
              </a:rPr>
              <a:t> the </a:t>
            </a:r>
            <a:r>
              <a:rPr lang="en-US" altLang="zh-CN" dirty="0" err="1">
                <a:ea typeface="MS PGothic" panose="020B0600070205080204" pitchFamily="34" charset="-128"/>
              </a:rPr>
              <a:t>Thévenin</a:t>
            </a:r>
            <a:r>
              <a:rPr lang="en-US" altLang="zh-CN" dirty="0">
                <a:ea typeface="MS PGothic" panose="020B0600070205080204" pitchFamily="34" charset="-128"/>
              </a:rPr>
              <a:t> form; </a:t>
            </a:r>
            <a:r>
              <a:rPr lang="en-US" altLang="zh-CN" b="1" dirty="0">
                <a:ea typeface="MS PGothic" panose="020B0600070205080204" pitchFamily="34" charset="-128"/>
              </a:rPr>
              <a:t>(b)</a:t>
            </a:r>
            <a:r>
              <a:rPr lang="en-US" altLang="zh-CN" dirty="0">
                <a:ea typeface="MS PGothic" panose="020B0600070205080204" pitchFamily="34" charset="-128"/>
              </a:rPr>
              <a:t> the Norton form.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FFE4A1-F783-3D43-8B23-BE26569BAB38}"/>
              </a:ext>
            </a:extLst>
          </p:cNvPr>
          <p:cNvSpPr txBox="1"/>
          <p:nvPr/>
        </p:nvSpPr>
        <p:spPr>
          <a:xfrm>
            <a:off x="5638800" y="1551692"/>
            <a:ext cx="2749471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0432FF"/>
                </a:solidFill>
              </a:rPr>
              <a:t>信号源的两种表示形式</a:t>
            </a:r>
            <a:endParaRPr lang="en-US" sz="2000" b="1" dirty="0">
              <a:solidFill>
                <a:srgbClr val="0432FF"/>
              </a:solidFill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927A2F1A-A70C-124F-B4C9-E0F0FDE53D27}"/>
              </a:ext>
            </a:extLst>
          </p:cNvPr>
          <p:cNvSpPr txBox="1"/>
          <p:nvPr/>
        </p:nvSpPr>
        <p:spPr>
          <a:xfrm>
            <a:off x="2400300" y="5367278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dirty="0">
                <a:solidFill>
                  <a:srgbClr val="C00000"/>
                </a:solidFill>
              </a:rPr>
              <a:t>电压信号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DF87F29-49D2-EB45-B3FB-D4CBACEBF3AE}"/>
              </a:ext>
            </a:extLst>
          </p:cNvPr>
          <p:cNvSpPr txBox="1"/>
          <p:nvPr/>
        </p:nvSpPr>
        <p:spPr>
          <a:xfrm>
            <a:off x="7040574" y="5367278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dirty="0">
                <a:solidFill>
                  <a:srgbClr val="C00000"/>
                </a:solidFill>
              </a:rPr>
              <a:t>电流信号</a:t>
            </a: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A14334FC-301D-E248-97AD-95B32E6579C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Footer Placeholder 4">
            <a:extLst>
              <a:ext uri="{FF2B5EF4-FFF2-40B4-BE49-F238E27FC236}">
                <a16:creationId xmlns:a16="http://schemas.microsoft.com/office/drawing/2014/main" id="{8A71F844-E485-6343-975F-FE8FDA3020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103427" name="Rectangle 6">
            <a:extLst>
              <a:ext uri="{FF2B5EF4-FFF2-40B4-BE49-F238E27FC236}">
                <a16:creationId xmlns:a16="http://schemas.microsoft.com/office/drawing/2014/main" id="{889AA826-6781-1943-9763-C6ABD928B3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103428" name="Picture 4" descr="se01F24">
            <a:extLst>
              <a:ext uri="{FF2B5EF4-FFF2-40B4-BE49-F238E27FC236}">
                <a16:creationId xmlns:a16="http://schemas.microsoft.com/office/drawing/2014/main" id="{CB6AFFB4-ACC9-2348-A357-B6E0982E5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74" y="2231880"/>
            <a:ext cx="8610600" cy="213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9" name="Picture 4" descr="se01F23">
            <a:extLst>
              <a:ext uri="{FF2B5EF4-FFF2-40B4-BE49-F238E27FC236}">
                <a16:creationId xmlns:a16="http://schemas.microsoft.com/office/drawing/2014/main" id="{DA8BA93A-B1AE-3A49-B44A-3929F4FEA2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51" y="118492"/>
            <a:ext cx="8686800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30" name="Text Box 2">
            <a:extLst>
              <a:ext uri="{FF2B5EF4-FFF2-40B4-BE49-F238E27FC236}">
                <a16:creationId xmlns:a16="http://schemas.microsoft.com/office/drawing/2014/main" id="{7F97B3FE-55C7-DA44-8A01-28C5DEC193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390120"/>
            <a:ext cx="8610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2000" b="1" dirty="0">
                <a:ea typeface="MS PGothic" panose="020B0600070205080204" pitchFamily="34" charset="-128"/>
              </a:rPr>
              <a:t>Figure: </a:t>
            </a:r>
            <a:r>
              <a:rPr lang="en-US" altLang="zh-CN" sz="2000" dirty="0">
                <a:ea typeface="MS PGothic" panose="020B0600070205080204" pitchFamily="34" charset="-128"/>
              </a:rPr>
              <a:t>Low-Pass Filter Magnitude (top-left) and Phase (top-right) Responses as well as High-Pass Filter (bottom-left) and Phase (bottom-right) Responses</a:t>
            </a: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D27C962A-E3B2-D149-AFF7-241521CA947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70</a:t>
            </a:fld>
            <a:endParaRPr lang="en-US" altLang="zh-CN" dirty="0"/>
          </a:p>
        </p:txBody>
      </p:sp>
      <p:sp>
        <p:nvSpPr>
          <p:cNvPr id="2" name="内容占位符 5">
            <a:extLst>
              <a:ext uri="{FF2B5EF4-FFF2-40B4-BE49-F238E27FC236}">
                <a16:creationId xmlns:a16="http://schemas.microsoft.com/office/drawing/2014/main" id="{CCB128BB-D5CF-CA78-FE7B-EEDA0CEE39C1}"/>
              </a:ext>
            </a:extLst>
          </p:cNvPr>
          <p:cNvSpPr txBox="1">
            <a:spLocks/>
          </p:cNvSpPr>
          <p:nvPr/>
        </p:nvSpPr>
        <p:spPr bwMode="auto">
          <a:xfrm>
            <a:off x="178981" y="5047711"/>
            <a:ext cx="8970104" cy="1126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kumimoji="1" lang="zh-CN" altLang="en-US" kern="0" dirty="0"/>
              <a:t>波特图的特性：</a:t>
            </a:r>
            <a:r>
              <a:rPr kumimoji="1" lang="zh-CN" altLang="en-US" sz="2000" kern="0" dirty="0"/>
              <a:t>随着频率的增加，</a:t>
            </a:r>
            <a:r>
              <a:rPr kumimoji="1" lang="zh-CN" altLang="en-US" sz="2000" b="1" kern="0" dirty="0">
                <a:solidFill>
                  <a:srgbClr val="0432FF"/>
                </a:solidFill>
              </a:rPr>
              <a:t>每碰到一个零点</a:t>
            </a:r>
            <a:r>
              <a:rPr kumimoji="1" lang="zh-CN" altLang="en-US" sz="2000" kern="0" dirty="0"/>
              <a:t>，幅度的斜率</a:t>
            </a:r>
            <a:r>
              <a:rPr kumimoji="1" lang="zh-CN" altLang="en-US" sz="2000" b="1" kern="0" dirty="0">
                <a:solidFill>
                  <a:srgbClr val="0432FF"/>
                </a:solidFill>
              </a:rPr>
              <a:t>增加</a:t>
            </a:r>
            <a:r>
              <a:rPr kumimoji="1" lang="en-US" altLang="zh-CN" sz="2000" b="1" kern="0" dirty="0">
                <a:solidFill>
                  <a:srgbClr val="0432FF"/>
                </a:solidFill>
              </a:rPr>
              <a:t>20dB/</a:t>
            </a:r>
            <a:r>
              <a:rPr kumimoji="1" lang="zh-CN" altLang="en-US" sz="2000" b="1" kern="0" dirty="0">
                <a:solidFill>
                  <a:srgbClr val="0432FF"/>
                </a:solidFill>
              </a:rPr>
              <a:t>十倍频</a:t>
            </a:r>
            <a:r>
              <a:rPr kumimoji="1" lang="zh-CN" altLang="en-US" sz="2000" kern="0" dirty="0"/>
              <a:t>，相位</a:t>
            </a:r>
            <a:r>
              <a:rPr kumimoji="1" lang="zh-CN" altLang="en-US" sz="2000" b="1" kern="0" dirty="0">
                <a:solidFill>
                  <a:srgbClr val="0432FF"/>
                </a:solidFill>
              </a:rPr>
              <a:t>增加</a:t>
            </a:r>
            <a:r>
              <a:rPr kumimoji="1" lang="en-US" altLang="zh-CN" sz="2000" b="1" kern="0" dirty="0">
                <a:solidFill>
                  <a:srgbClr val="0432FF"/>
                </a:solidFill>
              </a:rPr>
              <a:t>90</a:t>
            </a:r>
            <a:r>
              <a:rPr kumimoji="1" lang="zh-CN" altLang="en-US" sz="2000" kern="0" dirty="0"/>
              <a:t>度（从</a:t>
            </a:r>
            <a:r>
              <a:rPr kumimoji="1" lang="en-US" altLang="zh-CN" sz="2000" kern="0" dirty="0"/>
              <a:t>0.1</a:t>
            </a:r>
            <a:r>
              <a:rPr kumimoji="1" lang="zh-CN" altLang="en-US" sz="2000" kern="0" dirty="0"/>
              <a:t>到</a:t>
            </a:r>
            <a:r>
              <a:rPr kumimoji="1" lang="en-US" altLang="zh-CN" sz="2000" kern="0" dirty="0"/>
              <a:t>10</a:t>
            </a:r>
            <a:r>
              <a:rPr kumimoji="1" lang="zh-CN" altLang="en-US" sz="2000" kern="0" dirty="0"/>
              <a:t>倍频率）；</a:t>
            </a:r>
            <a:r>
              <a:rPr kumimoji="1" lang="zh-CN" altLang="en-US" sz="2000" b="1" kern="0" dirty="0">
                <a:solidFill>
                  <a:srgbClr val="00B050"/>
                </a:solidFill>
              </a:rPr>
              <a:t>每碰到一个极点</a:t>
            </a:r>
            <a:r>
              <a:rPr kumimoji="1" lang="zh-CN" altLang="en-US" sz="2000" kern="0" dirty="0"/>
              <a:t>，幅度的斜率</a:t>
            </a:r>
            <a:r>
              <a:rPr kumimoji="1" lang="zh-CN" altLang="en-US" sz="2000" b="1" kern="0" dirty="0">
                <a:solidFill>
                  <a:srgbClr val="00B050"/>
                </a:solidFill>
              </a:rPr>
              <a:t>减小</a:t>
            </a:r>
            <a:r>
              <a:rPr kumimoji="1" lang="en-US" altLang="zh-CN" sz="2000" b="1" kern="0" dirty="0">
                <a:solidFill>
                  <a:srgbClr val="00B050"/>
                </a:solidFill>
              </a:rPr>
              <a:t>20dB/</a:t>
            </a:r>
            <a:r>
              <a:rPr kumimoji="1" lang="zh-CN" altLang="en-US" sz="2000" b="1" kern="0" dirty="0">
                <a:solidFill>
                  <a:srgbClr val="00B050"/>
                </a:solidFill>
              </a:rPr>
              <a:t>十倍频</a:t>
            </a:r>
            <a:r>
              <a:rPr kumimoji="1" lang="zh-CN" altLang="en-US" sz="2000" kern="0" dirty="0"/>
              <a:t>，相位</a:t>
            </a:r>
            <a:r>
              <a:rPr kumimoji="1" lang="zh-CN" altLang="en-US" sz="2000" b="1" kern="0" dirty="0">
                <a:solidFill>
                  <a:srgbClr val="00B050"/>
                </a:solidFill>
              </a:rPr>
              <a:t>减小</a:t>
            </a:r>
            <a:r>
              <a:rPr kumimoji="1" lang="en-US" altLang="zh-CN" sz="2000" b="1" kern="0" dirty="0">
                <a:solidFill>
                  <a:srgbClr val="00B050"/>
                </a:solidFill>
              </a:rPr>
              <a:t>90</a:t>
            </a:r>
            <a:r>
              <a:rPr kumimoji="1" lang="zh-CN" altLang="en-US" sz="2000" b="1" kern="0" dirty="0">
                <a:solidFill>
                  <a:srgbClr val="00B050"/>
                </a:solidFill>
              </a:rPr>
              <a:t>度</a:t>
            </a:r>
            <a:r>
              <a:rPr kumimoji="1" lang="zh-CN" altLang="en-US" sz="2000" kern="0" dirty="0"/>
              <a:t>（从</a:t>
            </a:r>
            <a:r>
              <a:rPr kumimoji="1" lang="en-US" altLang="zh-CN" sz="2000" kern="0" dirty="0"/>
              <a:t>0.1</a:t>
            </a:r>
            <a:r>
              <a:rPr kumimoji="1" lang="zh-CN" altLang="en-US" sz="2000" kern="0" dirty="0"/>
              <a:t>到</a:t>
            </a:r>
            <a:r>
              <a:rPr kumimoji="1" lang="en-US" altLang="zh-CN" sz="2000" kern="0" dirty="0"/>
              <a:t>10</a:t>
            </a:r>
            <a:r>
              <a:rPr kumimoji="1" lang="zh-CN" altLang="en-US" sz="2000" kern="0" dirty="0"/>
              <a:t>倍频率）</a:t>
            </a:r>
            <a:endParaRPr kumimoji="1" lang="zh-CN" altLang="en-US" sz="2000" b="1" kern="0" dirty="0">
              <a:solidFill>
                <a:srgbClr val="00B050"/>
              </a:solidFill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3F8FC48-33CD-9277-504C-D576AB3DF7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0200" y="6189669"/>
            <a:ext cx="1207681" cy="54983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C9D5003-3EEC-9823-EC89-63DB7867AD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06921" y="6135460"/>
            <a:ext cx="2074679" cy="681389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Footer Placeholder 4">
            <a:extLst>
              <a:ext uri="{FF2B5EF4-FFF2-40B4-BE49-F238E27FC236}">
                <a16:creationId xmlns:a16="http://schemas.microsoft.com/office/drawing/2014/main" id="{0ACAA3D2-52DC-E843-BF04-E83EB0F3E69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105475" name="Rectangle 2">
            <a:extLst>
              <a:ext uri="{FF2B5EF4-FFF2-40B4-BE49-F238E27FC236}">
                <a16:creationId xmlns:a16="http://schemas.microsoft.com/office/drawing/2014/main" id="{E1096C94-AF12-D545-9149-5FAF65938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105476" name="Picture 4" descr="se01F24">
            <a:extLst>
              <a:ext uri="{FF2B5EF4-FFF2-40B4-BE49-F238E27FC236}">
                <a16:creationId xmlns:a16="http://schemas.microsoft.com/office/drawing/2014/main" id="{FD98EF7F-037E-524B-ADDA-8D2249ECA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495800"/>
            <a:ext cx="8610600" cy="213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77" name="Picture 4" descr="se01F23">
            <a:extLst>
              <a:ext uri="{FF2B5EF4-FFF2-40B4-BE49-F238E27FC236}">
                <a16:creationId xmlns:a16="http://schemas.microsoft.com/office/drawing/2014/main" id="{6F362BDC-4391-9C45-A676-C936E1C4F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8686800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78" name="Text Box 2">
            <a:extLst>
              <a:ext uri="{FF2B5EF4-FFF2-40B4-BE49-F238E27FC236}">
                <a16:creationId xmlns:a16="http://schemas.microsoft.com/office/drawing/2014/main" id="{0B9FC618-D320-7249-A9C4-0D1E07C708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819400"/>
            <a:ext cx="73152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solidFill>
                  <a:srgbClr val="C0C0C0"/>
                </a:solidFill>
                <a:ea typeface="MS PGothic" panose="020B0600070205080204" pitchFamily="34" charset="-128"/>
              </a:rPr>
              <a:t>Figure: </a:t>
            </a:r>
            <a:r>
              <a:rPr lang="en-US" altLang="zh-CN">
                <a:solidFill>
                  <a:srgbClr val="C0C0C0"/>
                </a:solidFill>
                <a:ea typeface="MS PGothic" panose="020B0600070205080204" pitchFamily="34" charset="-128"/>
              </a:rPr>
              <a:t>Low-Filter Magnitude (top-left) and Phase (top-right) Responses as well as High-Pass Filter (bottom-left) and Phase (bottom-right) Responses</a:t>
            </a:r>
          </a:p>
        </p:txBody>
      </p:sp>
      <p:sp>
        <p:nvSpPr>
          <p:cNvPr id="105479" name="Rectangle 14">
            <a:extLst>
              <a:ext uri="{FF2B5EF4-FFF2-40B4-BE49-F238E27FC236}">
                <a16:creationId xmlns:a16="http://schemas.microsoft.com/office/drawing/2014/main" id="{CB6CB9E2-6E1C-C04A-94AA-CE6D2E622A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6200"/>
            <a:ext cx="9144000" cy="6858000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105480" name="Line 8">
            <a:extLst>
              <a:ext uri="{FF2B5EF4-FFF2-40B4-BE49-F238E27FC236}">
                <a16:creationId xmlns:a16="http://schemas.microsoft.com/office/drawing/2014/main" id="{A6375105-4E3F-8545-AD60-BAB943FD0BA4}"/>
              </a:ext>
            </a:extLst>
          </p:cNvPr>
          <p:cNvSpPr>
            <a:spLocks noChangeShapeType="1"/>
          </p:cNvSpPr>
          <p:nvPr/>
        </p:nvSpPr>
        <p:spPr bwMode="auto">
          <a:xfrm rot="2280000">
            <a:off x="1752600" y="1295400"/>
            <a:ext cx="1600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5481" name="Line 9">
            <a:extLst>
              <a:ext uri="{FF2B5EF4-FFF2-40B4-BE49-F238E27FC236}">
                <a16:creationId xmlns:a16="http://schemas.microsoft.com/office/drawing/2014/main" id="{22DCF06F-9B9E-B24C-9DF1-816582E191AD}"/>
              </a:ext>
            </a:extLst>
          </p:cNvPr>
          <p:cNvSpPr>
            <a:spLocks noChangeShapeType="1"/>
          </p:cNvSpPr>
          <p:nvPr/>
        </p:nvSpPr>
        <p:spPr bwMode="auto">
          <a:xfrm rot="-2280000">
            <a:off x="304800" y="5562600"/>
            <a:ext cx="1600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5482" name="Line 16">
            <a:extLst>
              <a:ext uri="{FF2B5EF4-FFF2-40B4-BE49-F238E27FC236}">
                <a16:creationId xmlns:a16="http://schemas.microsoft.com/office/drawing/2014/main" id="{EB010BB7-549F-DF49-ABE6-A633CB7C5A46}"/>
              </a:ext>
            </a:extLst>
          </p:cNvPr>
          <p:cNvSpPr>
            <a:spLocks noChangeShapeType="1"/>
          </p:cNvSpPr>
          <p:nvPr/>
        </p:nvSpPr>
        <p:spPr bwMode="auto">
          <a:xfrm rot="2280000">
            <a:off x="5638800" y="1295400"/>
            <a:ext cx="1600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5483" name="Line 17">
            <a:extLst>
              <a:ext uri="{FF2B5EF4-FFF2-40B4-BE49-F238E27FC236}">
                <a16:creationId xmlns:a16="http://schemas.microsoft.com/office/drawing/2014/main" id="{86236D5B-80E8-F246-93B2-C6307F5017BD}"/>
              </a:ext>
            </a:extLst>
          </p:cNvPr>
          <p:cNvSpPr>
            <a:spLocks noChangeShapeType="1"/>
          </p:cNvSpPr>
          <p:nvPr/>
        </p:nvSpPr>
        <p:spPr bwMode="auto">
          <a:xfrm rot="2280000">
            <a:off x="5867400" y="5638800"/>
            <a:ext cx="1600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5484" name="Text Box 18">
            <a:extLst>
              <a:ext uri="{FF2B5EF4-FFF2-40B4-BE49-F238E27FC236}">
                <a16:creationId xmlns:a16="http://schemas.microsoft.com/office/drawing/2014/main" id="{55B3F7FB-AC8A-DB44-A470-F209F75D07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209800"/>
            <a:ext cx="4191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-20dB/decade drop, beginning from maximum gain at corner frequency</a:t>
            </a:r>
          </a:p>
        </p:txBody>
      </p:sp>
      <p:sp>
        <p:nvSpPr>
          <p:cNvPr id="105485" name="Text Box 19">
            <a:extLst>
              <a:ext uri="{FF2B5EF4-FFF2-40B4-BE49-F238E27FC236}">
                <a16:creationId xmlns:a16="http://schemas.microsoft.com/office/drawing/2014/main" id="{4117A5AF-2BDA-CD40-A981-45712096F6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765550"/>
            <a:ext cx="4191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+20dB/decade incline, until maximum gain is reached at corner frequency</a:t>
            </a:r>
          </a:p>
        </p:txBody>
      </p:sp>
      <p:sp>
        <p:nvSpPr>
          <p:cNvPr id="105486" name="Text Box 20">
            <a:extLst>
              <a:ext uri="{FF2B5EF4-FFF2-40B4-BE49-F238E27FC236}">
                <a16:creationId xmlns:a16="http://schemas.microsoft.com/office/drawing/2014/main" id="{F797D18D-4183-1E4F-B0FE-92BD1BA3CE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2209800"/>
            <a:ext cx="4191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-45 degrees/decade drop, moving outward from -45 degree shift at corner frequency</a:t>
            </a:r>
          </a:p>
        </p:txBody>
      </p:sp>
      <p:sp>
        <p:nvSpPr>
          <p:cNvPr id="105487" name="Text Box 21">
            <a:extLst>
              <a:ext uri="{FF2B5EF4-FFF2-40B4-BE49-F238E27FC236}">
                <a16:creationId xmlns:a16="http://schemas.microsoft.com/office/drawing/2014/main" id="{B604BA0E-EA46-924B-A6F2-6CE6741490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3733800"/>
            <a:ext cx="4191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-45 degrees/decade drop, moving outward from +45 degree shift at corner frequency</a:t>
            </a:r>
          </a:p>
        </p:txBody>
      </p:sp>
      <p:sp>
        <p:nvSpPr>
          <p:cNvPr id="105488" name="矩形 1">
            <a:extLst>
              <a:ext uri="{FF2B5EF4-FFF2-40B4-BE49-F238E27FC236}">
                <a16:creationId xmlns:a16="http://schemas.microsoft.com/office/drawing/2014/main" id="{0DB936C1-5697-7A45-976E-164749E60E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588" y="6519863"/>
            <a:ext cx="680561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zh-CN">
                <a:latin typeface="Arial" panose="020B0604020202020204" pitchFamily="34" charset="0"/>
                <a:ea typeface="宋体" panose="02010600030101010101" pitchFamily="2" charset="-122"/>
              </a:rPr>
              <a:t>An octave is the range over which the frequency is doubled (from music).</a:t>
            </a:r>
          </a:p>
        </p:txBody>
      </p:sp>
      <p:sp>
        <p:nvSpPr>
          <p:cNvPr id="17" name="灯片编号占位符 1">
            <a:extLst>
              <a:ext uri="{FF2B5EF4-FFF2-40B4-BE49-F238E27FC236}">
                <a16:creationId xmlns:a16="http://schemas.microsoft.com/office/drawing/2014/main" id="{F50C3303-C215-E34A-A8EB-B8870A11EE3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71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271055A-D72F-6A4F-86A4-22C4F1D93A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0587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DB927B1-D0C4-4A41-9E19-F619A5E647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37383"/>
            <a:ext cx="9144000" cy="2812026"/>
          </a:xfrm>
          <a:prstGeom prst="rect">
            <a:avLst/>
          </a:prstGeom>
        </p:spPr>
      </p:pic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A9FCDF09-CFD8-874A-8E30-2AEB212CFB9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8591886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Footer Placeholder 3">
            <a:extLst>
              <a:ext uri="{FF2B5EF4-FFF2-40B4-BE49-F238E27FC236}">
                <a16:creationId xmlns:a16="http://schemas.microsoft.com/office/drawing/2014/main" id="{689069E9-9C42-D043-A9B0-A720793FEA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108547" name="Rectangle 2">
            <a:extLst>
              <a:ext uri="{FF2B5EF4-FFF2-40B4-BE49-F238E27FC236}">
                <a16:creationId xmlns:a16="http://schemas.microsoft.com/office/drawing/2014/main" id="{8955EA3F-8923-3648-AD67-155C4D2ED4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81200"/>
            <a:ext cx="4800600" cy="4876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108548" name="Rectangle 3">
            <a:extLst>
              <a:ext uri="{FF2B5EF4-FFF2-40B4-BE49-F238E27FC236}">
                <a16:creationId xmlns:a16="http://schemas.microsoft.com/office/drawing/2014/main" id="{2F362ED0-5D09-8741-A917-493E469FC3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6553200"/>
            <a:ext cx="38100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108549" name="Rectangle 4">
            <a:extLst>
              <a:ext uri="{FF2B5EF4-FFF2-40B4-BE49-F238E27FC236}">
                <a16:creationId xmlns:a16="http://schemas.microsoft.com/office/drawing/2014/main" id="{25C288AC-CDD7-EC44-AEBD-236166C86A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>
                <a:ea typeface="宋体" panose="02010600030101010101" pitchFamily="2" charset="-122"/>
              </a:rPr>
              <a:t>Example 1.5: </a:t>
            </a:r>
            <a:r>
              <a:rPr lang="en-US" altLang="zh-CN" sz="3200" b="0">
                <a:ea typeface="宋体" panose="02010600030101010101" pitchFamily="2" charset="-122"/>
              </a:rPr>
              <a:t>Voltage Amplifier</a:t>
            </a:r>
            <a:r>
              <a:rPr lang="en-US" altLang="zh-CN" sz="3200">
                <a:ea typeface="宋体" panose="02010600030101010101" pitchFamily="2" charset="-122"/>
              </a:rPr>
              <a:t> </a:t>
            </a:r>
          </a:p>
        </p:txBody>
      </p:sp>
      <p:pic>
        <p:nvPicPr>
          <p:cNvPr id="108550" name="Picture 4" descr="se01F25">
            <a:extLst>
              <a:ext uri="{FF2B5EF4-FFF2-40B4-BE49-F238E27FC236}">
                <a16:creationId xmlns:a16="http://schemas.microsoft.com/office/drawing/2014/main" id="{962788E1-23C6-8540-89B4-61E97E37F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86106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51" name="图片 1">
            <a:extLst>
              <a:ext uri="{FF2B5EF4-FFF2-40B4-BE49-F238E27FC236}">
                <a16:creationId xmlns:a16="http://schemas.microsoft.com/office/drawing/2014/main" id="{363F5469-B70D-794E-9FC9-CA87B718F1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68" y="3925887"/>
            <a:ext cx="2773680" cy="683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52" name="图片 2">
            <a:extLst>
              <a:ext uri="{FF2B5EF4-FFF2-40B4-BE49-F238E27FC236}">
                <a16:creationId xmlns:a16="http://schemas.microsoft.com/office/drawing/2014/main" id="{94D5FCB1-55C5-8D4C-BE06-430BF7FECD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842" y="3917891"/>
            <a:ext cx="4879340" cy="771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53" name="下箭头 3">
            <a:extLst>
              <a:ext uri="{FF2B5EF4-FFF2-40B4-BE49-F238E27FC236}">
                <a16:creationId xmlns:a16="http://schemas.microsoft.com/office/drawing/2014/main" id="{1C3977F3-DE65-4940-9885-C50F51B0179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518916" y="4031330"/>
            <a:ext cx="228600" cy="396875"/>
          </a:xfrm>
          <a:prstGeom prst="downArrow">
            <a:avLst>
              <a:gd name="adj1" fmla="val 50000"/>
              <a:gd name="adj2" fmla="val 4995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108555" name="图片 5">
            <a:extLst>
              <a:ext uri="{FF2B5EF4-FFF2-40B4-BE49-F238E27FC236}">
                <a16:creationId xmlns:a16="http://schemas.microsoft.com/office/drawing/2014/main" id="{4DCEA490-6B3C-9141-AC93-E8B85E6551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76551"/>
            <a:ext cx="2584450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DFBCDAA-3403-9848-8329-C62DD42622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9768" y="6152277"/>
            <a:ext cx="1378424" cy="6413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9C138E4-CFDA-6B4D-9B2F-FC216BD44F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16608" y="6270803"/>
            <a:ext cx="1078992" cy="3776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7B7B1C-CBB8-1649-BE8D-89708C4C249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96920" y="6118166"/>
            <a:ext cx="2070100" cy="6829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C60A56-3BC4-0F46-99F0-89F11D12CD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67020" y="6317740"/>
            <a:ext cx="1123950" cy="31042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4EF02B4-D705-D549-9582-B068E6B4F25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9768" y="4976364"/>
            <a:ext cx="1612900" cy="6477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35F924A-D049-2549-BCF6-EFE7474B4FC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39720" y="4976364"/>
            <a:ext cx="5054600" cy="698500"/>
          </a:xfrm>
          <a:prstGeom prst="rect">
            <a:avLst/>
          </a:prstGeom>
        </p:spPr>
      </p:pic>
      <p:sp>
        <p:nvSpPr>
          <p:cNvPr id="17" name="下箭头 3">
            <a:extLst>
              <a:ext uri="{FF2B5EF4-FFF2-40B4-BE49-F238E27FC236}">
                <a16:creationId xmlns:a16="http://schemas.microsoft.com/office/drawing/2014/main" id="{66FD188D-B849-564E-9C2D-7224471601B6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326894" y="5101776"/>
            <a:ext cx="228600" cy="396875"/>
          </a:xfrm>
          <a:prstGeom prst="downArrow">
            <a:avLst>
              <a:gd name="adj1" fmla="val 50000"/>
              <a:gd name="adj2" fmla="val 4995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18" name="灯片编号占位符 1">
            <a:extLst>
              <a:ext uri="{FF2B5EF4-FFF2-40B4-BE49-F238E27FC236}">
                <a16:creationId xmlns:a16="http://schemas.microsoft.com/office/drawing/2014/main" id="{74F339BE-6A4E-A44D-B593-D7FF489E026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73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Footer Placeholder 3">
            <a:extLst>
              <a:ext uri="{FF2B5EF4-FFF2-40B4-BE49-F238E27FC236}">
                <a16:creationId xmlns:a16="http://schemas.microsoft.com/office/drawing/2014/main" id="{729B7F41-3F32-8D4E-ABD2-C242E133415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109571" name="Rectangle 5">
            <a:extLst>
              <a:ext uri="{FF2B5EF4-FFF2-40B4-BE49-F238E27FC236}">
                <a16:creationId xmlns:a16="http://schemas.microsoft.com/office/drawing/2014/main" id="{646F2CC9-C6E2-5545-99D8-0A4AF66D59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019800"/>
            <a:ext cx="9144000" cy="838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109572" name="Rectangle 2">
            <a:extLst>
              <a:ext uri="{FF2B5EF4-FFF2-40B4-BE49-F238E27FC236}">
                <a16:creationId xmlns:a16="http://schemas.microsoft.com/office/drawing/2014/main" id="{AE647F6A-25E4-3147-8C8F-7572FB55C9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6553200"/>
            <a:ext cx="38100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109573" name="Rectangle 3">
            <a:extLst>
              <a:ext uri="{FF2B5EF4-FFF2-40B4-BE49-F238E27FC236}">
                <a16:creationId xmlns:a16="http://schemas.microsoft.com/office/drawing/2014/main" id="{5FDC8626-B723-7947-9044-07D61E5F7C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>
                <a:ea typeface="宋体" panose="02010600030101010101" pitchFamily="2" charset="-122"/>
              </a:rPr>
              <a:t>Example 1.5: </a:t>
            </a:r>
            <a:r>
              <a:rPr lang="en-US" altLang="zh-CN" sz="3200" b="0">
                <a:ea typeface="宋体" panose="02010600030101010101" pitchFamily="2" charset="-122"/>
              </a:rPr>
              <a:t>Voltage Amplifier</a:t>
            </a:r>
          </a:p>
        </p:txBody>
      </p:sp>
      <p:sp>
        <p:nvSpPr>
          <p:cNvPr id="109574" name="Rectangle 4">
            <a:extLst>
              <a:ext uri="{FF2B5EF4-FFF2-40B4-BE49-F238E27FC236}">
                <a16:creationId xmlns:a16="http://schemas.microsoft.com/office/drawing/2014/main" id="{04793674-6751-6E41-8C4F-172F289D59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sz="2800" b="1" dirty="0">
                <a:solidFill>
                  <a:srgbClr val="FF0000"/>
                </a:solidFill>
                <a:ea typeface="宋体" panose="02010600030101010101" pitchFamily="2" charset="-122"/>
              </a:rPr>
              <a:t>Q(b): </a:t>
            </a:r>
            <a:r>
              <a:rPr lang="en-US" altLang="zh-CN" sz="2800" dirty="0">
                <a:ea typeface="宋体" panose="02010600030101010101" pitchFamily="2" charset="-122"/>
              </a:rPr>
              <a:t>What is </a:t>
            </a:r>
            <a:r>
              <a:rPr lang="en-US" altLang="zh-CN" sz="2800" b="1" dirty="0">
                <a:solidFill>
                  <a:srgbClr val="C00000"/>
                </a:solidFill>
                <a:ea typeface="宋体" panose="02010600030101010101" pitchFamily="2" charset="-122"/>
              </a:rPr>
              <a:t>unity-gain frequency</a:t>
            </a:r>
            <a:r>
              <a:rPr lang="en-US" altLang="zh-CN" sz="2800" dirty="0">
                <a:ea typeface="宋体" panose="02010600030101010101" pitchFamily="2" charset="-122"/>
              </a:rPr>
              <a:t>?  How is it calculated?</a:t>
            </a:r>
          </a:p>
          <a:p>
            <a:pPr lvl="1" eaLnBrk="1" hangingPunct="1"/>
            <a:r>
              <a:rPr lang="en-US" altLang="zh-CN" sz="2800" b="1" dirty="0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800" dirty="0">
                <a:ea typeface="宋体" panose="02010600030101010101" pitchFamily="2" charset="-122"/>
              </a:rPr>
              <a:t> Gain = 0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dB</a:t>
            </a:r>
          </a:p>
          <a:p>
            <a:pPr lvl="1" eaLnBrk="1" hangingPunct="1"/>
            <a:r>
              <a:rPr lang="en-US" altLang="zh-CN" sz="2800" b="1" dirty="0">
                <a:solidFill>
                  <a:srgbClr val="008000"/>
                </a:solidFill>
                <a:ea typeface="宋体" panose="02010600030101010101" pitchFamily="2" charset="-122"/>
              </a:rPr>
              <a:t>A: </a:t>
            </a:r>
            <a:r>
              <a:rPr lang="en-US" altLang="zh-CN" sz="2800" dirty="0">
                <a:ea typeface="宋体" panose="02010600030101010101" pitchFamily="2" charset="-122"/>
              </a:rPr>
              <a:t>It is known that the gain of a low-pass filter drops at 20dB per decade beginning at </a:t>
            </a:r>
            <a:r>
              <a:rPr lang="en-US" altLang="zh-CN" sz="2800" i="1" dirty="0">
                <a:latin typeface="Symbol" pitchFamily="2" charset="2"/>
                <a:ea typeface="宋体" panose="02010600030101010101" pitchFamily="2" charset="-122"/>
              </a:rPr>
              <a:t>w</a:t>
            </a:r>
            <a:r>
              <a:rPr lang="en-US" altLang="zh-CN" sz="2800" baseline="-25000" dirty="0">
                <a:ea typeface="宋体" panose="02010600030101010101" pitchFamily="2" charset="-122"/>
              </a:rPr>
              <a:t>0</a:t>
            </a:r>
            <a:r>
              <a:rPr lang="en-US" altLang="zh-CN" sz="2800" dirty="0">
                <a:ea typeface="宋体" panose="02010600030101010101" pitchFamily="2" charset="-122"/>
              </a:rPr>
              <a:t>.  Therefore unity gain will occur two decades past </a:t>
            </a:r>
            <a:r>
              <a:rPr lang="en-US" altLang="zh-CN" sz="2800" i="1" dirty="0">
                <a:latin typeface="Symbol" pitchFamily="2" charset="2"/>
                <a:ea typeface="宋体" panose="02010600030101010101" pitchFamily="2" charset="-122"/>
              </a:rPr>
              <a:t>w</a:t>
            </a:r>
            <a:r>
              <a:rPr lang="en-US" altLang="zh-CN" sz="2800" baseline="-25000" dirty="0">
                <a:ea typeface="宋体" panose="02010600030101010101" pitchFamily="2" charset="-122"/>
              </a:rPr>
              <a:t>0 </a:t>
            </a:r>
            <a:r>
              <a:rPr lang="en-US" altLang="zh-CN" sz="2800" dirty="0">
                <a:ea typeface="宋体" panose="02010600030101010101" pitchFamily="2" charset="-122"/>
              </a:rPr>
              <a:t>(40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dB</a:t>
            </a:r>
            <a:r>
              <a:rPr lang="en-US" altLang="zh-CN" sz="2800" dirty="0">
                <a:ea typeface="宋体" panose="02010600030101010101" pitchFamily="2" charset="-122"/>
              </a:rPr>
              <a:t> – 20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dB</a:t>
            </a:r>
            <a:r>
              <a:rPr lang="en-US" altLang="zh-CN" sz="2800" dirty="0">
                <a:ea typeface="宋体" panose="02010600030101010101" pitchFamily="2" charset="-122"/>
              </a:rPr>
              <a:t> – 20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dB</a:t>
            </a:r>
            <a:r>
              <a:rPr lang="en-US" altLang="zh-CN" sz="2800" dirty="0">
                <a:ea typeface="宋体" panose="02010600030101010101" pitchFamily="2" charset="-122"/>
              </a:rPr>
              <a:t>).</a:t>
            </a:r>
          </a:p>
          <a:p>
            <a:pPr eaLnBrk="1" hangingPunct="1"/>
            <a:r>
              <a:rPr lang="en-US" altLang="zh-CN" sz="2800" b="1" dirty="0">
                <a:solidFill>
                  <a:srgbClr val="FF0000"/>
                </a:solidFill>
                <a:ea typeface="宋体" panose="02010600030101010101" pitchFamily="2" charset="-122"/>
              </a:rPr>
              <a:t>Q(c): </a:t>
            </a:r>
            <a:r>
              <a:rPr lang="en-US" altLang="zh-CN" sz="2800" dirty="0">
                <a:ea typeface="宋体" panose="02010600030101010101" pitchFamily="2" charset="-122"/>
              </a:rPr>
              <a:t>Find </a:t>
            </a:r>
            <a:r>
              <a:rPr lang="en-US" altLang="zh-CN" sz="2800" i="1" dirty="0" err="1">
                <a:ea typeface="宋体" panose="02010600030101010101" pitchFamily="2" charset="-122"/>
              </a:rPr>
              <a:t>v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o</a:t>
            </a:r>
            <a:r>
              <a:rPr lang="en-US" altLang="zh-CN" sz="2800" dirty="0">
                <a:ea typeface="宋体" panose="02010600030101010101" pitchFamily="2" charset="-122"/>
              </a:rPr>
              <a:t>(</a:t>
            </a:r>
            <a:r>
              <a:rPr lang="en-US" altLang="zh-CN" sz="2800" i="1" dirty="0">
                <a:ea typeface="宋体" panose="02010600030101010101" pitchFamily="2" charset="-122"/>
              </a:rPr>
              <a:t>t</a:t>
            </a:r>
            <a:r>
              <a:rPr lang="en-US" altLang="zh-CN" sz="2800" dirty="0">
                <a:ea typeface="宋体" panose="02010600030101010101" pitchFamily="2" charset="-122"/>
              </a:rPr>
              <a:t>) for each of the following input: </a:t>
            </a:r>
            <a:r>
              <a:rPr lang="en-US" altLang="zh-CN" sz="2800" i="1" dirty="0">
                <a:ea typeface="宋体" panose="02010600030101010101" pitchFamily="2" charset="-122"/>
              </a:rPr>
              <a:t>v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s</a:t>
            </a:r>
            <a:r>
              <a:rPr lang="en-US" altLang="zh-CN" sz="2800" dirty="0">
                <a:ea typeface="宋体" panose="02010600030101010101" pitchFamily="2" charset="-122"/>
              </a:rPr>
              <a:t> = 0.1</a:t>
            </a:r>
            <a:r>
              <a:rPr lang="en-US" altLang="zh-CN" sz="2800" b="1" dirty="0">
                <a:ea typeface="宋体" panose="02010600030101010101" pitchFamily="2" charset="-122"/>
              </a:rPr>
              <a:t>sin</a:t>
            </a:r>
            <a:r>
              <a:rPr lang="en-US" altLang="zh-CN" sz="2800" dirty="0">
                <a:ea typeface="宋体" panose="02010600030101010101" pitchFamily="2" charset="-122"/>
              </a:rPr>
              <a:t>(10</a:t>
            </a:r>
            <a:r>
              <a:rPr lang="en-US" altLang="zh-CN" sz="2800" baseline="30000" dirty="0">
                <a:ea typeface="宋体" panose="02010600030101010101" pitchFamily="2" charset="-122"/>
              </a:rPr>
              <a:t>2</a:t>
            </a:r>
            <a:r>
              <a:rPr lang="en-US" altLang="zh-CN" sz="2800" i="1" dirty="0">
                <a:ea typeface="宋体" panose="02010600030101010101" pitchFamily="2" charset="-122"/>
              </a:rPr>
              <a:t>t</a:t>
            </a:r>
            <a:r>
              <a:rPr lang="en-US" altLang="zh-CN" sz="2800" dirty="0">
                <a:ea typeface="宋体" panose="02010600030101010101" pitchFamily="2" charset="-122"/>
              </a:rPr>
              <a:t>), </a:t>
            </a:r>
            <a:r>
              <a:rPr lang="en-US" altLang="zh-CN" sz="2800" i="1" dirty="0">
                <a:ea typeface="宋体" panose="02010600030101010101" pitchFamily="2" charset="-122"/>
              </a:rPr>
              <a:t>v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s</a:t>
            </a:r>
            <a:r>
              <a:rPr lang="en-US" altLang="zh-CN" sz="2800" dirty="0">
                <a:ea typeface="宋体" panose="02010600030101010101" pitchFamily="2" charset="-122"/>
              </a:rPr>
              <a:t> = 0.1</a:t>
            </a:r>
            <a:r>
              <a:rPr lang="en-US" altLang="zh-CN" sz="2800" b="1" dirty="0">
                <a:ea typeface="宋体" panose="02010600030101010101" pitchFamily="2" charset="-122"/>
              </a:rPr>
              <a:t>sin</a:t>
            </a:r>
            <a:r>
              <a:rPr lang="en-US" altLang="zh-CN" sz="2800" dirty="0">
                <a:ea typeface="宋体" panose="02010600030101010101" pitchFamily="2" charset="-122"/>
              </a:rPr>
              <a:t>(10</a:t>
            </a:r>
            <a:r>
              <a:rPr lang="en-US" altLang="zh-CN" sz="2800" baseline="30000" dirty="0">
                <a:ea typeface="宋体" panose="02010600030101010101" pitchFamily="2" charset="-122"/>
              </a:rPr>
              <a:t>5</a:t>
            </a:r>
            <a:r>
              <a:rPr lang="en-US" altLang="zh-CN" sz="2800" i="1" dirty="0">
                <a:ea typeface="宋体" panose="02010600030101010101" pitchFamily="2" charset="-122"/>
              </a:rPr>
              <a:t>t</a:t>
            </a:r>
            <a:r>
              <a:rPr lang="en-US" altLang="zh-CN" sz="2800" dirty="0">
                <a:ea typeface="宋体" panose="02010600030101010101" pitchFamily="2" charset="-122"/>
              </a:rPr>
              <a:t>)</a:t>
            </a:r>
          </a:p>
          <a:p>
            <a:pPr eaLnBrk="1" hangingPunct="1"/>
            <a:endParaRPr lang="en-US" altLang="zh-CN" sz="2800" dirty="0">
              <a:ea typeface="宋体" panose="02010600030101010101" pitchFamily="2" charset="-12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747FDA-8CC5-6B48-B58A-71F5577D5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0592" y="5854700"/>
            <a:ext cx="2692400" cy="850900"/>
          </a:xfrm>
          <a:prstGeom prst="rect">
            <a:avLst/>
          </a:prstGeom>
        </p:spPr>
      </p:pic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55C2EE19-04A6-4245-8875-E80246A38BA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74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Rectangle 2">
            <a:extLst>
              <a:ext uri="{FF2B5EF4-FFF2-40B4-BE49-F238E27FC236}">
                <a16:creationId xmlns:a16="http://schemas.microsoft.com/office/drawing/2014/main" id="{C47C5E1D-91DA-2141-8F7F-697F99BE9F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b="0">
                <a:ea typeface="宋体" panose="02010600030101010101" pitchFamily="2" charset="-122"/>
              </a:rPr>
              <a:t>1.6.5.</a:t>
            </a:r>
            <a:r>
              <a:rPr lang="en-US" altLang="zh-CN">
                <a:ea typeface="宋体" panose="02010600030101010101" pitchFamily="2" charset="-122"/>
              </a:rPr>
              <a:t> Classification of Amps Based on Frequency Response</a:t>
            </a:r>
          </a:p>
        </p:txBody>
      </p:sp>
      <p:sp>
        <p:nvSpPr>
          <p:cNvPr id="110596" name="Rectangle 3">
            <a:extLst>
              <a:ext uri="{FF2B5EF4-FFF2-40B4-BE49-F238E27FC236}">
                <a16:creationId xmlns:a16="http://schemas.microsoft.com/office/drawing/2014/main" id="{A52AD4CB-3DED-B444-A5D6-C84B8E1AE6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2106433"/>
            <a:ext cx="9067800" cy="4038600"/>
          </a:xfrm>
        </p:spPr>
        <p:txBody>
          <a:bodyPr/>
          <a:lstStyle/>
          <a:p>
            <a:pPr eaLnBrk="1" hangingPunct="1"/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internal capacitances</a:t>
            </a:r>
            <a:r>
              <a:rPr lang="en-US" altLang="zh-CN" sz="2800" dirty="0">
                <a:ea typeface="宋体" panose="02010600030101010101" pitchFamily="2" charset="-122"/>
              </a:rPr>
              <a:t> – cause the falloff of gain at high frequencies </a:t>
            </a:r>
            <a:r>
              <a:rPr lang="zh-CN" altLang="en-US" b="1" dirty="0">
                <a:solidFill>
                  <a:srgbClr val="C00000"/>
                </a:solidFill>
                <a:ea typeface="宋体" panose="02010600030101010101" pitchFamily="2" charset="-122"/>
              </a:rPr>
              <a:t>节点到地的寄生电容：高频时增益下降的原因</a:t>
            </a:r>
            <a:endParaRPr lang="en-US" altLang="zh-CN" sz="2800" b="1" dirty="0">
              <a:solidFill>
                <a:srgbClr val="C00000"/>
              </a:solidFill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800" dirty="0">
                <a:ea typeface="宋体" panose="02010600030101010101" pitchFamily="2" charset="-122"/>
              </a:rPr>
              <a:t>like those seen in previous example</a:t>
            </a:r>
          </a:p>
          <a:p>
            <a:pPr eaLnBrk="1" hangingPunct="1"/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coupling capacitors</a:t>
            </a:r>
            <a:r>
              <a:rPr lang="en-US" altLang="zh-CN" sz="2800" dirty="0">
                <a:ea typeface="宋体" panose="02010600030101010101" pitchFamily="2" charset="-122"/>
              </a:rPr>
              <a:t> (</a:t>
            </a:r>
            <a:r>
              <a:rPr lang="zh-CN" altLang="en-US" dirty="0">
                <a:ea typeface="宋体" panose="02010600030101010101" pitchFamily="2" charset="-122"/>
              </a:rPr>
              <a:t>隔直电容</a:t>
            </a:r>
            <a:r>
              <a:rPr lang="en-US" altLang="zh-CN" sz="2800" dirty="0">
                <a:ea typeface="宋体" panose="02010600030101010101" pitchFamily="2" charset="-122"/>
              </a:rPr>
              <a:t>)– cause the falloff of gain at low frequencies</a:t>
            </a:r>
            <a:r>
              <a:rPr lang="zh-CN" altLang="en-US" sz="2800" dirty="0">
                <a:ea typeface="宋体" panose="02010600030101010101" pitchFamily="2" charset="-122"/>
              </a:rPr>
              <a:t> </a:t>
            </a:r>
            <a:r>
              <a:rPr lang="zh-CN" altLang="en-US" b="1" dirty="0">
                <a:solidFill>
                  <a:srgbClr val="C00000"/>
                </a:solidFill>
                <a:ea typeface="宋体" panose="02010600030101010101" pitchFamily="2" charset="-122"/>
              </a:rPr>
              <a:t>隔直电容：低频时增益下降的原因</a:t>
            </a:r>
            <a:endParaRPr lang="en-US" altLang="zh-CN" dirty="0"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800" dirty="0">
                <a:ea typeface="宋体" panose="02010600030101010101" pitchFamily="2" charset="-122"/>
              </a:rPr>
              <a:t>are placed in </a:t>
            </a:r>
            <a:r>
              <a:rPr lang="en-US" altLang="zh-CN" sz="2800" b="1" dirty="0">
                <a:solidFill>
                  <a:srgbClr val="FF0000"/>
                </a:solidFill>
                <a:ea typeface="宋体" panose="02010600030101010101" pitchFamily="2" charset="-122"/>
              </a:rPr>
              <a:t>between amplifier stages</a:t>
            </a:r>
          </a:p>
          <a:p>
            <a:pPr lvl="1" eaLnBrk="1" hangingPunct="1"/>
            <a:r>
              <a:rPr lang="en-US" altLang="zh-CN" sz="2800" dirty="0">
                <a:ea typeface="宋体" panose="02010600030101010101" pitchFamily="2" charset="-122"/>
              </a:rPr>
              <a:t>generally chosen to be large</a:t>
            </a:r>
          </a:p>
          <a:p>
            <a:pPr lvl="1" eaLnBrk="1" hangingPunct="1"/>
            <a:r>
              <a:rPr lang="zh-CN" altLang="en-US" dirty="0">
                <a:ea typeface="宋体" panose="02010600030101010101" pitchFamily="2" charset="-122"/>
              </a:rPr>
              <a:t>隔离不同 </a:t>
            </a:r>
            <a:r>
              <a:rPr lang="en-US" altLang="zh-CN" dirty="0">
                <a:ea typeface="宋体" panose="02010600030101010101" pitchFamily="2" charset="-122"/>
              </a:rPr>
              <a:t>stages</a:t>
            </a:r>
            <a:r>
              <a:rPr lang="zh-CN" altLang="en-US" dirty="0">
                <a:ea typeface="宋体" panose="02010600030101010101" pitchFamily="2" charset="-122"/>
              </a:rPr>
              <a:t> 放大器的直流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84CB530-1820-AB4D-B16C-ED4CB42CDF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600" y="4937161"/>
            <a:ext cx="2819400" cy="19208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7265574-4C54-F646-92C1-B7464C6E8F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8200" y="484369"/>
            <a:ext cx="3225800" cy="1622064"/>
          </a:xfrm>
          <a:prstGeom prst="rect">
            <a:avLst/>
          </a:prstGeom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C64E5581-82A1-D340-94A3-D79F76F4DFD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75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Rectangle 2">
            <a:extLst>
              <a:ext uri="{FF2B5EF4-FFF2-40B4-BE49-F238E27FC236}">
                <a16:creationId xmlns:a16="http://schemas.microsoft.com/office/drawing/2014/main" id="{008664D0-D0B7-344A-8881-C583DEB33B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b="0">
                <a:ea typeface="宋体" panose="02010600030101010101" pitchFamily="2" charset="-122"/>
              </a:rPr>
              <a:t>1.6.5.</a:t>
            </a:r>
            <a:r>
              <a:rPr lang="en-US" altLang="zh-CN">
                <a:ea typeface="宋体" panose="02010600030101010101" pitchFamily="2" charset="-122"/>
              </a:rPr>
              <a:t> Classification of</a:t>
            </a:r>
            <a:br>
              <a:rPr lang="en-US" altLang="zh-CN">
                <a:ea typeface="宋体" panose="02010600030101010101" pitchFamily="2" charset="-122"/>
              </a:rPr>
            </a:br>
            <a:r>
              <a:rPr lang="en-US" altLang="zh-CN">
                <a:ea typeface="宋体" panose="02010600030101010101" pitchFamily="2" charset="-122"/>
              </a:rPr>
              <a:t>Amps Based on Frequency Response</a:t>
            </a:r>
          </a:p>
        </p:txBody>
      </p:sp>
      <p:sp>
        <p:nvSpPr>
          <p:cNvPr id="112644" name="Rectangle 3">
            <a:extLst>
              <a:ext uri="{FF2B5EF4-FFF2-40B4-BE49-F238E27FC236}">
                <a16:creationId xmlns:a16="http://schemas.microsoft.com/office/drawing/2014/main" id="{A082BC02-2405-3546-A358-D0F7AC5EEC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300" y="5638116"/>
            <a:ext cx="8763000" cy="1168856"/>
          </a:xfrm>
        </p:spPr>
        <p:txBody>
          <a:bodyPr/>
          <a:lstStyle/>
          <a:p>
            <a:pPr eaLnBrk="1" hangingPunct="1"/>
            <a:r>
              <a:rPr lang="en-US" altLang="zh-CN" sz="2000" b="1" dirty="0">
                <a:solidFill>
                  <a:srgbClr val="3333FF"/>
                </a:solidFill>
                <a:ea typeface="宋体" panose="02010600030101010101" pitchFamily="2" charset="-122"/>
              </a:rPr>
              <a:t>directly coupled / dc amplifiers</a:t>
            </a:r>
            <a:r>
              <a:rPr lang="en-US" altLang="zh-CN" sz="2000" b="1" dirty="0">
                <a:ea typeface="宋体" panose="02010600030101010101" pitchFamily="2" charset="-122"/>
              </a:rPr>
              <a:t> </a:t>
            </a:r>
            <a:r>
              <a:rPr lang="en-US" altLang="zh-CN" sz="2000" dirty="0">
                <a:ea typeface="宋体" panose="02010600030101010101" pitchFamily="2" charset="-122"/>
              </a:rPr>
              <a:t>– allow passage of low frequencies</a:t>
            </a:r>
          </a:p>
          <a:p>
            <a:pPr eaLnBrk="1" hangingPunct="1"/>
            <a:r>
              <a:rPr lang="en-US" altLang="zh-CN" sz="2000" b="1" dirty="0">
                <a:solidFill>
                  <a:srgbClr val="3333FF"/>
                </a:solidFill>
                <a:ea typeface="宋体" panose="02010600030101010101" pitchFamily="2" charset="-122"/>
              </a:rPr>
              <a:t>capacitively coupled amplifiers</a:t>
            </a:r>
            <a:r>
              <a:rPr lang="en-US" altLang="zh-CN" sz="2000" b="1" dirty="0">
                <a:ea typeface="宋体" panose="02010600030101010101" pitchFamily="2" charset="-122"/>
              </a:rPr>
              <a:t> </a:t>
            </a:r>
            <a:r>
              <a:rPr lang="en-US" altLang="zh-CN" sz="2000" dirty="0">
                <a:ea typeface="宋体" panose="02010600030101010101" pitchFamily="2" charset="-122"/>
              </a:rPr>
              <a:t>– allow passage of high frequencies</a:t>
            </a:r>
          </a:p>
          <a:p>
            <a:pPr eaLnBrk="1" hangingPunct="1"/>
            <a:r>
              <a:rPr lang="en-US" altLang="zh-CN" sz="2000" b="1" dirty="0">
                <a:solidFill>
                  <a:srgbClr val="3333FF"/>
                </a:solidFill>
                <a:ea typeface="宋体" panose="02010600030101010101" pitchFamily="2" charset="-122"/>
              </a:rPr>
              <a:t>tuned amplifiers</a:t>
            </a:r>
            <a:r>
              <a:rPr lang="en-US" altLang="zh-CN" sz="2000" dirty="0">
                <a:ea typeface="宋体" panose="02010600030101010101" pitchFamily="2" charset="-122"/>
              </a:rPr>
              <a:t> – allow passage of a “band” of frequencies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93F59C-D51C-C643-80BC-8D6BB5756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6425"/>
            <a:ext cx="6858000" cy="5660445"/>
          </a:xfrm>
          <a:prstGeom prst="rect">
            <a:avLst/>
          </a:prstGeom>
        </p:spPr>
      </p:pic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35C05343-B924-CA48-8F87-077CDE62A40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76</a:t>
            </a:fld>
            <a:endParaRPr lang="en-US" altLang="zh-CN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D46BAF1-6ADB-A143-A5B5-841171C54F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04" y="2286000"/>
            <a:ext cx="2316607" cy="1600200"/>
          </a:xfrm>
          <a:prstGeom prst="rect">
            <a:avLst/>
          </a:prstGeom>
        </p:spPr>
      </p:pic>
      <p:cxnSp>
        <p:nvCxnSpPr>
          <p:cNvPr id="6" name="直线箭头连接符 5">
            <a:extLst>
              <a:ext uri="{FF2B5EF4-FFF2-40B4-BE49-F238E27FC236}">
                <a16:creationId xmlns:a16="http://schemas.microsoft.com/office/drawing/2014/main" id="{DE536304-544F-8048-B84C-C852771E17D4}"/>
              </a:ext>
            </a:extLst>
          </p:cNvPr>
          <p:cNvCxnSpPr/>
          <p:nvPr/>
        </p:nvCxnSpPr>
        <p:spPr bwMode="auto">
          <a:xfrm flipV="1">
            <a:off x="1905000" y="2133600"/>
            <a:ext cx="533400" cy="457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>
    <p:fade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标题 1">
            <a:extLst>
              <a:ext uri="{FF2B5EF4-FFF2-40B4-BE49-F238E27FC236}">
                <a16:creationId xmlns:a16="http://schemas.microsoft.com/office/drawing/2014/main" id="{0806665C-3289-9D48-A0CD-4925870BB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作业</a:t>
            </a:r>
          </a:p>
        </p:txBody>
      </p:sp>
      <p:pic>
        <p:nvPicPr>
          <p:cNvPr id="120836" name="图片 4">
            <a:extLst>
              <a:ext uri="{FF2B5EF4-FFF2-40B4-BE49-F238E27FC236}">
                <a16:creationId xmlns:a16="http://schemas.microsoft.com/office/drawing/2014/main" id="{78B85266-C6A4-C849-AB83-5BBBCDD2A5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9067800" cy="129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标题 1">
            <a:extLst>
              <a:ext uri="{FF2B5EF4-FFF2-40B4-BE49-F238E27FC236}">
                <a16:creationId xmlns:a16="http://schemas.microsoft.com/office/drawing/2014/main" id="{0937161D-8198-D843-9A3B-7D0B802CE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122884" name="页脚占位符 3">
            <a:extLst>
              <a:ext uri="{FF2B5EF4-FFF2-40B4-BE49-F238E27FC236}">
                <a16:creationId xmlns:a16="http://schemas.microsoft.com/office/drawing/2014/main" id="{F192960D-08F7-F848-8BE4-F784EFD62D5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1648" y="3065981"/>
            <a:ext cx="4343400" cy="476250"/>
          </a:xfrm>
          <a:noFill/>
        </p:spPr>
        <p:txBody>
          <a:bodyPr/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en-US" altLang="zh-CN" sz="1000"/>
          </a:p>
          <a:p>
            <a:pPr algn="ctr"/>
            <a:r>
              <a:rPr lang="en-US" altLang="zh-CN" sz="1000"/>
              <a:t>Oxford University Publishing</a:t>
            </a:r>
          </a:p>
          <a:p>
            <a:pPr algn="ctr"/>
            <a:r>
              <a:rPr lang="en-US" altLang="zh-CN" sz="1000"/>
              <a:t>Microelectronic Circuits by Adel S. Sedra and Kenneth C. Smith (0195323033)</a:t>
            </a:r>
          </a:p>
        </p:txBody>
      </p:sp>
      <p:pic>
        <p:nvPicPr>
          <p:cNvPr id="7" name="图片 4">
            <a:extLst>
              <a:ext uri="{FF2B5EF4-FFF2-40B4-BE49-F238E27FC236}">
                <a16:creationId xmlns:a16="http://schemas.microsoft.com/office/drawing/2014/main" id="{50C37E88-61D8-2748-A401-9BE7C26068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931"/>
            <a:ext cx="8718550" cy="362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AC550C8-2F68-7741-8E95-C3CD43C577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8048" y="1757881"/>
            <a:ext cx="3000502" cy="19450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B5A9729-FB36-DB43-A6E9-F2A2A10596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4948" y="3204538"/>
            <a:ext cx="1168400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605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>
            <a:extLst>
              <a:ext uri="{FF2B5EF4-FFF2-40B4-BE49-F238E27FC236}">
                <a16:creationId xmlns:a16="http://schemas.microsoft.com/office/drawing/2014/main" id="{75DF443A-8FD6-8349-BF02-2C5A348ED7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Example 1.1: </a:t>
            </a:r>
            <a:br>
              <a:rPr lang="en-US" altLang="zh-CN">
                <a:ea typeface="宋体" panose="02010600030101010101" pitchFamily="2" charset="-122"/>
              </a:rPr>
            </a:br>
            <a:r>
              <a:rPr lang="en-US" altLang="zh-CN" b="0">
                <a:ea typeface="宋体" panose="02010600030101010101" pitchFamily="2" charset="-122"/>
              </a:rPr>
              <a:t>Thevenin and Norton Equivalent Sources</a:t>
            </a:r>
            <a:r>
              <a:rPr lang="en-US" altLang="zh-CN"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5BC54A6D-7AE4-1649-8063-D6811982CB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16" y="1869930"/>
            <a:ext cx="8763000" cy="4038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sz="2800" dirty="0">
                <a:ea typeface="宋体" panose="02010600030101010101" pitchFamily="2" charset="-122"/>
              </a:rPr>
              <a:t>Consider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two source / load</a:t>
            </a:r>
            <a:r>
              <a:rPr lang="en-US" altLang="zh-CN" sz="2800" dirty="0">
                <a:ea typeface="宋体" panose="02010600030101010101" pitchFamily="2" charset="-122"/>
              </a:rPr>
              <a:t> combinations to upper-right.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800" dirty="0">
                <a:solidFill>
                  <a:srgbClr val="0432FF"/>
                </a:solidFill>
                <a:ea typeface="宋体" panose="02010600030101010101" pitchFamily="2" charset="-122"/>
              </a:rPr>
              <a:t>note</a:t>
            </a:r>
            <a:r>
              <a:rPr lang="en-US" altLang="zh-CN" sz="2800" b="1" dirty="0">
                <a:solidFill>
                  <a:srgbClr val="0432FF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solidFill>
                  <a:srgbClr val="0432FF"/>
                </a:solidFill>
                <a:ea typeface="宋体" panose="02010600030101010101" pitchFamily="2" charset="-122"/>
              </a:rPr>
              <a:t>that </a:t>
            </a:r>
            <a:r>
              <a:rPr lang="en-US" altLang="zh-CN" sz="2800" b="1" dirty="0">
                <a:solidFill>
                  <a:srgbClr val="0432FF"/>
                </a:solidFill>
                <a:ea typeface="宋体" panose="02010600030101010101" pitchFamily="2" charset="-122"/>
              </a:rPr>
              <a:t>output resistance </a:t>
            </a:r>
            <a:r>
              <a:rPr lang="en-US" altLang="zh-CN" sz="2800" dirty="0">
                <a:solidFill>
                  <a:srgbClr val="0432FF"/>
                </a:solidFill>
                <a:ea typeface="宋体" panose="02010600030101010101" pitchFamily="2" charset="-122"/>
              </a:rPr>
              <a:t>of a source limits its ability to deliver a signal at full strength </a:t>
            </a:r>
            <a:r>
              <a:rPr lang="en-US" altLang="zh-CN" dirty="0">
                <a:solidFill>
                  <a:srgbClr val="0432FF"/>
                </a:solidFill>
                <a:ea typeface="宋体" panose="02010600030101010101" pitchFamily="2" charset="-122"/>
              </a:rPr>
              <a:t>(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分压</a:t>
            </a:r>
            <a:r>
              <a:rPr lang="en-US" altLang="zh-CN" dirty="0">
                <a:solidFill>
                  <a:srgbClr val="0432FF"/>
                </a:solidFill>
                <a:ea typeface="宋体" panose="02010600030101010101" pitchFamily="2" charset="-122"/>
              </a:rPr>
              <a:t>/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分流</a:t>
            </a:r>
            <a:r>
              <a:rPr lang="en-US" altLang="zh-CN" dirty="0">
                <a:solidFill>
                  <a:srgbClr val="0432FF"/>
                </a:solidFill>
                <a:ea typeface="宋体" panose="02010600030101010101" pitchFamily="2" charset="-122"/>
              </a:rPr>
              <a:t>)</a:t>
            </a:r>
            <a:endParaRPr lang="en-US" altLang="zh-CN" sz="2000" dirty="0">
              <a:solidFill>
                <a:srgbClr val="0432FF"/>
              </a:solidFill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CN" sz="2800" b="1" dirty="0">
                <a:solidFill>
                  <a:srgbClr val="FF0000"/>
                </a:solidFill>
                <a:ea typeface="宋体" panose="02010600030101010101" pitchFamily="2" charset="-122"/>
              </a:rPr>
              <a:t>Q(a):</a:t>
            </a:r>
            <a:r>
              <a:rPr lang="en-US" altLang="zh-CN" sz="2800" dirty="0">
                <a:ea typeface="宋体" panose="02010600030101010101" pitchFamily="2" charset="-122"/>
              </a:rPr>
              <a:t> what is the relationship between the source and output when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maximum power </a:t>
            </a:r>
            <a:r>
              <a:rPr lang="en-US" altLang="zh-CN" sz="2800" dirty="0">
                <a:ea typeface="宋体" panose="02010600030101010101" pitchFamily="2" charset="-122"/>
              </a:rPr>
              <a:t>is delivered?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dirty="0">
                <a:solidFill>
                  <a:schemeClr val="bg2"/>
                </a:solidFill>
                <a:ea typeface="宋体" panose="02010600030101010101" pitchFamily="2" charset="-122"/>
              </a:rPr>
              <a:t> 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共轭匹配</a:t>
            </a:r>
            <a:endParaRPr lang="en-US" altLang="zh-CN" dirty="0">
              <a:solidFill>
                <a:srgbClr val="0432FF"/>
              </a:solidFill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CN" sz="2800" b="1" dirty="0">
                <a:solidFill>
                  <a:srgbClr val="FF0000"/>
                </a:solidFill>
                <a:ea typeface="宋体" panose="02010600030101010101" pitchFamily="2" charset="-122"/>
              </a:rPr>
              <a:t>Q(b):</a:t>
            </a:r>
            <a:r>
              <a:rPr lang="en-US" altLang="zh-CN" sz="2800" dirty="0">
                <a:ea typeface="宋体" panose="02010600030101010101" pitchFamily="2" charset="-122"/>
              </a:rPr>
              <a:t> what are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ideal values of </a:t>
            </a:r>
            <a:r>
              <a:rPr lang="en-US" altLang="zh-CN" sz="2800" i="1" dirty="0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sz="2800" i="1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S</a:t>
            </a:r>
            <a:r>
              <a:rPr lang="en-US" altLang="zh-CN" sz="2800" dirty="0">
                <a:ea typeface="宋体" panose="02010600030101010101" pitchFamily="2" charset="-122"/>
              </a:rPr>
              <a:t> for </a:t>
            </a:r>
            <a:r>
              <a:rPr lang="en-US" altLang="zh-CN" sz="2800" dirty="0" err="1">
                <a:ea typeface="宋体" panose="02010600030101010101" pitchFamily="2" charset="-122"/>
              </a:rPr>
              <a:t>norton</a:t>
            </a:r>
            <a:r>
              <a:rPr lang="en-US" altLang="zh-CN" sz="2800" dirty="0">
                <a:ea typeface="宋体" panose="02010600030101010101" pitchFamily="2" charset="-122"/>
              </a:rPr>
              <a:t> and </a:t>
            </a:r>
            <a:r>
              <a:rPr lang="en-US" altLang="zh-CN" sz="2800" dirty="0" err="1">
                <a:ea typeface="宋体" panose="02010600030101010101" pitchFamily="2" charset="-122"/>
              </a:rPr>
              <a:t>thevenin</a:t>
            </a:r>
            <a:r>
              <a:rPr lang="en-US" altLang="zh-CN" sz="2800" dirty="0">
                <a:ea typeface="宋体" panose="02010600030101010101" pitchFamily="2" charset="-122"/>
              </a:rPr>
              <a:t> representations?</a:t>
            </a:r>
            <a:r>
              <a:rPr lang="zh-CN" altLang="en-US" sz="2800" dirty="0">
                <a:ea typeface="宋体" panose="02010600030101010101" pitchFamily="2" charset="-122"/>
              </a:rPr>
              <a:t> </a:t>
            </a:r>
            <a:endParaRPr lang="en-US" altLang="zh-CN" sz="2800" dirty="0">
              <a:ea typeface="宋体" panose="02010600030101010101" pitchFamily="2" charset="-122"/>
            </a:endParaRPr>
          </a:p>
          <a:p>
            <a:pPr lvl="1" eaLnBrk="1" hangingPunct="1">
              <a:lnSpc>
                <a:spcPct val="90000"/>
              </a:lnSpc>
            </a:pP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电压源</a:t>
            </a:r>
            <a:r>
              <a:rPr lang="en-US" altLang="zh-CN" dirty="0">
                <a:solidFill>
                  <a:srgbClr val="0432FF"/>
                </a:solidFill>
                <a:ea typeface="宋体" panose="02010600030101010101" pitchFamily="2" charset="-122"/>
              </a:rPr>
              <a:t>~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小内阻；电流源</a:t>
            </a:r>
            <a:r>
              <a:rPr lang="en-US" altLang="zh-CN" dirty="0">
                <a:solidFill>
                  <a:srgbClr val="0432FF"/>
                </a:solidFill>
                <a:ea typeface="宋体" panose="02010600030101010101" pitchFamily="2" charset="-122"/>
              </a:rPr>
              <a:t>~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大内阻</a:t>
            </a:r>
            <a:endParaRPr lang="en-US" altLang="zh-CN" dirty="0">
              <a:solidFill>
                <a:srgbClr val="0432FF"/>
              </a:solidFill>
              <a:ea typeface="宋体" panose="02010600030101010101" pitchFamily="2" charset="-122"/>
            </a:endParaRPr>
          </a:p>
        </p:txBody>
      </p:sp>
      <p:pic>
        <p:nvPicPr>
          <p:cNvPr id="1814535" name="Picture 7" descr="se01F02">
            <a:extLst>
              <a:ext uri="{FF2B5EF4-FFF2-40B4-BE49-F238E27FC236}">
                <a16:creationId xmlns:a16="http://schemas.microsoft.com/office/drawing/2014/main" id="{3E4A572E-B607-144F-BD3C-BCC074EA6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516" y="70644"/>
            <a:ext cx="4542471" cy="137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文本框 1">
            <a:extLst>
              <a:ext uri="{FF2B5EF4-FFF2-40B4-BE49-F238E27FC236}">
                <a16:creationId xmlns:a16="http://schemas.microsoft.com/office/drawing/2014/main" id="{EB6D8DA8-4B0D-4441-A9AB-8A6E1FE5F5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186600"/>
            <a:ext cx="9296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eaLnBrk="1" hangingPunct="1"/>
            <a:r>
              <a:rPr lang="zh-CN" altLang="en-US" sz="2000" b="1" dirty="0">
                <a:solidFill>
                  <a:srgbClr val="0432FF"/>
                </a:solidFill>
                <a:ea typeface="宋体" panose="02010600030101010101" pitchFamily="2" charset="-122"/>
              </a:rPr>
              <a:t>并不是所有情况，我们都希望最大功率传输。对于原本就比较微弱的信号，我们更关心电压（或电流）强度衰减的最小化，或者说更关心电压</a:t>
            </a:r>
            <a:r>
              <a:rPr lang="en-US" altLang="zh-CN" sz="2000" b="1" dirty="0">
                <a:solidFill>
                  <a:srgbClr val="0432FF"/>
                </a:solidFill>
                <a:ea typeface="宋体" panose="02010600030101010101" pitchFamily="2" charset="-122"/>
              </a:rPr>
              <a:t>/</a:t>
            </a:r>
            <a:r>
              <a:rPr lang="zh-CN" altLang="en-US" sz="2000" b="1" dirty="0">
                <a:solidFill>
                  <a:srgbClr val="0432FF"/>
                </a:solidFill>
                <a:ea typeface="宋体" panose="02010600030101010101" pitchFamily="2" charset="-122"/>
              </a:rPr>
              <a:t>电流强度的放大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21FC092-A6D5-C648-8D2D-78EA920FFB9C}"/>
              </a:ext>
            </a:extLst>
          </p:cNvPr>
          <p:cNvGrpSpPr/>
          <p:nvPr/>
        </p:nvGrpSpPr>
        <p:grpSpPr>
          <a:xfrm>
            <a:off x="843148" y="5648973"/>
            <a:ext cx="7729537" cy="519113"/>
            <a:chOff x="926306" y="6296025"/>
            <a:chExt cx="7729537" cy="519113"/>
          </a:xfrm>
        </p:grpSpPr>
        <p:pic>
          <p:nvPicPr>
            <p:cNvPr id="10247" name="图片 2">
              <a:extLst>
                <a:ext uri="{FF2B5EF4-FFF2-40B4-BE49-F238E27FC236}">
                  <a16:creationId xmlns:a16="http://schemas.microsoft.com/office/drawing/2014/main" id="{E3BFE4A0-CC1C-764D-BD15-FBF4B57054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6306" y="6357938"/>
              <a:ext cx="10541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48" name="图片 3">
              <a:extLst>
                <a:ext uri="{FF2B5EF4-FFF2-40B4-BE49-F238E27FC236}">
                  <a16:creationId xmlns:a16="http://schemas.microsoft.com/office/drawing/2014/main" id="{46D7CD12-2761-614A-AE8C-3DA058F95C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7368" y="6354763"/>
              <a:ext cx="9017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49" name="右箭头 4">
              <a:extLst>
                <a:ext uri="{FF2B5EF4-FFF2-40B4-BE49-F238E27FC236}">
                  <a16:creationId xmlns:a16="http://schemas.microsoft.com/office/drawing/2014/main" id="{F61B0883-4392-5143-B98D-C77BAE0FEF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1706" y="6532563"/>
              <a:ext cx="381000" cy="1524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r"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algn="r"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algn="r"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algn="r"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algn="r"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zh-CN" altLang="en-US">
                <a:ea typeface="宋体" panose="02010600030101010101" pitchFamily="2" charset="-122"/>
              </a:endParaRPr>
            </a:p>
          </p:txBody>
        </p:sp>
        <p:pic>
          <p:nvPicPr>
            <p:cNvPr id="10250" name="图片 5">
              <a:extLst>
                <a:ext uri="{FF2B5EF4-FFF2-40B4-BE49-F238E27FC236}">
                  <a16:creationId xmlns:a16="http://schemas.microsoft.com/office/drawing/2014/main" id="{70E3AD61-EFF9-EA4D-8545-E2DC9D234E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9406" y="6348413"/>
              <a:ext cx="1066800" cy="431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51" name="图片 6">
              <a:extLst>
                <a:ext uri="{FF2B5EF4-FFF2-40B4-BE49-F238E27FC236}">
                  <a16:creationId xmlns:a16="http://schemas.microsoft.com/office/drawing/2014/main" id="{D2FCAB9D-313E-6C4A-8D2C-C1B65717C47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5543" y="6296025"/>
              <a:ext cx="1130300" cy="444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2" name="右箭头 11">
              <a:extLst>
                <a:ext uri="{FF2B5EF4-FFF2-40B4-BE49-F238E27FC236}">
                  <a16:creationId xmlns:a16="http://schemas.microsoft.com/office/drawing/2014/main" id="{8C83A394-96FA-9342-A86F-73D0148239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31806" y="6456363"/>
              <a:ext cx="381000" cy="1524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r"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algn="r"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algn="r"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algn="r"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algn="r"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zh-CN" altLang="en-US">
                <a:ea typeface="宋体" panose="02010600030101010101" pitchFamily="2" charset="-122"/>
              </a:endParaRPr>
            </a:p>
          </p:txBody>
        </p:sp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09AEB281-B707-5845-BE5B-4CCA9A5376D0}"/>
              </a:ext>
            </a:extLst>
          </p:cNvPr>
          <p:cNvSpPr txBox="1"/>
          <p:nvPr/>
        </p:nvSpPr>
        <p:spPr>
          <a:xfrm>
            <a:off x="513831" y="1540927"/>
            <a:ext cx="8392041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zh-CN" altLang="en-US" sz="2000" b="1" dirty="0">
                <a:solidFill>
                  <a:srgbClr val="00B050"/>
                </a:solidFill>
              </a:rPr>
              <a:t>输出电阻：</a:t>
            </a:r>
            <a:r>
              <a:rPr kumimoji="1" lang="zh-CN" altLang="en-US" sz="2000" dirty="0">
                <a:solidFill>
                  <a:srgbClr val="00B050"/>
                </a:solidFill>
              </a:rPr>
              <a:t>从输出端看进去的等效电阻，限制着信号实际到达负载的多少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4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14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91DCDC3-07B8-1840-9A57-79E72ED6D1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8200"/>
            <a:ext cx="9144000" cy="43518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58FFE0-D664-CA47-90B7-1B5C4238BB5E}"/>
              </a:ext>
            </a:extLst>
          </p:cNvPr>
          <p:cNvSpPr txBox="1"/>
          <p:nvPr/>
        </p:nvSpPr>
        <p:spPr>
          <a:xfrm>
            <a:off x="5029200" y="4800600"/>
            <a:ext cx="3872791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/>
              <a:t>一个任意的电压信号</a:t>
            </a:r>
            <a:endParaRPr lang="en-US" altLang="zh-CN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000" dirty="0">
                <a:sym typeface="Wingdings" pitchFamily="2" charset="2"/>
              </a:rPr>
              <a:t>幅度的变化包含了信息</a:t>
            </a:r>
            <a:endParaRPr lang="en-US" altLang="zh-CN" sz="2000" dirty="0">
              <a:sym typeface="Wingdings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000" dirty="0">
                <a:sym typeface="Wingdings" pitchFamily="2" charset="2"/>
              </a:rPr>
              <a:t>难以写出解析表达式</a:t>
            </a:r>
            <a:endParaRPr lang="en-US" altLang="zh-CN" sz="2000" dirty="0">
              <a:sym typeface="Wingdings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srgbClr val="FF0000"/>
                </a:solidFill>
                <a:sym typeface="Wingdings" pitchFamily="2" charset="2"/>
              </a:rPr>
              <a:t>一个信号可以有两个 </a:t>
            </a:r>
            <a:r>
              <a:rPr lang="en-US" altLang="zh-CN" sz="2000" b="1" dirty="0">
                <a:solidFill>
                  <a:srgbClr val="FF0000"/>
                </a:solidFill>
                <a:sym typeface="Wingdings" pitchFamily="2" charset="2"/>
              </a:rPr>
              <a:t>views</a:t>
            </a:r>
            <a:r>
              <a:rPr lang="zh-CN" altLang="en-US" sz="2000" dirty="0">
                <a:sym typeface="Wingdings" pitchFamily="2" charset="2"/>
              </a:rPr>
              <a:t>：</a:t>
            </a:r>
            <a:endParaRPr lang="en-US" altLang="zh-CN" sz="2000" dirty="0">
              <a:sym typeface="Wingdings" pitchFamily="2" charset="2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srgbClr val="0432FF"/>
                </a:solidFill>
                <a:sym typeface="Wingdings" pitchFamily="2" charset="2"/>
              </a:rPr>
              <a:t>时域</a:t>
            </a:r>
            <a:r>
              <a:rPr lang="zh-CN" altLang="en-US" sz="2000" dirty="0">
                <a:sym typeface="Wingdings" pitchFamily="2" charset="2"/>
              </a:rPr>
              <a:t> </a:t>
            </a:r>
            <a:r>
              <a:rPr lang="en-US" altLang="zh-CN" sz="2000" dirty="0">
                <a:sym typeface="Wingdings" pitchFamily="2" charset="2"/>
              </a:rPr>
              <a:t></a:t>
            </a:r>
            <a:r>
              <a:rPr lang="zh-CN" altLang="en-US" sz="2000" dirty="0">
                <a:sym typeface="Wingdings" pitchFamily="2" charset="2"/>
              </a:rPr>
              <a:t> </a:t>
            </a:r>
            <a:r>
              <a:rPr lang="zh-CN" altLang="en-US" sz="2000" b="1" dirty="0">
                <a:solidFill>
                  <a:srgbClr val="00B050"/>
                </a:solidFill>
                <a:sym typeface="Wingdings" pitchFamily="2" charset="2"/>
              </a:rPr>
              <a:t>频域</a:t>
            </a:r>
            <a:r>
              <a:rPr lang="zh-CN" altLang="en-US" sz="2000" dirty="0">
                <a:sym typeface="Wingdings" pitchFamily="2" charset="2"/>
              </a:rPr>
              <a:t> </a:t>
            </a:r>
            <a:endParaRPr lang="en-US" altLang="zh-CN" sz="2000" dirty="0">
              <a:sym typeface="Wingdings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E9C3E25A-6232-F047-8CDF-250E169A97D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0141120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38728</TotalTime>
  <Words>5882</Words>
  <Application>Microsoft Office PowerPoint</Application>
  <PresentationFormat>全屏显示(4:3)</PresentationFormat>
  <Paragraphs>737</Paragraphs>
  <Slides>78</Slides>
  <Notes>43</Notes>
  <HiddenSlides>0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78</vt:i4>
      </vt:variant>
    </vt:vector>
  </HeadingPairs>
  <TitlesOfParts>
    <vt:vector size="93" baseType="lpstr">
      <vt:lpstr>Andale Mono</vt:lpstr>
      <vt:lpstr>Gill Sans</vt:lpstr>
      <vt:lpstr>Lucida Grande</vt:lpstr>
      <vt:lpstr>MS PGothic</vt:lpstr>
      <vt:lpstr>宋体</vt:lpstr>
      <vt:lpstr>Arial</vt:lpstr>
      <vt:lpstr>Calibri</vt:lpstr>
      <vt:lpstr>Cambria Math</vt:lpstr>
      <vt:lpstr>Lato</vt:lpstr>
      <vt:lpstr>Symbol</vt:lpstr>
      <vt:lpstr>Times New Roman</vt:lpstr>
      <vt:lpstr>Trebuchet MS</vt:lpstr>
      <vt:lpstr>Wingdings</vt:lpstr>
      <vt:lpstr>Default Design</vt:lpstr>
      <vt:lpstr>Equation</vt:lpstr>
      <vt:lpstr>PowerPoint 演示文稿</vt:lpstr>
      <vt:lpstr>Chapter #1: Signals and Amplifiers</vt:lpstr>
      <vt:lpstr>Introduction</vt:lpstr>
      <vt:lpstr>Introduction</vt:lpstr>
      <vt:lpstr>1.1. Signals</vt:lpstr>
      <vt:lpstr>1.1: Signals</vt:lpstr>
      <vt:lpstr>1.1. Signals</vt:lpstr>
      <vt:lpstr>Example 1.1:  Thevenin and Norton Equivalent Sources </vt:lpstr>
      <vt:lpstr>PowerPoint 演示文稿</vt:lpstr>
      <vt:lpstr>1.2. Frequency Spectrum of Signals</vt:lpstr>
      <vt:lpstr>PowerPoint 演示文稿</vt:lpstr>
      <vt:lpstr>PowerPoint 演示文稿</vt:lpstr>
      <vt:lpstr>Fourier Series Example</vt:lpstr>
      <vt:lpstr>1.2. Frequency Spectrum of Signals</vt:lpstr>
      <vt:lpstr>1.3. Analog and Digital Signals</vt:lpstr>
      <vt:lpstr>1.3. Analog and Digital Signals</vt:lpstr>
      <vt:lpstr>1.3. Analog and Digital Signals</vt:lpstr>
      <vt:lpstr>1.3. Analog and Digital Signals</vt:lpstr>
      <vt:lpstr>PowerPoint 演示文稿</vt:lpstr>
      <vt:lpstr>1.4. Amplifiers 放大器</vt:lpstr>
      <vt:lpstr>1.4.1. Signal Amplification</vt:lpstr>
      <vt:lpstr>1.4.2. Amplifier Circuit Symbol 放大器的符号</vt:lpstr>
      <vt:lpstr>1.4.4. Power and Current Gain</vt:lpstr>
      <vt:lpstr>1.4.5. Expressing Gain in Decibels</vt:lpstr>
      <vt:lpstr>Using dB</vt:lpstr>
      <vt:lpstr>dBm and mW</vt:lpstr>
      <vt:lpstr>dBm and mW</vt:lpstr>
      <vt:lpstr>dBm and mW</vt:lpstr>
      <vt:lpstr>Using dB</vt:lpstr>
      <vt:lpstr>1.4.6. Amplifier Power Supply 放大器供电</vt:lpstr>
      <vt:lpstr>1.4.6. Amplifier Power Supply</vt:lpstr>
      <vt:lpstr>PowerPoint 演示文稿</vt:lpstr>
      <vt:lpstr>1.4.6. Amplifier Power Supply</vt:lpstr>
      <vt:lpstr>PowerPoint 演示文稿</vt:lpstr>
      <vt:lpstr>1.4.7. Amplifier Saturation</vt:lpstr>
      <vt:lpstr>1.4.7. Amplifier Saturation</vt:lpstr>
      <vt:lpstr>PowerPoint 演示文稿</vt:lpstr>
      <vt:lpstr>符号规范</vt:lpstr>
      <vt:lpstr>1.5. Circuit Models for Amplifiers 放大器的电路模型</vt:lpstr>
      <vt:lpstr>1.5.1. Voltage Amplifiers</vt:lpstr>
      <vt:lpstr>1.5.1. Voltage Amplifiers</vt:lpstr>
      <vt:lpstr>1.5.1. Voltage Amplifiers</vt:lpstr>
      <vt:lpstr>1.5.1. Voltage Amplifiers</vt:lpstr>
      <vt:lpstr>1.5.1. Voltage Amplifiers</vt:lpstr>
      <vt:lpstr>Buffer amplifier 缓冲放大器</vt:lpstr>
      <vt:lpstr>1.5.2. Cascaded Amplifiers 放大器级联</vt:lpstr>
      <vt:lpstr>Example 1.3: Cascaded Amplifier Configurations</vt:lpstr>
      <vt:lpstr>Example 1.3: Cascaded Amplifier Configurations</vt:lpstr>
      <vt:lpstr>PowerPoint 演示文稿</vt:lpstr>
      <vt:lpstr>PowerPoint 演示文稿</vt:lpstr>
      <vt:lpstr>1.5.3. Other Amplifier Types</vt:lpstr>
      <vt:lpstr>1.5.3. Other Amplifier Types</vt:lpstr>
      <vt:lpstr>1.5.4. Relationship Between Four Amp Models</vt:lpstr>
      <vt:lpstr>1.5.5. Determining Ri and Ro</vt:lpstr>
      <vt:lpstr>Section 1.5.5: Determining Ri and Ro</vt:lpstr>
      <vt:lpstr>1.5.6. Unilateral Models</vt:lpstr>
      <vt:lpstr>Example 1.4: Common-Emitter Circuit</vt:lpstr>
      <vt:lpstr>Example 1.4. </vt:lpstr>
      <vt:lpstr>Example 1.4: Common-Emitter Circuit </vt:lpstr>
      <vt:lpstr>PowerPoint 演示文稿</vt:lpstr>
      <vt:lpstr>1.6.1. Measuring the Amplifier Frequency Response</vt:lpstr>
      <vt:lpstr>1.6.1: Measuring the Amplifier Frequency Response</vt:lpstr>
      <vt:lpstr>1.6.1. Measuring the Amplifier Frequency Response 放大器频率响应</vt:lpstr>
      <vt:lpstr>1.6.2. Amplifier Bandwidth 放大器带宽</vt:lpstr>
      <vt:lpstr>1.6.2. Amplifier Bandwidth</vt:lpstr>
      <vt:lpstr>1.6.4. Single Time-Constant Networks单时间常数网络</vt:lpstr>
      <vt:lpstr>1.6.4. Single Time-Constant Networks</vt:lpstr>
      <vt:lpstr>1.6.4. Single Time-Constant Networks</vt:lpstr>
      <vt:lpstr>1.6.4. Single Time-Constant Networks</vt:lpstr>
      <vt:lpstr>PowerPoint 演示文稿</vt:lpstr>
      <vt:lpstr>PowerPoint 演示文稿</vt:lpstr>
      <vt:lpstr>PowerPoint 演示文稿</vt:lpstr>
      <vt:lpstr>Example 1.5: Voltage Amplifier </vt:lpstr>
      <vt:lpstr>Example 1.5: Voltage Amplifier</vt:lpstr>
      <vt:lpstr>1.6.5. Classification of Amps Based on Frequency Response</vt:lpstr>
      <vt:lpstr>1.6.5. Classification of Amps Based on Frequency Response</vt:lpstr>
      <vt:lpstr>作业</vt:lpstr>
      <vt:lpstr>PowerPoint 演示文稿</vt:lpstr>
    </vt:vector>
  </TitlesOfParts>
  <Company>n/a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deese</dc:creator>
  <cp:lastModifiedBy>Hao JIN</cp:lastModifiedBy>
  <cp:revision>492</cp:revision>
  <cp:lastPrinted>2020-10-25T02:10:56Z</cp:lastPrinted>
  <dcterms:created xsi:type="dcterms:W3CDTF">2010-11-05T02:06:37Z</dcterms:created>
  <dcterms:modified xsi:type="dcterms:W3CDTF">2025-10-20T08:06:31Z</dcterms:modified>
</cp:coreProperties>
</file>