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406" r:id="rId2"/>
    <p:sldId id="665" r:id="rId3"/>
    <p:sldId id="654" r:id="rId4"/>
    <p:sldId id="655" r:id="rId5"/>
    <p:sldId id="521" r:id="rId6"/>
    <p:sldId id="668" r:id="rId7"/>
    <p:sldId id="666" r:id="rId8"/>
    <p:sldId id="667" r:id="rId9"/>
    <p:sldId id="523" r:id="rId10"/>
    <p:sldId id="669" r:id="rId11"/>
    <p:sldId id="524" r:id="rId12"/>
    <p:sldId id="525" r:id="rId13"/>
    <p:sldId id="527" r:id="rId14"/>
    <p:sldId id="716" r:id="rId15"/>
    <p:sldId id="530" r:id="rId16"/>
    <p:sldId id="531" r:id="rId17"/>
    <p:sldId id="533" r:id="rId18"/>
    <p:sldId id="534" r:id="rId19"/>
    <p:sldId id="535" r:id="rId20"/>
    <p:sldId id="536" r:id="rId21"/>
    <p:sldId id="537" r:id="rId22"/>
    <p:sldId id="539" r:id="rId23"/>
    <p:sldId id="670" r:id="rId24"/>
    <p:sldId id="540" r:id="rId25"/>
    <p:sldId id="541" r:id="rId26"/>
    <p:sldId id="671" r:id="rId27"/>
    <p:sldId id="546" r:id="rId28"/>
    <p:sldId id="672" r:id="rId29"/>
    <p:sldId id="673" r:id="rId30"/>
    <p:sldId id="547" r:id="rId31"/>
    <p:sldId id="674" r:id="rId32"/>
    <p:sldId id="639" r:id="rId33"/>
    <p:sldId id="676" r:id="rId34"/>
    <p:sldId id="640" r:id="rId35"/>
    <p:sldId id="663" r:id="rId36"/>
    <p:sldId id="678" r:id="rId37"/>
    <p:sldId id="679" r:id="rId38"/>
    <p:sldId id="556" r:id="rId39"/>
    <p:sldId id="557" r:id="rId40"/>
    <p:sldId id="680" r:id="rId41"/>
    <p:sldId id="681" r:id="rId42"/>
    <p:sldId id="559" r:id="rId43"/>
    <p:sldId id="641" r:id="rId44"/>
    <p:sldId id="642" r:id="rId45"/>
    <p:sldId id="682" r:id="rId46"/>
    <p:sldId id="684" r:id="rId47"/>
    <p:sldId id="561" r:id="rId48"/>
    <p:sldId id="562" r:id="rId49"/>
    <p:sldId id="563" r:id="rId50"/>
    <p:sldId id="564" r:id="rId51"/>
    <p:sldId id="565" r:id="rId52"/>
    <p:sldId id="703" r:id="rId53"/>
    <p:sldId id="566" r:id="rId54"/>
    <p:sldId id="567" r:id="rId55"/>
    <p:sldId id="687" r:id="rId56"/>
    <p:sldId id="688" r:id="rId57"/>
    <p:sldId id="689" r:id="rId58"/>
    <p:sldId id="569" r:id="rId59"/>
    <p:sldId id="570" r:id="rId60"/>
    <p:sldId id="571" r:id="rId61"/>
    <p:sldId id="572" r:id="rId62"/>
    <p:sldId id="573" r:id="rId63"/>
    <p:sldId id="574" r:id="rId64"/>
    <p:sldId id="575" r:id="rId65"/>
    <p:sldId id="576" r:id="rId66"/>
    <p:sldId id="577" r:id="rId67"/>
    <p:sldId id="578" r:id="rId68"/>
    <p:sldId id="579" r:id="rId69"/>
    <p:sldId id="580" r:id="rId70"/>
    <p:sldId id="581" r:id="rId71"/>
    <p:sldId id="690" r:id="rId72"/>
    <p:sldId id="704" r:id="rId73"/>
    <p:sldId id="691" r:id="rId74"/>
    <p:sldId id="587" r:id="rId75"/>
    <p:sldId id="588" r:id="rId76"/>
    <p:sldId id="693" r:id="rId77"/>
    <p:sldId id="590" r:id="rId78"/>
    <p:sldId id="589" r:id="rId79"/>
    <p:sldId id="594" r:id="rId80"/>
    <p:sldId id="595" r:id="rId81"/>
    <p:sldId id="596" r:id="rId82"/>
    <p:sldId id="597" r:id="rId83"/>
    <p:sldId id="710" r:id="rId84"/>
    <p:sldId id="711" r:id="rId85"/>
    <p:sldId id="606" r:id="rId86"/>
    <p:sldId id="644" r:id="rId87"/>
    <p:sldId id="608" r:id="rId88"/>
    <p:sldId id="714" r:id="rId89"/>
    <p:sldId id="715" r:id="rId90"/>
    <p:sldId id="702" r:id="rId91"/>
    <p:sldId id="701" r:id="rId92"/>
    <p:sldId id="706" r:id="rId93"/>
    <p:sldId id="707" r:id="rId94"/>
    <p:sldId id="708" r:id="rId95"/>
    <p:sldId id="675" r:id="rId96"/>
    <p:sldId id="685" r:id="rId97"/>
    <p:sldId id="683" r:id="rId98"/>
    <p:sldId id="692" r:id="rId9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3" autoAdjust="0"/>
    <p:restoredTop sz="92156" autoAdjust="0"/>
  </p:normalViewPr>
  <p:slideViewPr>
    <p:cSldViewPr>
      <p:cViewPr varScale="1">
        <p:scale>
          <a:sx n="148" d="100"/>
          <a:sy n="148" d="100"/>
        </p:scale>
        <p:origin x="2656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3AC50E4-F34F-4145-B5A1-81C598E58D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AD9B3AE4-DC9A-6D4C-B4F8-B93E46B1D71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BEFDA2-7C9F-8A4D-8B6C-902FAC00E3E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51A2F623-6CBC-EC43-8505-4DC597BB03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970E093-683F-8444-8143-92AA96E5770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DA7FCFA0-70E7-E043-9BBC-FFD24284C7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A3358B-21B9-7E40-8995-380D0A8B2A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F831C28D-67C1-C744-A733-89884A1326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22612AF-876B-7B4A-B9EE-93B5ECF2E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A useful integrated circuit implementation of an almost idealized amplifier. Often </a:t>
            </a:r>
          </a:p>
          <a:p>
            <a:r>
              <a:rPr lang="en-US" altLang="en-US">
                <a:latin typeface="Arial" panose="020B0604020202020204" pitchFamily="34" charset="0"/>
              </a:rPr>
              <a:t>V</a:t>
            </a:r>
            <a:r>
              <a:rPr lang="en-US" altLang="en-US" baseline="-25000">
                <a:latin typeface="Arial" panose="020B0604020202020204" pitchFamily="34" charset="0"/>
              </a:rPr>
              <a:t>CC</a:t>
            </a:r>
            <a:r>
              <a:rPr lang="en-US" altLang="en-US">
                <a:latin typeface="Arial" panose="020B0604020202020204" pitchFamily="34" charset="0"/>
              </a:rPr>
              <a:t> = V</a:t>
            </a:r>
            <a:r>
              <a:rPr lang="en-US" altLang="en-US" baseline="-25000">
                <a:latin typeface="Arial" panose="020B0604020202020204" pitchFamily="34" charset="0"/>
              </a:rPr>
              <a:t>EE</a:t>
            </a:r>
            <a:r>
              <a:rPr lang="en-US" altLang="en-US">
                <a:latin typeface="Arial" panose="020B0604020202020204" pitchFamily="34" charset="0"/>
              </a:rPr>
              <a:t> for balance with respect to ground (important as it maintains symmetry when overdriven) </a:t>
            </a:r>
          </a:p>
          <a:p>
            <a:r>
              <a:rPr lang="en-US" altLang="en-US">
                <a:latin typeface="Arial" panose="020B0604020202020204" pitchFamily="34" charset="0"/>
              </a:rPr>
              <a:t>Some OpAmps also have differential outputs</a:t>
            </a: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011613DB-97C8-A746-BB8B-C5DEAE841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9FE4C3-3D5C-B24B-9CC9-CA93FEC9EA07}" type="slidenum">
              <a:rPr lang="en-US" altLang="zh-CN" smtClean="0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5251EFF2-B30E-5D44-8E0B-B80D57DAB8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3B48EF06-7D70-1249-81C6-76EA631B2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Here we are using Node Equations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ABC21C30-30B9-AC46-A211-4ACEE0AB7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53527F-A652-D445-9222-ACE246FAD5B8}" type="slidenum">
              <a:rPr lang="en-US" altLang="zh-CN" smtClean="0"/>
              <a:pPr>
                <a:spcBef>
                  <a:spcPct val="0"/>
                </a:spcBef>
              </a:pPr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D8B95489-B9C2-7844-B0E9-C11125D3BC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DB4ED08E-45AD-C942-950D-357000245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Here we are using “Node equations” to solve for amplifier gain.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Note that V2 = V1 ! Why? </a:t>
            </a:r>
          </a:p>
          <a:p>
            <a:r>
              <a:rPr lang="en-US" altLang="zh-CN">
                <a:latin typeface="Arial" panose="020B0604020202020204" pitchFamily="34" charset="0"/>
              </a:rPr>
              <a:t>V1 is at a “virtual ground” due to the high gain (</a:t>
            </a:r>
            <a:r>
              <a:rPr lang="en-US" altLang="zh-CN" i="1">
                <a:latin typeface="Arial" panose="020B0604020202020204" pitchFamily="34" charset="0"/>
              </a:rPr>
              <a:t>v</a:t>
            </a:r>
            <a:r>
              <a:rPr lang="en-US" altLang="zh-CN" baseline="-25000">
                <a:latin typeface="Arial" panose="020B0604020202020204" pitchFamily="34" charset="0"/>
              </a:rPr>
              <a:t>o</a:t>
            </a:r>
            <a:r>
              <a:rPr lang="en-US" altLang="zh-CN">
                <a:latin typeface="Arial" panose="020B0604020202020204" pitchFamily="34" charset="0"/>
              </a:rPr>
              <a:t> is finite)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6856821C-EA14-D046-93A9-C1659DB238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5FACC4-AFF4-5E47-9A70-F8D3BA840F74}" type="slidenum">
              <a:rPr lang="en-US" altLang="zh-CN" smtClean="0"/>
              <a:pPr>
                <a:spcBef>
                  <a:spcPct val="0"/>
                </a:spcBef>
              </a:pPr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1156F48C-BA1F-934E-9334-013A8EC3CF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A1E11EB-D73C-F842-B351-19F0C476F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We had this result in Circuits!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3C25A1C6-E218-9940-A706-ADD7152A5E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DE2D2A-40FF-2141-AAA9-FFD369DE23EC}" type="slidenum">
              <a:rPr lang="en-US" altLang="zh-CN" smtClean="0"/>
              <a:pPr>
                <a:spcBef>
                  <a:spcPct val="0"/>
                </a:spcBef>
              </a:pPr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C35A4A72-0438-6243-A091-3C6DB40703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41592750-35FA-8846-8987-B82C3FD59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Seldom needed as the gain is very high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D92D63F4-C165-B740-A241-9D92F0C43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7E1A51-A77A-C34C-8AEF-24218E11B758}" type="slidenum">
              <a:rPr lang="en-US" altLang="zh-CN" smtClean="0"/>
              <a:pPr>
                <a:spcBef>
                  <a:spcPct val="0"/>
                </a:spcBef>
              </a:pPr>
              <a:t>22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9181E642-3E4B-2D45-B155-E077B3FE78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EEF2B07-4E8C-AA42-947B-CC0FC088A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Input resistance is determined by R</a:t>
            </a:r>
            <a:r>
              <a:rPr lang="en-US" altLang="zh-CN" baseline="-25000">
                <a:latin typeface="Arial" panose="020B0604020202020204" pitchFamily="34" charset="0"/>
              </a:rPr>
              <a:t>1</a:t>
            </a:r>
          </a:p>
          <a:p>
            <a:endParaRPr lang="en-US" altLang="zh-CN">
              <a:latin typeface="Arial" panose="020B0604020202020204" pitchFamily="34" charset="0"/>
            </a:endParaRPr>
          </a:p>
          <a:p>
            <a:r>
              <a:rPr lang="en-US" altLang="zh-CN">
                <a:latin typeface="Arial" panose="020B0604020202020204" pitchFamily="34" charset="0"/>
              </a:rPr>
              <a:t>Take this into account in your designs or use a “Buffer amp”</a:t>
            </a: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B11A4968-6C97-4F4D-B75C-42332049F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F49A6B-F41A-6346-8B80-BB27CCA0F9AF}" type="slidenum">
              <a:rPr lang="en-US" altLang="zh-CN" smtClean="0"/>
              <a:pPr>
                <a:spcBef>
                  <a:spcPct val="0"/>
                </a:spcBef>
              </a:pPr>
              <a:t>27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DAE1D11A-997E-6541-A73F-1D4831233F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F9C3B0AD-C181-2348-BEDD-3D75E16B9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An important configuration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94D7A36-3A70-554C-8C92-D91BADFE8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30F1D9-00C5-0242-89AA-661A6C65AB08}" type="slidenum">
              <a:rPr lang="en-US" altLang="zh-CN" smtClean="0"/>
              <a:pPr>
                <a:spcBef>
                  <a:spcPct val="0"/>
                </a:spcBef>
              </a:pPr>
              <a:t>34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60CF4D6B-D233-E749-B405-9537736FAD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85B82BCE-FBA6-0C48-A6DE-E8245C8A6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511FA43C-9AA1-BC4D-B1F7-566825A43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182540-F001-BD4D-872A-19384A4F3640}" type="slidenum">
              <a:rPr lang="en-US" altLang="zh-CN" smtClean="0"/>
              <a:pPr>
                <a:spcBef>
                  <a:spcPct val="0"/>
                </a:spcBef>
              </a:pPr>
              <a:t>39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0B99854C-9306-124D-B8A0-5EFD5F8903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16E0C0CE-D675-E44E-AD66-7DC437EF8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Note the 1+ in the Gain!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99C88BB5-31B8-E84E-9CFC-2F54E3C80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0E2C71-DD22-3F45-BB8A-0791210A340B}" type="slidenum">
              <a:rPr lang="en-US" altLang="zh-CN" smtClean="0"/>
              <a:pPr>
                <a:spcBef>
                  <a:spcPct val="0"/>
                </a:spcBef>
              </a:pPr>
              <a:t>42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183FF69B-E1E1-0C4F-97A2-6433653B57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D97C2FF4-14F7-0446-8075-4C30A41AD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This is a useful configuration to “buffer” sub-circuits.</a:t>
            </a: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FC68A87C-5168-AE45-B07C-7A4BCCADE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7A03A5-2763-B64A-B26E-C0AFC36FF1B1}" type="slidenum">
              <a:rPr lang="en-US" altLang="zh-CN" smtClean="0"/>
              <a:pPr>
                <a:spcBef>
                  <a:spcPct val="0"/>
                </a:spcBef>
              </a:pPr>
              <a:t>43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AC37255F-B999-2641-AE48-4C0F6E5FF1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46569137-65C6-C048-8468-CF8150F53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Note: the resistors must be matched to maintain “balance”!</a:t>
            </a:r>
          </a:p>
          <a:p>
            <a:r>
              <a:rPr lang="en-US" altLang="zh-CN">
                <a:latin typeface="Arial" panose="020B0604020202020204" pitchFamily="34" charset="0"/>
              </a:rPr>
              <a:t>R</a:t>
            </a:r>
            <a:r>
              <a:rPr lang="en-US" altLang="zh-CN" baseline="-25000">
                <a:latin typeface="Arial" panose="020B0604020202020204" pitchFamily="34" charset="0"/>
              </a:rPr>
              <a:t>1</a:t>
            </a:r>
            <a:r>
              <a:rPr lang="en-US" altLang="zh-CN">
                <a:latin typeface="Arial" panose="020B0604020202020204" pitchFamily="34" charset="0"/>
              </a:rPr>
              <a:t> = R</a:t>
            </a:r>
            <a:r>
              <a:rPr lang="en-US" altLang="zh-CN" baseline="-25000">
                <a:latin typeface="Arial" panose="020B0604020202020204" pitchFamily="34" charset="0"/>
              </a:rPr>
              <a:t>3</a:t>
            </a:r>
          </a:p>
          <a:p>
            <a:r>
              <a:rPr lang="en-US" altLang="zh-CN">
                <a:latin typeface="Arial" panose="020B0604020202020204" pitchFamily="34" charset="0"/>
              </a:rPr>
              <a:t>R</a:t>
            </a:r>
            <a:r>
              <a:rPr lang="en-US" altLang="zh-CN" baseline="-25000">
                <a:latin typeface="Arial" panose="020B0604020202020204" pitchFamily="34" charset="0"/>
              </a:rPr>
              <a:t>2</a:t>
            </a:r>
            <a:r>
              <a:rPr lang="en-US" altLang="zh-CN">
                <a:latin typeface="Arial" panose="020B0604020202020204" pitchFamily="34" charset="0"/>
              </a:rPr>
              <a:t> = R</a:t>
            </a:r>
            <a:r>
              <a:rPr lang="en-US" altLang="zh-CN" baseline="-25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5725E268-DD1A-AD4E-A5C4-35E53117C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8D5352-15FF-4448-ABC6-03B914E13D66}" type="slidenum">
              <a:rPr lang="en-US" altLang="zh-CN" smtClean="0"/>
              <a:pPr>
                <a:spcBef>
                  <a:spcPct val="0"/>
                </a:spcBef>
              </a:pPr>
              <a:t>54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ED1286B6-AEC3-CE4E-8878-7382BD53D4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FAFF6F6B-FC2E-EB43-970E-A1ABD07B9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6CFDF8CF-3EEA-AC42-AFB7-EF26E90CB6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40B41B-D7F2-1948-A502-AEA17A0C7419}" type="slidenum">
              <a:rPr lang="en-US" altLang="zh-CN" smtClean="0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>
            <a:extLst>
              <a:ext uri="{FF2B5EF4-FFF2-40B4-BE49-F238E27FC236}">
                <a16:creationId xmlns:a16="http://schemas.microsoft.com/office/drawing/2014/main" id="{1E00B50A-5112-1341-9005-8B812E53E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>
            <a:extLst>
              <a:ext uri="{FF2B5EF4-FFF2-40B4-BE49-F238E27FC236}">
                <a16:creationId xmlns:a16="http://schemas.microsoft.com/office/drawing/2014/main" id="{70F51AC6-A3B7-F046-9225-BFA4E8AC2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 useful configuration</a:t>
            </a:r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28467715-0F71-A04B-9BE8-8F956F25F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2284CD-4175-1049-A66A-F52477A5A705}" type="slidenum">
              <a:rPr lang="en-US" altLang="zh-CN" smtClean="0"/>
              <a:pPr>
                <a:spcBef>
                  <a:spcPct val="0"/>
                </a:spcBef>
              </a:pPr>
              <a:t>69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631517A0-7972-1E47-9FE9-927DC58B3A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61D5599B-53EA-6E40-B5FC-9076F3693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Again – maintain balance!</a:t>
            </a:r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6AE548F1-C22A-C944-92D0-C28C6D7656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F3162A-8AD2-1041-BA4D-FEC5F63B76CD}" type="slidenum">
              <a:rPr lang="en-US" altLang="zh-CN" smtClean="0"/>
              <a:pPr>
                <a:spcBef>
                  <a:spcPct val="0"/>
                </a:spcBef>
              </a:pPr>
              <a:t>70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C819720A-3461-A442-8AB0-F31D211D73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122973FE-C116-5A4C-9D7D-8A0F5F0F1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782E7B98-DA0E-844E-9033-4D916408C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8D8093-9A87-F743-AEE2-C480F691CB93}" type="slidenum">
              <a:rPr lang="en-US" altLang="zh-CN" smtClean="0"/>
              <a:pPr>
                <a:spcBef>
                  <a:spcPct val="0"/>
                </a:spcBef>
              </a:pPr>
              <a:t>75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8484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>
            <a:extLst>
              <a:ext uri="{FF2B5EF4-FFF2-40B4-BE49-F238E27FC236}">
                <a16:creationId xmlns:a16="http://schemas.microsoft.com/office/drawing/2014/main" id="{AEE127BF-50C8-184A-89A1-29B176EA46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备注占位符 2">
            <a:extLst>
              <a:ext uri="{FF2B5EF4-FFF2-40B4-BE49-F238E27FC236}">
                <a16:creationId xmlns:a16="http://schemas.microsoft.com/office/drawing/2014/main" id="{95F0FE85-B7AB-DA4E-8C89-A7E9A9134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3316" name="灯片编号占位符 3">
            <a:extLst>
              <a:ext uri="{FF2B5EF4-FFF2-40B4-BE49-F238E27FC236}">
                <a16:creationId xmlns:a16="http://schemas.microsoft.com/office/drawing/2014/main" id="{986B2BA5-D7D7-384C-8A1D-FCC7FADC8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E57A9F2-1A55-9D43-81E7-07DE76206CDB}" type="slidenum">
              <a:rPr lang="en-US" altLang="zh-CN" sz="1200" smtClean="0">
                <a:latin typeface="Arial" panose="020B0604020202020204" pitchFamily="34" charset="0"/>
              </a:rPr>
              <a:pPr/>
              <a:t>80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736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584FFFC6-BE51-EB4F-9AF7-B1AB32AB15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CEE99BA4-2CDF-964F-B66F-8CB8F38FE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Again you can parallel the input capacitor to limit the noise problem.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5F6A5B97-EAD5-6342-BE8B-59BE8A2A3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E3C6D5-6362-CD4D-8C6D-00E0670ADD7A}" type="slidenum">
              <a:rPr lang="en-US" altLang="zh-CN" smtClean="0"/>
              <a:pPr>
                <a:spcBef>
                  <a:spcPct val="0"/>
                </a:spcBef>
              </a:pPr>
              <a:t>87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2552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59A55CFD-31E9-5947-ACFC-5661FFEBA2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E5A12F8-E2AC-0C46-BCED-DE92FD076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 good equivalent circuit as long as your system is balanced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B21D55D0-03B7-604A-98B8-537F05C4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499333-B1DA-7643-A3D0-62B325636433}" type="slidenum">
              <a:rPr lang="en-US" altLang="zh-CN" smtClean="0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227ED9F7-23C6-1248-BD58-888E17AFA2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1AD5F420-6504-534F-9476-B4B7D06E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Idealized OpAmp: 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Infinite input impedance (no source loading)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Extremely high gain (A – watch out for oscillation)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Zero output impedance (can deliver power to a load), but real OpAmps are not Zero (741 has 75 ohm Z</a:t>
            </a:r>
            <a:r>
              <a:rPr lang="en-US" altLang="en-US" baseline="-25000">
                <a:latin typeface="Arial" panose="020B0604020202020204" pitchFamily="34" charset="0"/>
              </a:rPr>
              <a:t>out</a:t>
            </a:r>
            <a:r>
              <a:rPr lang="en-US" altLang="en-US">
                <a:latin typeface="Arial" panose="020B0604020202020204" pitchFamily="34" charset="0"/>
              </a:rPr>
              <a:t>)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Differential input (high degree of “common mode” rejection)</a:t>
            </a:r>
          </a:p>
          <a:p>
            <a:pP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Sometimes differential output</a:t>
            </a:r>
          </a:p>
          <a:p>
            <a:pPr>
              <a:buFontTx/>
              <a:buChar char="•"/>
            </a:pPr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E6C1973F-4BA3-4C4F-BCBE-F365F17B3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41A204-7B73-6D49-83AC-7BB78DE1D001}" type="slidenum">
              <a:rPr lang="en-US" altLang="zh-CN" smtClean="0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2A077BE4-DFE3-8C45-8CD7-60790A5943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364BD233-5ECD-1841-BBDE-DC7D459B3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An OpAmp tries to reject the common-mode input while amplifying the differential input.</a:t>
            </a: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2E9561EC-CCE7-5245-9F92-CF37A26E6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8F7AC4-4335-1548-A651-21D621AA9BB7}" type="slidenum">
              <a:rPr lang="en-US" altLang="zh-CN" smtClean="0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0D1AC5A-B455-3746-81E9-B572D5C262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3F0F9F56-D65C-C44E-B6C7-89675BD9E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CEC3FC37-DEEF-3743-A3B4-2D266B30D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3D1BE2-F7FB-BE41-A994-872CCB899AB8}" type="slidenum">
              <a:rPr lang="en-US" altLang="zh-CN" smtClean="0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5CD03C5D-9E5D-C04E-BA5B-F8D5807232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BD217D4A-4831-CB4C-AAAC-1434EFBD9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Two of the three most used configurations</a:t>
            </a: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AE805E1C-34AA-A741-93B1-9B6B89A66B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243A7E-54F1-6546-9168-30B4F23C3F25}" type="slidenum">
              <a:rPr lang="en-US" altLang="zh-CN" smtClean="0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4B1A6CAE-72FD-7349-8FA2-B0C4ED7759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607C7E7B-BB54-C645-BE2B-0893ABBEF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How can we calculate the gain?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5F93396-3ABA-4E43-B936-156FCDFF93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B3FC5B-9C23-B94C-BC3A-4A187949E796}" type="slidenum">
              <a:rPr lang="en-US" altLang="zh-CN" smtClean="0"/>
              <a:pPr>
                <a:spcBef>
                  <a:spcPct val="0"/>
                </a:spcBef>
              </a:pPr>
              <a:t>16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A878EF79-8D4D-C04C-968C-453D32CBC3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F29F1065-AEF1-974B-8102-CCC28C8E3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Step “2” is a deduced fact! – very clever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21BA19C-5A9C-C541-84CA-693EB4C8D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89E43E-ECE4-8D40-BD88-005E6C4F0553}" type="slidenum">
              <a:rPr lang="en-US" altLang="zh-CN" smtClean="0"/>
              <a:pPr>
                <a:spcBef>
                  <a:spcPct val="0"/>
                </a:spcBef>
              </a:pPr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E051D8E-3701-3245-A0FF-F38E20D7AEE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BE86E3-9EB9-FA4C-AB16-77BB88CE93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DD1A7-F13D-D04F-8DA0-6CE10D2428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3548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C790E9A-3F33-844E-9434-FE901291C1A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0B1B4B3-2297-0147-B69C-FF97EFBB63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67F16-6A00-E342-9602-248ADD3024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6731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3AE999-F76E-9745-92CC-3C9D1082857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6CF75DC-FC48-9A4E-97FB-DC534D2FCE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A0EB0-34A6-2743-B31F-8743A3DE59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031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16AFDC-37C8-294A-8B6B-9897D088255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7CDA73-9938-8747-8D70-532221DABE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1761D-AE65-4F4D-82BB-BA80E4736F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9228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8A7D40-96BE-8343-819F-A5586E28DF1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6A3FB3-50F8-7D45-844E-1456EBD2546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A446-A389-2049-8A8D-CDC797C44F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68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5867E9-6549-7F4F-9AC9-5A925E6B24B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1E947E-B8FE-FC4E-B99A-BFAAF91816C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4174E-9EBA-344D-89A7-1E21708B6B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602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137BF7F-36EF-9D49-AB8B-2FAB4641DA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132E47-E7A1-204E-8F36-5C92FB1E73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BC79C-567D-D843-AAE1-084500EE4B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330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3C5BC1-CD93-8447-9CD2-5A01936FC78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9B81FB-6906-864B-8CD2-35B6F3D3FF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EF0B-7FFF-B64B-B42B-87514F623E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03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1AA365F-68F3-8240-AB67-4414B43B9A6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951725C-5296-F845-B6B4-DEB5A59142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BB910-FBA1-C44E-BD27-DCE1A40D76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13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C740A97-D611-9C4E-8CA5-613F45F024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B27C836-436B-7B40-88A9-8DDC153515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0CDD7-741F-DC41-A0BE-250BBBB7CB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93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D5280CC-0DAC-6E48-A58C-9E776494A90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7128C0-12A2-2E44-9CA8-6BDF73015A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A55FE-BEFC-CF46-A08D-C05BBD9172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971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BAAA05-AAEB-A046-AA3A-FD2B61E97E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38D76B-6648-1543-ACA9-FCD21B9149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575A5-9BEA-BA46-B3B5-608A53AEF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255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E736BF-8582-044E-9E24-081A4CAFD9B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A7099B-FDB4-4A42-855F-0E9EA4CF4B7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D958D-6D52-CE40-B5E3-519B39F4C0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527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1A352945-215A-0549-8B35-E829606C46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7" name="Rectangle 16">
            <a:extLst>
              <a:ext uri="{FF2B5EF4-FFF2-40B4-BE49-F238E27FC236}">
                <a16:creationId xmlns:a16="http://schemas.microsoft.com/office/drawing/2014/main" id="{F9B3B88F-FF5E-D74C-B4DF-43AC8E06C4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1BE63BDF-7F1F-C342-9979-339E2DE22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D2F3551-83E4-8B47-B76C-E821B650C8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69644AE-F415-9349-9CA0-54C2E751A6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9FD977B-BD91-844A-B2CE-24C2AE1B1F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Rectangle 13">
            <a:extLst>
              <a:ext uri="{FF2B5EF4-FFF2-40B4-BE49-F238E27FC236}">
                <a16:creationId xmlns:a16="http://schemas.microsoft.com/office/drawing/2014/main" id="{0AB2B4B3-BA44-BF49-BF76-5CA02DC430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2" name="Rectangle 93">
            <a:extLst>
              <a:ext uri="{FF2B5EF4-FFF2-40B4-BE49-F238E27FC236}">
                <a16:creationId xmlns:a16="http://schemas.microsoft.com/office/drawing/2014/main" id="{5DA80AD2-71E4-1A4F-BB15-42ADE13C72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3" name="Picture 94" descr="oxford logo4">
            <a:extLst>
              <a:ext uri="{FF2B5EF4-FFF2-40B4-BE49-F238E27FC236}">
                <a16:creationId xmlns:a16="http://schemas.microsoft.com/office/drawing/2014/main" id="{DFCC423A-8B94-0545-851A-E6B6D45BE4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5" descr="book cover2">
            <a:extLst>
              <a:ext uri="{FF2B5EF4-FFF2-40B4-BE49-F238E27FC236}">
                <a16:creationId xmlns:a16="http://schemas.microsoft.com/office/drawing/2014/main" id="{9E937825-AA2F-4449-AA18-1505F36FCB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96">
            <a:extLst>
              <a:ext uri="{FF2B5EF4-FFF2-40B4-BE49-F238E27FC236}">
                <a16:creationId xmlns:a16="http://schemas.microsoft.com/office/drawing/2014/main" id="{8E70E18E-F178-8942-9924-06437DA1C9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6" name="Rectangle 3">
            <a:extLst>
              <a:ext uri="{FF2B5EF4-FFF2-40B4-BE49-F238E27FC236}">
                <a16:creationId xmlns:a16="http://schemas.microsoft.com/office/drawing/2014/main" id="{9E3976BC-409F-1D45-A261-C3F5FE76AE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2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0.jpeg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3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86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4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5.png"/><Relationship Id="rId7" Type="http://schemas.openxmlformats.org/officeDocument/2006/relationships/image" Target="../media/image133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29.png"/><Relationship Id="rId9" Type="http://schemas.openxmlformats.org/officeDocument/2006/relationships/image" Target="../media/image13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80.png"/><Relationship Id="rId10" Type="http://schemas.openxmlformats.org/officeDocument/2006/relationships/image" Target="../media/image1630.png"/><Relationship Id="rId4" Type="http://schemas.openxmlformats.org/officeDocument/2006/relationships/image" Target="../media/image151.png"/><Relationship Id="rId9" Type="http://schemas.openxmlformats.org/officeDocument/2006/relationships/image" Target="../media/image1620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650.png"/><Relationship Id="rId7" Type="http://schemas.openxmlformats.org/officeDocument/2006/relationships/image" Target="../media/image157.png"/><Relationship Id="rId2" Type="http://schemas.openxmlformats.org/officeDocument/2006/relationships/image" Target="../media/image16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660.png"/><Relationship Id="rId9" Type="http://schemas.openxmlformats.org/officeDocument/2006/relationships/image" Target="../media/image15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3">
            <a:extLst>
              <a:ext uri="{FF2B5EF4-FFF2-40B4-BE49-F238E27FC236}">
                <a16:creationId xmlns:a16="http://schemas.microsoft.com/office/drawing/2014/main" id="{3A993D3F-A2FB-9B4D-A552-55E2F89EB2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E85A1A8-9A0B-584A-AFC5-7FC9015331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Chapter #2: Operational Amplifiers</a:t>
            </a:r>
            <a:b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</a:br>
            <a:r>
              <a:rPr lang="zh-CN" altLang="en-US" sz="6000" dirty="0">
                <a:solidFill>
                  <a:srgbClr val="0000FF"/>
                </a:solidFill>
                <a:ea typeface="宋体" panose="02010600030101010101" pitchFamily="2" charset="-122"/>
              </a:rPr>
              <a:t>运算放大器</a:t>
            </a:r>
            <a:endParaRPr lang="en-US" altLang="zh-CN" sz="6000" dirty="0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C6435332-9B43-B347-A3F8-9ED4E22C7A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from </a:t>
            </a:r>
            <a:r>
              <a:rPr lang="en-US" altLang="zh-CN" sz="3200" b="1">
                <a:ea typeface="宋体" panose="02010600030101010101" pitchFamily="2" charset="-122"/>
              </a:rPr>
              <a:t>Microelectronic Circuits</a:t>
            </a:r>
            <a:r>
              <a:rPr lang="en-US" altLang="zh-CN" sz="3200">
                <a:ea typeface="宋体" panose="02010600030101010101" pitchFamily="2" charset="-122"/>
              </a:rPr>
              <a:t> Text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by Sedra and Smith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页脚占位符 4">
            <a:extLst>
              <a:ext uri="{FF2B5EF4-FFF2-40B4-BE49-F238E27FC236}">
                <a16:creationId xmlns:a16="http://schemas.microsoft.com/office/drawing/2014/main" id="{DD3B3444-6B5A-354C-9404-65B346D437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7239A2-2092-9545-888B-D3478C06C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31750"/>
            <a:ext cx="2349500" cy="13602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9CC511-6877-E647-8348-CF8825D5F9CB}"/>
              </a:ext>
            </a:extLst>
          </p:cNvPr>
          <p:cNvSpPr txBox="1"/>
          <p:nvPr/>
        </p:nvSpPr>
        <p:spPr>
          <a:xfrm>
            <a:off x="4610100" y="578781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简化 </a:t>
            </a:r>
            <a:r>
              <a:rPr lang="en-US" altLang="zh-CN" dirty="0"/>
              <a:t>symbol</a:t>
            </a:r>
            <a:r>
              <a:rPr lang="zh-CN" altLang="en-US" dirty="0"/>
              <a:t>，常用</a:t>
            </a:r>
            <a:endParaRPr lang="en-US" dirty="0"/>
          </a:p>
        </p:txBody>
      </p:sp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37357EB5-5E59-D04B-B26A-373F85929C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679482"/>
              </p:ext>
            </p:extLst>
          </p:nvPr>
        </p:nvGraphicFramePr>
        <p:xfrm>
          <a:off x="6449568" y="1428986"/>
          <a:ext cx="1955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264900" imgH="2781300" progId="Equation.DSMT4">
                  <p:embed/>
                </p:oleObj>
              </mc:Choice>
              <mc:Fallback>
                <p:oleObj name="Equation" r:id="rId3" imgW="11264900" imgH="2781300" progId="Equation.DSMT4">
                  <p:embed/>
                  <p:pic>
                    <p:nvPicPr>
                      <p:cNvPr id="14341" name="Object 4">
                        <a:extLst>
                          <a:ext uri="{FF2B5EF4-FFF2-40B4-BE49-F238E27FC236}">
                            <a16:creationId xmlns:a16="http://schemas.microsoft.com/office/drawing/2014/main" id="{7500F899-7AD2-8E45-844A-DF66DA2560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9568" y="1428986"/>
                        <a:ext cx="1955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45A1206B-145E-C240-BBB2-85A210132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57582"/>
            <a:ext cx="9144000" cy="194283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A8CDF98-1744-1E45-8AF6-282C30E2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67018"/>
            <a:ext cx="87630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D531F8C-B6FC-D74E-BB65-A9BF1671292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05428A27-0113-0B40-9520-24B4DA0DA8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3E54541-B6DC-3F42-80A4-DBE4D14A4F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2.1.2.</a:t>
            </a:r>
            <a:r>
              <a:rPr lang="en-US" altLang="zh-CN" sz="3200">
                <a:ea typeface="宋体" panose="02010600030101010101" pitchFamily="2" charset="-122"/>
              </a:rPr>
              <a:t> Function and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Characteristics of Ideal Op Amp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95D2BAE9-7AE9-5149-B33F-C7210E6F80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000" b="1">
                <a:ea typeface="宋体" panose="02010600030101010101" pitchFamily="2" charset="-122"/>
              </a:rPr>
              <a:t>ideal gain:</a:t>
            </a:r>
            <a:r>
              <a:rPr lang="en-US" altLang="zh-CN" sz="2000">
                <a:ea typeface="宋体" panose="02010600030101010101" pitchFamily="2" charset="-122"/>
              </a:rPr>
              <a:t> is defined below</a:t>
            </a:r>
          </a:p>
          <a:p>
            <a:pPr eaLnBrk="1" hangingPunct="1"/>
            <a:endParaRPr lang="en-US" altLang="zh-CN" sz="2000">
              <a:ea typeface="宋体" panose="02010600030101010101" pitchFamily="2" charset="-122"/>
            </a:endParaRPr>
          </a:p>
          <a:p>
            <a:pPr eaLnBrk="1" hangingPunct="1"/>
            <a:endParaRPr lang="en-US" altLang="zh-CN" sz="200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000" b="1">
                <a:ea typeface="宋体" panose="02010600030101010101" pitchFamily="2" charset="-122"/>
              </a:rPr>
              <a:t>ideal input characteristic:</a:t>
            </a:r>
            <a:r>
              <a:rPr lang="en-US" altLang="zh-CN" sz="2000">
                <a:ea typeface="宋体" panose="02010600030101010101" pitchFamily="2" charset="-122"/>
              </a:rPr>
              <a:t> infinite impedance</a:t>
            </a:r>
          </a:p>
          <a:p>
            <a:pPr eaLnBrk="1" hangingPunct="1"/>
            <a:r>
              <a:rPr lang="en-US" altLang="zh-CN" sz="2000" b="1">
                <a:ea typeface="宋体" panose="02010600030101010101" pitchFamily="2" charset="-122"/>
              </a:rPr>
              <a:t>ideal output characteristic:</a:t>
            </a:r>
            <a:r>
              <a:rPr lang="en-US" altLang="zh-CN" sz="2000">
                <a:ea typeface="宋体" panose="02010600030101010101" pitchFamily="2" charset="-122"/>
              </a:rPr>
              <a:t> zero impedance</a:t>
            </a:r>
          </a:p>
          <a:p>
            <a:pPr eaLnBrk="1" hangingPunct="1"/>
            <a:endParaRPr lang="en-US" altLang="zh-CN" sz="2000">
              <a:ea typeface="宋体" panose="02010600030101010101" pitchFamily="2" charset="-122"/>
            </a:endParaRPr>
          </a:p>
          <a:p>
            <a:pPr eaLnBrk="1" hangingPunct="1"/>
            <a:endParaRPr lang="en-US" altLang="zh-CN" sz="2000">
              <a:ea typeface="宋体" panose="02010600030101010101" pitchFamily="2" charset="-122"/>
            </a:endParaRPr>
          </a:p>
        </p:txBody>
      </p:sp>
      <p:graphicFrame>
        <p:nvGraphicFramePr>
          <p:cNvPr id="16389" name="Object 4">
            <a:extLst>
              <a:ext uri="{FF2B5EF4-FFF2-40B4-BE49-F238E27FC236}">
                <a16:creationId xmlns:a16="http://schemas.microsoft.com/office/drawing/2014/main" id="{49E52471-0B18-BE4A-927E-6C1C06B130C3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316288" y="2755900"/>
          <a:ext cx="2374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483600" imgH="2197100" progId="Equation.DSMT4">
                  <p:embed/>
                </p:oleObj>
              </mc:Choice>
              <mc:Fallback>
                <p:oleObj name="Equation" r:id="rId3" imgW="8483600" imgH="2197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2755900"/>
                        <a:ext cx="237490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5">
            <a:extLst>
              <a:ext uri="{FF2B5EF4-FFF2-40B4-BE49-F238E27FC236}">
                <a16:creationId xmlns:a16="http://schemas.microsoft.com/office/drawing/2014/main" id="{886C4F00-78D4-C14C-805B-097F5F356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pic>
        <p:nvPicPr>
          <p:cNvPr id="16391" name="Picture 6" descr="se02F03">
            <a:extLst>
              <a:ext uri="{FF2B5EF4-FFF2-40B4-BE49-F238E27FC236}">
                <a16:creationId xmlns:a16="http://schemas.microsoft.com/office/drawing/2014/main" id="{D0F467AA-6414-3947-ADFF-C0884521C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302" y="2955925"/>
            <a:ext cx="5671897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文本框 2">
            <a:extLst>
              <a:ext uri="{FF2B5EF4-FFF2-40B4-BE49-F238E27FC236}">
                <a16:creationId xmlns:a16="http://schemas.microsoft.com/office/drawing/2014/main" id="{DE9AA832-C3A0-FA41-8E4F-41C9DD12F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445" y="133156"/>
            <a:ext cx="397256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理想运放的特性：</a:t>
            </a:r>
            <a:endParaRPr lang="en-US" altLang="zh-CN" sz="20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①输入阻抗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∞；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en-US" altLang="zh-CN" sz="2000" i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1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=</a:t>
            </a:r>
            <a:r>
              <a:rPr lang="en-US" altLang="zh-CN" sz="2000" i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=0 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虚断</a:t>
            </a:r>
            <a:endParaRPr lang="en-US" altLang="zh-CN" sz="2000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②输出阻抗</a:t>
            </a:r>
            <a:r>
              <a:rPr lang="en-US" altLang="zh-CN" sz="2000" dirty="0">
                <a:ea typeface="宋体" panose="02010600030101010101" pitchFamily="2" charset="-122"/>
              </a:rPr>
              <a:t>=0</a:t>
            </a:r>
            <a:r>
              <a:rPr lang="zh-CN" altLang="en-US" sz="2000" dirty="0">
                <a:ea typeface="宋体" panose="02010600030101010101" pitchFamily="2" charset="-122"/>
              </a:rPr>
              <a:t>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③只放大输入差分信号；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④差分电压增益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∞；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2000" i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sz="2000" baseline="-25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1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=</a:t>
            </a:r>
            <a:r>
              <a:rPr lang="en-US" altLang="zh-CN" sz="2000" i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sz="2000" baseline="-25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zh-CN" altLang="en-US" sz="2000" baseline="-25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虚短</a:t>
            </a:r>
            <a:endParaRPr lang="en-US" altLang="zh-CN" sz="2000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⑤带宽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10" name="文本框 1">
            <a:extLst>
              <a:ext uri="{FF2B5EF4-FFF2-40B4-BE49-F238E27FC236}">
                <a16:creationId xmlns:a16="http://schemas.microsoft.com/office/drawing/2014/main" id="{06208CAF-489F-DB42-BCAC-B58B3C92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250" y="2952750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</a:rPr>
              <a:t>理想运放的等效电路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0BD998-066A-0E4E-BCD7-BDBE64C5A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2870924" cy="2598737"/>
          </a:xfrm>
          <a:prstGeom prst="rect">
            <a:avLst/>
          </a:prstGeom>
        </p:spPr>
      </p:pic>
      <p:sp>
        <p:nvSpPr>
          <p:cNvPr id="3" name="Bent Arrow 2">
            <a:extLst>
              <a:ext uri="{FF2B5EF4-FFF2-40B4-BE49-F238E27FC236}">
                <a16:creationId xmlns:a16="http://schemas.microsoft.com/office/drawing/2014/main" id="{1DC47175-11B0-1541-80C1-20F9E542961E}"/>
              </a:ext>
            </a:extLst>
          </p:cNvPr>
          <p:cNvSpPr/>
          <p:nvPr/>
        </p:nvSpPr>
        <p:spPr bwMode="auto">
          <a:xfrm rot="10800000" flipH="1">
            <a:off x="1273851" y="3059873"/>
            <a:ext cx="991514" cy="1085850"/>
          </a:xfrm>
          <a:prstGeom prst="bentArrow">
            <a:avLst>
              <a:gd name="adj1" fmla="val 13933"/>
              <a:gd name="adj2" fmla="val 17622"/>
              <a:gd name="adj3" fmla="val 31148"/>
              <a:gd name="adj4" fmla="val 43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F24C9236-CA4C-0C4F-B7D4-BE3E630FE22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pic>
        <p:nvPicPr>
          <p:cNvPr id="5" name="图片 4" descr="图示, 示意图&#10;&#10;描述已自动生成">
            <a:extLst>
              <a:ext uri="{FF2B5EF4-FFF2-40B4-BE49-F238E27FC236}">
                <a16:creationId xmlns:a16="http://schemas.microsoft.com/office/drawing/2014/main" id="{DC7F1B57-237C-D5C1-FE24-28865E3A64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52400"/>
            <a:ext cx="2409341" cy="193899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046C128-E4ED-763F-0C10-6BA504F24EB9}"/>
              </a:ext>
            </a:extLst>
          </p:cNvPr>
          <p:cNvSpPr txBox="1"/>
          <p:nvPr/>
        </p:nvSpPr>
        <p:spPr>
          <a:xfrm>
            <a:off x="2711080" y="174209"/>
            <a:ext cx="3637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ea typeface="宋体" panose="02010600030101010101" pitchFamily="2" charset="-122"/>
              </a:rPr>
              <a:t>④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4196201C-E416-6F4C-9877-3DF869D12C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2.1.2.</a:t>
            </a:r>
            <a:r>
              <a:rPr lang="en-US" altLang="zh-CN" sz="3200">
                <a:ea typeface="宋体" panose="02010600030101010101" pitchFamily="2" charset="-122"/>
              </a:rPr>
              <a:t> Function and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Characteristics of Ideal Op-Amp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7C55996E-12FE-BF43-A546-E3A2F1342DC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An amplifier’s input is composed of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two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components…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differential input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dfi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difference between inputs at non-inverting and inverting terminals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common-mode input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cmi</a:t>
            </a:r>
            <a:r>
              <a:rPr lang="en-US" altLang="zh-CN" sz="2800" dirty="0">
                <a:ea typeface="宋体" panose="02010600030101010101" pitchFamily="2" charset="-122"/>
              </a:rPr>
              <a:t>) – is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input present at both inverting and non-inverting terminals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Similarly,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</a:t>
            </a:r>
            <a:r>
              <a:rPr lang="en-US" altLang="zh-CN" sz="2800" dirty="0">
                <a:ea typeface="宋体" panose="02010600030101010101" pitchFamily="2" charset="-122"/>
              </a:rPr>
              <a:t> components of gain exist…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differential gain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gain applied to differential input ONLY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common-mode gain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 err="1">
                <a:ea typeface="宋体" panose="02010600030101010101" pitchFamily="2" charset="-122"/>
              </a:rPr>
              <a:t>A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cm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– </a:t>
            </a:r>
            <a:r>
              <a:rPr lang="en-US" altLang="zh-CN" sz="2800" dirty="0">
                <a:ea typeface="宋体" panose="02010600030101010101" pitchFamily="2" charset="-122"/>
              </a:rPr>
              <a:t>gain applied to common-mode input ONLY</a:t>
            </a:r>
          </a:p>
          <a:p>
            <a:pPr eaLnBrk="1" hangingPunct="1">
              <a:lnSpc>
                <a:spcPct val="90000"/>
              </a:lnSpc>
            </a:pPr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18438" name="文本框 1">
            <a:extLst>
              <a:ext uri="{FF2B5EF4-FFF2-40B4-BE49-F238E27FC236}">
                <a16:creationId xmlns:a16="http://schemas.microsoft.com/office/drawing/2014/main" id="{B9673CB2-92EF-9C46-B9AC-55EF1F041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81000"/>
            <a:ext cx="3597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ea typeface="宋体" panose="02010600030101010101" pitchFamily="2" charset="-122"/>
              </a:rPr>
              <a:t>运放的特性：</a:t>
            </a:r>
            <a:endParaRPr lang="en-US" altLang="zh-CN" sz="2000" b="1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抑制共模信号、放大差分信号</a:t>
            </a: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271B19DE-5E75-344C-95E0-338C5FB46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422335"/>
            <a:ext cx="6348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运放的增益也可看成两部分构成：差分增益</a:t>
            </a:r>
            <a:r>
              <a:rPr lang="en-US" altLang="zh-CN" sz="2000" dirty="0">
                <a:ea typeface="宋体" panose="02010600030101010101" pitchFamily="2" charset="-122"/>
              </a:rPr>
              <a:t>+</a:t>
            </a:r>
            <a:r>
              <a:rPr lang="zh-CN" altLang="en-US" sz="2000" dirty="0">
                <a:ea typeface="宋体" panose="02010600030101010101" pitchFamily="2" charset="-122"/>
              </a:rPr>
              <a:t>共模增益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F8489A9-0584-774B-AA50-21D5A3577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857" y="6403285"/>
            <a:ext cx="2324100" cy="4191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26A1D48-F514-4B4C-8D09-5353A22CB16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>
            <a:extLst>
              <a:ext uri="{FF2B5EF4-FFF2-40B4-BE49-F238E27FC236}">
                <a16:creationId xmlns:a16="http://schemas.microsoft.com/office/drawing/2014/main" id="{F309AB22-DBFB-584D-8756-87F9B85CB5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045BA6CC-CD06-F64B-8022-ED0E80BCD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2.1.2.</a:t>
            </a:r>
            <a:r>
              <a:rPr lang="en-US" altLang="zh-CN" sz="3200">
                <a:ea typeface="宋体" panose="02010600030101010101" pitchFamily="2" charset="-122"/>
              </a:rPr>
              <a:t> Function and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Characteristics of Ideal Op Amp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AB75D206-73A1-3C42-9467-3A285F5F4E8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>
              <a:defRPr/>
            </a:pPr>
            <a:r>
              <a:rPr lang="en-US" altLang="zh-CN" sz="2800" dirty="0"/>
              <a:t>This “Ideal” is only approached by IC op amps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zh-CN" sz="2800" dirty="0" err="1"/>
              <a:t>Z</a:t>
            </a:r>
            <a:r>
              <a:rPr lang="en-US" altLang="zh-CN" sz="2800" baseline="-25000" dirty="0" err="1"/>
              <a:t>i</a:t>
            </a:r>
            <a:r>
              <a:rPr lang="en-US" altLang="zh-CN" sz="2800" dirty="0"/>
              <a:t> – usually high enough to ignore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zh-CN" sz="2800" dirty="0"/>
              <a:t>Z</a:t>
            </a:r>
            <a:r>
              <a:rPr lang="en-US" altLang="zh-CN" sz="2800" baseline="-25000" dirty="0"/>
              <a:t>o</a:t>
            </a:r>
            <a:r>
              <a:rPr lang="en-US" altLang="zh-CN" sz="2800" dirty="0"/>
              <a:t> – often higher than needed – follow by a low output impedance stage (emitter-follower)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zh-CN" sz="2800" dirty="0" err="1"/>
              <a:t>A</a:t>
            </a:r>
            <a:r>
              <a:rPr lang="en-US" altLang="zh-CN" sz="2800" baseline="-25000" dirty="0" err="1"/>
              <a:t>cm</a:t>
            </a:r>
            <a:r>
              <a:rPr lang="en-US" altLang="zh-CN" sz="2800" dirty="0"/>
              <a:t> – usually quite good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zh-CN" sz="2800" dirty="0"/>
              <a:t>A – usually high enough when not asking for too much gain with feedback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zh-CN" sz="2800" dirty="0"/>
              <a:t>BW – needs to be evaluated in use.</a:t>
            </a:r>
          </a:p>
        </p:txBody>
      </p:sp>
      <p:sp>
        <p:nvSpPr>
          <p:cNvPr id="22533" name="文本框 1">
            <a:extLst>
              <a:ext uri="{FF2B5EF4-FFF2-40B4-BE49-F238E27FC236}">
                <a16:creationId xmlns:a16="http://schemas.microsoft.com/office/drawing/2014/main" id="{21D2064E-D426-0D48-87FA-88920341B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339" y="442913"/>
            <a:ext cx="4343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理想运放</a:t>
            </a:r>
            <a:r>
              <a:rPr lang="zh-CN" altLang="en-US" sz="2000" dirty="0">
                <a:ea typeface="宋体" panose="02010600030101010101" pitchFamily="2" charset="-122"/>
              </a:rPr>
              <a:t>可以用</a:t>
            </a:r>
            <a:r>
              <a:rPr lang="zh-CN" altLang="en-US" sz="2000" dirty="0">
                <a:solidFill>
                  <a:srgbClr val="00B0F0"/>
                </a:solidFill>
                <a:ea typeface="宋体" panose="02010600030101010101" pitchFamily="2" charset="-122"/>
              </a:rPr>
              <a:t>集成运放</a:t>
            </a:r>
            <a:r>
              <a:rPr lang="zh-CN" altLang="en-US" sz="2000" dirty="0">
                <a:ea typeface="宋体" panose="02010600030101010101" pitchFamily="2" charset="-122"/>
              </a:rPr>
              <a:t>（集成电路，而非分立元件实现运放）来近似实现</a:t>
            </a:r>
          </a:p>
        </p:txBody>
      </p:sp>
      <p:sp>
        <p:nvSpPr>
          <p:cNvPr id="22534" name="文本框 3">
            <a:extLst>
              <a:ext uri="{FF2B5EF4-FFF2-40B4-BE49-F238E27FC236}">
                <a16:creationId xmlns:a16="http://schemas.microsoft.com/office/drawing/2014/main" id="{0B567ED4-3449-DB49-A607-6F1A9A4D8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743200"/>
            <a:ext cx="2236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ea typeface="宋体" panose="02010600030101010101" pitchFamily="2" charset="-122"/>
              </a:rPr>
              <a:t>输入阻抗往往够高</a:t>
            </a:r>
          </a:p>
        </p:txBody>
      </p:sp>
      <p:sp>
        <p:nvSpPr>
          <p:cNvPr id="22535" name="文本框 7">
            <a:extLst>
              <a:ext uri="{FF2B5EF4-FFF2-40B4-BE49-F238E27FC236}">
                <a16:creationId xmlns:a16="http://schemas.microsoft.com/office/drawing/2014/main" id="{35B366A2-A3FA-D44B-8603-85FCACC71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575" y="3581400"/>
            <a:ext cx="327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ea typeface="宋体" panose="02010600030101010101" pitchFamily="2" charset="-122"/>
              </a:rPr>
              <a:t>输出阻抗往往不够低，需后接一级低输出阻抗的电路</a:t>
            </a:r>
          </a:p>
        </p:txBody>
      </p:sp>
      <p:sp>
        <p:nvSpPr>
          <p:cNvPr id="22536" name="文本框 8">
            <a:extLst>
              <a:ext uri="{FF2B5EF4-FFF2-40B4-BE49-F238E27FC236}">
                <a16:creationId xmlns:a16="http://schemas.microsoft.com/office/drawing/2014/main" id="{7F146572-793D-934A-A4EF-B47EBD836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219575"/>
            <a:ext cx="2236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ea typeface="宋体" panose="02010600030101010101" pitchFamily="2" charset="-122"/>
              </a:rPr>
              <a:t>共模增益往往够小</a:t>
            </a:r>
          </a:p>
        </p:txBody>
      </p:sp>
      <p:sp>
        <p:nvSpPr>
          <p:cNvPr id="22537" name="文本框 9">
            <a:extLst>
              <a:ext uri="{FF2B5EF4-FFF2-40B4-BE49-F238E27FC236}">
                <a16:creationId xmlns:a16="http://schemas.microsoft.com/office/drawing/2014/main" id="{A9C44C35-4E17-B347-8514-3577BBC06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788" y="5105400"/>
            <a:ext cx="2236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ea typeface="宋体" panose="02010600030101010101" pitchFamily="2" charset="-122"/>
              </a:rPr>
              <a:t>差分增益往往够高</a:t>
            </a:r>
          </a:p>
        </p:txBody>
      </p:sp>
      <p:sp>
        <p:nvSpPr>
          <p:cNvPr id="22538" name="文本框 10">
            <a:extLst>
              <a:ext uri="{FF2B5EF4-FFF2-40B4-BE49-F238E27FC236}">
                <a16:creationId xmlns:a16="http://schemas.microsoft.com/office/drawing/2014/main" id="{65E16D5D-4C47-A54D-AB44-3ADF81EDB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763" y="5638800"/>
            <a:ext cx="3095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ea typeface="宋体" panose="02010600030101010101" pitchFamily="2" charset="-122"/>
              </a:rPr>
              <a:t>需根据实际情况估算，≠∞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5A8A126-CDD2-8C41-8BC2-A124C54F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8" y="2730500"/>
            <a:ext cx="401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∞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FF8C942-1A82-CB45-9D6F-1F2FB13F7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9350" y="3889375"/>
            <a:ext cx="31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0</a:t>
            </a:r>
            <a:endParaRPr lang="zh-CN" altLang="en-US" sz="2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A349FCB-92B8-6048-B951-563A1265D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4202113"/>
            <a:ext cx="31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0</a:t>
            </a:r>
            <a:endParaRPr lang="zh-CN" altLang="en-US" sz="2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331EF52-0F23-D743-AC1A-2714E8609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5086350"/>
            <a:ext cx="403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∞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F59CDE2-46F0-2147-AB34-7B9F5AB7D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575" y="6005513"/>
            <a:ext cx="403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∞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F4994A14-60E5-CC4C-BA72-E148880E8F6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29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5">
            <a:extLst>
              <a:ext uri="{FF2B5EF4-FFF2-40B4-BE49-F238E27FC236}">
                <a16:creationId xmlns:a16="http://schemas.microsoft.com/office/drawing/2014/main" id="{47404367-E7C5-9649-B8DB-7D4CCB821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133600"/>
            <a:ext cx="3048000" cy="396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AD54D8F5-D658-F14F-872B-BC49088FF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</a:t>
            </a:r>
            <a:r>
              <a:rPr lang="en-US" altLang="zh-CN" sz="3200">
                <a:ea typeface="宋体" panose="02010600030101010101" pitchFamily="2" charset="-122"/>
              </a:rPr>
              <a:t> The Inverting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Configuration</a:t>
            </a:r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72325AD8-3BD8-AF49-95FF-8F93FAF7982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209800"/>
            <a:ext cx="8305800" cy="38862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What are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 basic closed-loop op-amp configurations</a:t>
            </a:r>
            <a:r>
              <a:rPr lang="en-US" altLang="zh-CN" sz="2800" dirty="0">
                <a:ea typeface="宋体" panose="02010600030101010101" pitchFamily="2" charset="-122"/>
              </a:rPr>
              <a:t> which employ op-amp and resistors alone?</a:t>
            </a:r>
          </a:p>
          <a:p>
            <a:pPr lvl="1" eaLnBrk="1" hangingPunct="1"/>
            <a:r>
              <a:rPr lang="en-US" altLang="zh-CN" sz="2800" b="1" dirty="0">
                <a:solidFill>
                  <a:srgbClr val="0066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dirty="0">
                <a:solidFill>
                  <a:srgbClr val="0033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1) inverting and 2) non-inverting op amp</a:t>
            </a:r>
          </a:p>
        </p:txBody>
      </p:sp>
      <p:sp>
        <p:nvSpPr>
          <p:cNvPr id="24582" name="文本框 1">
            <a:extLst>
              <a:ext uri="{FF2B5EF4-FFF2-40B4-BE49-F238E27FC236}">
                <a16:creationId xmlns:a16="http://schemas.microsoft.com/office/drawing/2014/main" id="{C88083E6-C405-4143-AD6A-7733A77C5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2" y="36513"/>
            <a:ext cx="2236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反相（倒相）接法</a:t>
            </a:r>
          </a:p>
        </p:txBody>
      </p:sp>
      <p:sp>
        <p:nvSpPr>
          <p:cNvPr id="24583" name="文本框 2">
            <a:extLst>
              <a:ext uri="{FF2B5EF4-FFF2-40B4-BE49-F238E27FC236}">
                <a16:creationId xmlns:a16="http://schemas.microsoft.com/office/drawing/2014/main" id="{78B812FE-B1BD-8B43-B493-9241ADD32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30" y="4724400"/>
            <a:ext cx="842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若仅可使用运放和电阻，那么有两种构成闭环的接法：①反相接法，输入在反相输入端；②同相接法，输入在同相输入端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6BBDAC6-E881-A14F-852D-9A6F12A6F3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pic>
        <p:nvPicPr>
          <p:cNvPr id="3" name="图片 2" descr="墙上的钟表&#10;&#10;中度可信度描述已自动生成">
            <a:extLst>
              <a:ext uri="{FF2B5EF4-FFF2-40B4-BE49-F238E27FC236}">
                <a16:creationId xmlns:a16="http://schemas.microsoft.com/office/drawing/2014/main" id="{95BD7EC0-3765-FC20-CCB8-AAEE484EC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61362"/>
            <a:ext cx="3136902" cy="152363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>
            <a:extLst>
              <a:ext uri="{FF2B5EF4-FFF2-40B4-BE49-F238E27FC236}">
                <a16:creationId xmlns:a16="http://schemas.microsoft.com/office/drawing/2014/main" id="{807C6C8F-0E0D-CB4D-A958-6113DAD0AB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949B533-F2B4-E648-B55C-1B7AF0A6F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</a:t>
            </a:r>
            <a:r>
              <a:rPr lang="en-US" altLang="zh-CN" sz="3200">
                <a:ea typeface="宋体" panose="02010600030101010101" pitchFamily="2" charset="-122"/>
              </a:rPr>
              <a:t> The Inverting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Configuration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FA06421D-9941-1148-BB97-477849E952E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question:</a:t>
            </a:r>
            <a:r>
              <a:rPr lang="en-US" altLang="zh-CN" sz="2000" b="1"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what are two basic closed-loop op amp configurations which employ op-amp and resistors alone?</a:t>
            </a:r>
          </a:p>
          <a:p>
            <a:pPr lvl="1" eaLnBrk="1" hangingPunct="1"/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answer:</a:t>
            </a:r>
            <a:r>
              <a:rPr lang="en-US" altLang="zh-CN" sz="2000">
                <a:ea typeface="宋体" panose="02010600030101010101" pitchFamily="2" charset="-122"/>
              </a:rPr>
              <a:t> inverting and non-inverting op amp</a:t>
            </a:r>
          </a:p>
          <a:p>
            <a:pPr lvl="1" eaLnBrk="1" hangingPunct="1"/>
            <a:r>
              <a:rPr lang="en-US" altLang="zh-CN" sz="2000" b="1">
                <a:ea typeface="宋体" panose="02010600030101010101" pitchFamily="2" charset="-122"/>
              </a:rPr>
              <a:t>note:</a:t>
            </a:r>
            <a:r>
              <a:rPr lang="en-US" altLang="zh-CN" sz="2000">
                <a:ea typeface="宋体" panose="02010600030101010101" pitchFamily="2" charset="-122"/>
              </a:rPr>
              <a:t> here we examine the inverting type</a:t>
            </a:r>
          </a:p>
        </p:txBody>
      </p:sp>
      <p:sp>
        <p:nvSpPr>
          <p:cNvPr id="26629" name="Rectangle 4">
            <a:extLst>
              <a:ext uri="{FF2B5EF4-FFF2-40B4-BE49-F238E27FC236}">
                <a16:creationId xmlns:a16="http://schemas.microsoft.com/office/drawing/2014/main" id="{702A09E5-AEC4-FB48-BCB4-2DAFD17C9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26630" name="Picture 6" descr="se02F05">
            <a:extLst>
              <a:ext uri="{FF2B5EF4-FFF2-40B4-BE49-F238E27FC236}">
                <a16:creationId xmlns:a16="http://schemas.microsoft.com/office/drawing/2014/main" id="{33E96665-32D3-F843-8596-AE0276857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63738"/>
            <a:ext cx="8610600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0486" name="Text Box 6">
            <a:extLst>
              <a:ext uri="{FF2B5EF4-FFF2-40B4-BE49-F238E27FC236}">
                <a16:creationId xmlns:a16="http://schemas.microsoft.com/office/drawing/2014/main" id="{260DBB27-9089-464E-A14A-048308EFB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883275"/>
            <a:ext cx="29718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source is applied to inverting input</a:t>
            </a:r>
          </a:p>
        </p:txBody>
      </p:sp>
      <p:sp>
        <p:nvSpPr>
          <p:cNvPr id="1940487" name="Text Box 7">
            <a:extLst>
              <a:ext uri="{FF2B5EF4-FFF2-40B4-BE49-F238E27FC236}">
                <a16:creationId xmlns:a16="http://schemas.microsoft.com/office/drawing/2014/main" id="{19AE02B1-6C67-534E-B2AA-BE5970D7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197475"/>
            <a:ext cx="28956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non-inverting input is grounded</a:t>
            </a:r>
          </a:p>
        </p:txBody>
      </p:sp>
      <p:sp>
        <p:nvSpPr>
          <p:cNvPr id="1940488" name="Text Box 8">
            <a:extLst>
              <a:ext uri="{FF2B5EF4-FFF2-40B4-BE49-F238E27FC236}">
                <a16:creationId xmlns:a16="http://schemas.microsoft.com/office/drawing/2014/main" id="{1A32BA54-6741-4341-A4C9-3F996A3D4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914400"/>
            <a:ext cx="29718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facilitates “negative feedback”</a:t>
            </a:r>
          </a:p>
        </p:txBody>
      </p:sp>
      <p:sp>
        <p:nvSpPr>
          <p:cNvPr id="1940489" name="Text Box 9">
            <a:extLst>
              <a:ext uri="{FF2B5EF4-FFF2-40B4-BE49-F238E27FC236}">
                <a16:creationId xmlns:a16="http://schemas.microsoft.com/office/drawing/2014/main" id="{5CC7E63E-A59F-7549-BDB4-87192D3C1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81200"/>
            <a:ext cx="29718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regulates level of this feedback</a:t>
            </a:r>
          </a:p>
        </p:txBody>
      </p:sp>
      <p:sp>
        <p:nvSpPr>
          <p:cNvPr id="26635" name="Text Box 5">
            <a:extLst>
              <a:ext uri="{FF2B5EF4-FFF2-40B4-BE49-F238E27FC236}">
                <a16:creationId xmlns:a16="http://schemas.microsoft.com/office/drawing/2014/main" id="{416F210C-FEED-9246-9BED-3418311F8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2.5:</a:t>
            </a:r>
            <a:r>
              <a:rPr lang="en-US" altLang="zh-CN">
                <a:ea typeface="宋体" panose="02010600030101010101" pitchFamily="2" charset="-122"/>
              </a:rPr>
              <a:t> The inverting closed-loop configuration.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5527EDB3-178A-BD45-B38A-D7C36AA997D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0486" grpId="0" animBg="1"/>
      <p:bldP spid="1940487" grpId="0" animBg="1"/>
      <p:bldP spid="1940488" grpId="0" animBg="1"/>
      <p:bldP spid="194048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>
            <a:extLst>
              <a:ext uri="{FF2B5EF4-FFF2-40B4-BE49-F238E27FC236}">
                <a16:creationId xmlns:a16="http://schemas.microsoft.com/office/drawing/2014/main" id="{87BE81D1-8568-6F41-ABB5-50E536A2ED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6E10AC9-BE45-F74C-A6C3-B7DF1E16B9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br>
              <a:rPr lang="en-US" altLang="zh-CN" sz="3200" b="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Closed-Loop Gain</a:t>
            </a: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A66FE819-FB2A-A94F-AC6F-AF7BC7125E6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6248400" cy="4800600"/>
          </a:xfrm>
          <a:solidFill>
            <a:schemeClr val="bg1"/>
          </a:solidFill>
        </p:spPr>
        <p:txBody>
          <a:bodyPr/>
          <a:lstStyle/>
          <a:p>
            <a:pPr eaLnBrk="1" hangingPunct="1">
              <a:defRPr/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 dirty="0">
                <a:ea typeface="宋体" panose="02010600030101010101" pitchFamily="2" charset="-122"/>
              </a:rPr>
              <a:t>How does one analyze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closed-loop gain</a:t>
            </a:r>
            <a:r>
              <a:rPr lang="en-US" altLang="zh-CN" sz="2800" dirty="0">
                <a:ea typeface="宋体" panose="02010600030101010101" pitchFamily="2" charset="-122"/>
              </a:rPr>
              <a:t> for inverting configuration of an ideal op-amp?</a:t>
            </a:r>
          </a:p>
          <a:p>
            <a:pPr lvl="1" eaLnBrk="1" hangingPunct="1">
              <a:defRPr/>
            </a:pPr>
            <a:r>
              <a:rPr lang="en-US" altLang="zh-CN" sz="2800" b="1" dirty="0">
                <a:ea typeface="宋体" panose="02010600030101010101" pitchFamily="2" charset="-122"/>
              </a:rPr>
              <a:t>step #1: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Begin at the output terminal</a:t>
            </a:r>
          </a:p>
          <a:p>
            <a:pPr lvl="1" eaLnBrk="1" hangingPunct="1">
              <a:defRPr/>
            </a:pPr>
            <a:r>
              <a:rPr lang="en-US" altLang="zh-CN" sz="2800" b="1" dirty="0">
                <a:ea typeface="宋体" panose="02010600030101010101" pitchFamily="2" charset="-122"/>
              </a:rPr>
              <a:t>step #2: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If </a:t>
            </a:r>
            <a:r>
              <a:rPr lang="en-US" altLang="zh-CN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v</a:t>
            </a:r>
            <a:r>
              <a:rPr lang="en-US" altLang="zh-CN" sz="2800" b="1" i="1" baseline="-2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Out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 is finite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, then differential input must equal 0</a:t>
            </a:r>
          </a:p>
          <a:p>
            <a:pPr lvl="2" eaLnBrk="1" hangingPunct="1">
              <a:defRPr/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virtual short circuit</a:t>
            </a:r>
            <a:r>
              <a:rPr lang="en-US" altLang="zh-CN" sz="2800" dirty="0">
                <a:ea typeface="宋体" panose="02010600030101010101" pitchFamily="2" charset="-122"/>
              </a:rPr>
              <a:t> between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baseline="-25000" dirty="0">
                <a:ea typeface="宋体" panose="02010600030101010101" pitchFamily="2" charset="-122"/>
              </a:rPr>
              <a:t>1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baseline="-25000" dirty="0">
                <a:ea typeface="宋体" panose="02010600030101010101" pitchFamily="2" charset="-122"/>
              </a:rPr>
              <a:t>2</a:t>
            </a:r>
          </a:p>
          <a:p>
            <a:pPr lvl="2" eaLnBrk="1" hangingPunct="1">
              <a:defRPr/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virtual ground </a:t>
            </a:r>
            <a:r>
              <a:rPr lang="en-US" altLang="zh-CN" sz="2800" dirty="0">
                <a:ea typeface="宋体" panose="02010600030101010101" pitchFamily="2" charset="-122"/>
              </a:rPr>
              <a:t>exists at </a:t>
            </a:r>
            <a:r>
              <a:rPr lang="en-US" altLang="zh-CN" sz="2800" i="1" dirty="0">
                <a:ea typeface="宋体" panose="02010600030101010101" pitchFamily="2" charset="-122"/>
              </a:rPr>
              <a:t>v</a:t>
            </a:r>
            <a:r>
              <a:rPr lang="en-US" altLang="zh-CN" sz="2800" baseline="-25000" dirty="0">
                <a:ea typeface="宋体" panose="02010600030101010101" pitchFamily="2" charset="-122"/>
              </a:rPr>
              <a:t>1</a:t>
            </a:r>
            <a:endParaRPr lang="en-US" altLang="zh-CN" sz="2400" baseline="-25000" dirty="0">
              <a:ea typeface="宋体" panose="02010600030101010101" pitchFamily="2" charset="-122"/>
            </a:endParaRPr>
          </a:p>
        </p:txBody>
      </p:sp>
      <p:graphicFrame>
        <p:nvGraphicFramePr>
          <p:cNvPr id="28677" name="Object 5">
            <a:extLst>
              <a:ext uri="{FF2B5EF4-FFF2-40B4-BE49-F238E27FC236}">
                <a16:creationId xmlns:a16="http://schemas.microsoft.com/office/drawing/2014/main" id="{91ACF1BD-4583-2D4A-9486-C70F18BB8D6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629400" y="4572000"/>
          <a:ext cx="2057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849100" imgH="7899400" progId="Equation.DSMT4">
                  <p:embed/>
                </p:oleObj>
              </mc:Choice>
              <mc:Fallback>
                <p:oleObj name="Equation" r:id="rId3" imgW="11849100" imgH="7899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572000"/>
                        <a:ext cx="20574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文本框 1">
            <a:extLst>
              <a:ext uri="{FF2B5EF4-FFF2-40B4-BE49-F238E27FC236}">
                <a16:creationId xmlns:a16="http://schemas.microsoft.com/office/drawing/2014/main" id="{468BBF12-02D0-3C41-B0DA-5CEE31849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048000"/>
            <a:ext cx="2895600" cy="13234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关键点：因为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输出</a:t>
            </a:r>
            <a:r>
              <a:rPr lang="zh-CN" altLang="en-US" sz="2000" dirty="0">
                <a:ea typeface="宋体" panose="02010600030101010101" pitchFamily="2" charset="-122"/>
              </a:rPr>
              <a:t>电压为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有限值</a:t>
            </a:r>
            <a:r>
              <a:rPr lang="zh-CN" altLang="en-US" sz="2000" dirty="0">
                <a:ea typeface="宋体" panose="02010600030101010101" pitchFamily="2" charset="-122"/>
              </a:rPr>
              <a:t>，所以输入必须为零（增益</a:t>
            </a:r>
            <a:r>
              <a:rPr lang="en-US" altLang="zh-CN" sz="2000" dirty="0"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ea typeface="宋体" panose="02010600030101010101" pitchFamily="2" charset="-122"/>
              </a:rPr>
              <a:t>为∞），也即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=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C00000"/>
                </a:solidFill>
                <a:ea typeface="宋体" panose="02010600030101010101" pitchFamily="2" charset="-122"/>
              </a:rPr>
              <a:t>1</a:t>
            </a:r>
            <a:endParaRPr lang="zh-CN" altLang="en-US" sz="2000" b="1" baseline="-25000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pic>
        <p:nvPicPr>
          <p:cNvPr id="28679" name="Picture 6" descr="se02F05">
            <a:extLst>
              <a:ext uri="{FF2B5EF4-FFF2-40B4-BE49-F238E27FC236}">
                <a16:creationId xmlns:a16="http://schemas.microsoft.com/office/drawing/2014/main" id="{88EF1F43-7080-BF4E-8EC3-19B82A7F6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E95CBB2-35AD-FC4B-9B87-79B67FBADA5F}"/>
              </a:ext>
            </a:extLst>
          </p:cNvPr>
          <p:cNvSpPr txBox="1"/>
          <p:nvPr/>
        </p:nvSpPr>
        <p:spPr>
          <a:xfrm>
            <a:off x="2400300" y="5863709"/>
            <a:ext cx="577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和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2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之间电压相等，但实际物理上没有连接 </a:t>
            </a:r>
            <a:r>
              <a:rPr kumimoji="1" lang="en-US" altLang="zh-CN" sz="1800" b="1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kumimoji="1" lang="zh-CN" altLang="en-US" sz="1800" b="1" dirty="0">
                <a:solidFill>
                  <a:srgbClr val="00B050"/>
                </a:solidFill>
                <a:sym typeface="Wingdings" pitchFamily="2" charset="2"/>
              </a:rPr>
              <a:t>“虚短”</a:t>
            </a:r>
            <a:r>
              <a:rPr kumimoji="1" lang="zh-CN" altLang="en-US" sz="18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226B9D5-EDA5-3E46-A85D-8486E834E760}"/>
              </a:ext>
            </a:extLst>
          </p:cNvPr>
          <p:cNvSpPr txBox="1"/>
          <p:nvPr/>
        </p:nvSpPr>
        <p:spPr>
          <a:xfrm>
            <a:off x="5062713" y="6343130"/>
            <a:ext cx="410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2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的电压碰巧是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0V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，所以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称为</a:t>
            </a:r>
            <a:r>
              <a:rPr kumimoji="1" lang="zh-CN" altLang="en-US" sz="1800" b="1" dirty="0">
                <a:solidFill>
                  <a:srgbClr val="00B050"/>
                </a:solidFill>
              </a:rPr>
              <a:t>“虚拟地”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C14BEC9-EAB3-4145-BE6F-9A0F88DF981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4">
            <a:extLst>
              <a:ext uri="{FF2B5EF4-FFF2-40B4-BE49-F238E27FC236}">
                <a16:creationId xmlns:a16="http://schemas.microsoft.com/office/drawing/2014/main" id="{4AD2C6AA-EF1E-6A46-9969-CA092D878B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A3AB415-9BEE-634D-BAFC-11892A141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Closed-Loop Gain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C2E4BEFD-A116-C14C-8124-DCA320DA40D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ea typeface="宋体" panose="02010600030101010101" pitchFamily="2" charset="-122"/>
              </a:rPr>
              <a:t>step #3: </a:t>
            </a:r>
            <a:r>
              <a:rPr lang="en-US" altLang="zh-CN" sz="2800" dirty="0">
                <a:ea typeface="宋体" panose="02010600030101010101" pitchFamily="2" charset="-122"/>
              </a:rPr>
              <a:t>Define current into inverting input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</a:p>
          <a:p>
            <a:pPr eaLnBrk="1" hangingPunct="1"/>
            <a:r>
              <a:rPr lang="en-US" altLang="zh-CN" sz="2800" b="1" dirty="0">
                <a:ea typeface="宋体" panose="02010600030101010101" pitchFamily="2" charset="-122"/>
              </a:rPr>
              <a:t>step #4:</a:t>
            </a:r>
            <a:r>
              <a:rPr lang="en-US" altLang="zh-CN" sz="2800" dirty="0">
                <a:ea typeface="宋体" panose="02010600030101010101" pitchFamily="2" charset="-122"/>
              </a:rPr>
              <a:t> Determine where this current flows?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refer to following slide…</a:t>
            </a:r>
          </a:p>
        </p:txBody>
      </p:sp>
      <p:graphicFrame>
        <p:nvGraphicFramePr>
          <p:cNvPr id="30725" name="Object 5">
            <a:extLst>
              <a:ext uri="{FF2B5EF4-FFF2-40B4-BE49-F238E27FC236}">
                <a16:creationId xmlns:a16="http://schemas.microsoft.com/office/drawing/2014/main" id="{8841F3A7-B78B-CF40-ABA8-6F52E33CA6F3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4067175"/>
          <a:ext cx="4030663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260050" imgH="9067800" progId="Equation.DSMT4">
                  <p:embed/>
                </p:oleObj>
              </mc:Choice>
              <mc:Fallback>
                <p:oleObj name="Equation" r:id="rId3" imgW="23260050" imgH="9067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067175"/>
                        <a:ext cx="4030663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6" name="Picture 6" descr="se02F05">
            <a:extLst>
              <a:ext uri="{FF2B5EF4-FFF2-40B4-BE49-F238E27FC236}">
                <a16:creationId xmlns:a16="http://schemas.microsoft.com/office/drawing/2014/main" id="{380FC5B5-1FC2-C545-BADF-F52107608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338A512-E572-364B-BF60-4F3C60DF79F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>
            <a:extLst>
              <a:ext uri="{FF2B5EF4-FFF2-40B4-BE49-F238E27FC236}">
                <a16:creationId xmlns:a16="http://schemas.microsoft.com/office/drawing/2014/main" id="{FE796D5D-3E41-864D-9DED-1B029DA2AD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15D9E9FF-59B6-5345-B879-6F61310F7F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</a:t>
            </a:r>
            <a:r>
              <a:rPr lang="en-US" altLang="zh-CN" sz="3200">
                <a:ea typeface="宋体" panose="02010600030101010101" pitchFamily="2" charset="-122"/>
              </a:rPr>
              <a:t> The Inverting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Configuration</a:t>
            </a:r>
          </a:p>
        </p:txBody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F5C428B-53DF-B74E-B912-EA010FC4F42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question:</a:t>
            </a:r>
            <a:r>
              <a:rPr lang="en-US" altLang="zh-CN" sz="2000" b="1">
                <a:ea typeface="宋体" panose="02010600030101010101" pitchFamily="2" charset="-122"/>
              </a:rPr>
              <a:t> </a:t>
            </a:r>
            <a:r>
              <a:rPr lang="en-US" altLang="zh-CN" sz="2000">
                <a:ea typeface="宋体" panose="02010600030101010101" pitchFamily="2" charset="-122"/>
              </a:rPr>
              <a:t>what are two basic closed-loop op amp configurations which employ op-amp and resistors alone?</a:t>
            </a:r>
          </a:p>
          <a:p>
            <a:pPr lvl="1" eaLnBrk="1" hangingPunct="1"/>
            <a:r>
              <a:rPr lang="en-US" altLang="zh-CN" sz="2000" b="1">
                <a:solidFill>
                  <a:srgbClr val="008000"/>
                </a:solidFill>
                <a:ea typeface="宋体" panose="02010600030101010101" pitchFamily="2" charset="-122"/>
              </a:rPr>
              <a:t>answer:</a:t>
            </a:r>
            <a:r>
              <a:rPr lang="en-US" altLang="zh-CN" sz="2000">
                <a:ea typeface="宋体" panose="02010600030101010101" pitchFamily="2" charset="-122"/>
              </a:rPr>
              <a:t> inverting and non-inverting op-amp</a:t>
            </a:r>
          </a:p>
          <a:p>
            <a:pPr lvl="1" eaLnBrk="1" hangingPunct="1"/>
            <a:r>
              <a:rPr lang="en-US" altLang="zh-CN" sz="2000" b="1">
                <a:ea typeface="宋体" panose="02010600030101010101" pitchFamily="2" charset="-122"/>
              </a:rPr>
              <a:t>note:</a:t>
            </a:r>
            <a:r>
              <a:rPr lang="en-US" altLang="zh-CN" sz="2000">
                <a:ea typeface="宋体" panose="02010600030101010101" pitchFamily="2" charset="-122"/>
              </a:rPr>
              <a:t> here we examine the inverting type</a:t>
            </a:r>
          </a:p>
        </p:txBody>
      </p:sp>
      <p:sp>
        <p:nvSpPr>
          <p:cNvPr id="32773" name="Rectangle 4">
            <a:extLst>
              <a:ext uri="{FF2B5EF4-FFF2-40B4-BE49-F238E27FC236}">
                <a16:creationId xmlns:a16="http://schemas.microsoft.com/office/drawing/2014/main" id="{272404AB-95B7-0343-9768-B9A58B459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32774" name="Picture 6" descr="se02F05">
            <a:extLst>
              <a:ext uri="{FF2B5EF4-FFF2-40B4-BE49-F238E27FC236}">
                <a16:creationId xmlns:a16="http://schemas.microsoft.com/office/drawing/2014/main" id="{D1D14613-1454-A942-8C4E-F8DBE4D34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63738"/>
            <a:ext cx="8610600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5">
            <a:extLst>
              <a:ext uri="{FF2B5EF4-FFF2-40B4-BE49-F238E27FC236}">
                <a16:creationId xmlns:a16="http://schemas.microsoft.com/office/drawing/2014/main" id="{D3D19D89-FD35-3944-B739-7B3CE9C6B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7363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2.5:</a:t>
            </a:r>
            <a:r>
              <a:rPr lang="en-US" altLang="zh-CN">
                <a:ea typeface="宋体" panose="02010600030101010101" pitchFamily="2" charset="-122"/>
              </a:rPr>
              <a:t> The inverting closed-loop configuration.</a:t>
            </a:r>
          </a:p>
        </p:txBody>
      </p:sp>
      <p:sp>
        <p:nvSpPr>
          <p:cNvPr id="32776" name="Line 7">
            <a:extLst>
              <a:ext uri="{FF2B5EF4-FFF2-40B4-BE49-F238E27FC236}">
                <a16:creationId xmlns:a16="http://schemas.microsoft.com/office/drawing/2014/main" id="{C8A5E5AE-8723-F841-B73E-9CC672C2E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276600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Text Box 8">
            <a:extLst>
              <a:ext uri="{FF2B5EF4-FFF2-40B4-BE49-F238E27FC236}">
                <a16:creationId xmlns:a16="http://schemas.microsoft.com/office/drawing/2014/main" id="{3A848250-E307-264F-AAE6-4E37F8A9A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620963"/>
            <a:ext cx="1143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32778" name="Line 9">
            <a:extLst>
              <a:ext uri="{FF2B5EF4-FFF2-40B4-BE49-F238E27FC236}">
                <a16:creationId xmlns:a16="http://schemas.microsoft.com/office/drawing/2014/main" id="{805A2F78-F658-0C44-B8B2-C3975A697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276600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Text Box 10">
            <a:extLst>
              <a:ext uri="{FF2B5EF4-FFF2-40B4-BE49-F238E27FC236}">
                <a16:creationId xmlns:a16="http://schemas.microsoft.com/office/drawing/2014/main" id="{26DC7D21-27FA-CA41-915E-3DEEE7277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667000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= 0</a:t>
            </a:r>
          </a:p>
        </p:txBody>
      </p:sp>
      <p:sp>
        <p:nvSpPr>
          <p:cNvPr id="32780" name="Line 11">
            <a:extLst>
              <a:ext uri="{FF2B5EF4-FFF2-40B4-BE49-F238E27FC236}">
                <a16:creationId xmlns:a16="http://schemas.microsoft.com/office/drawing/2014/main" id="{9CC9FCF9-AEE1-1942-A0BE-958955780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362200"/>
            <a:ext cx="1219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1" name="Text Box 12">
            <a:extLst>
              <a:ext uri="{FF2B5EF4-FFF2-40B4-BE49-F238E27FC236}">
                <a16:creationId xmlns:a16="http://schemas.microsoft.com/office/drawing/2014/main" id="{7852CEA9-B92D-DD45-B1E3-2563E0FCB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52600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944589" name="Rectangle 13">
            <a:extLst>
              <a:ext uri="{FF2B5EF4-FFF2-40B4-BE49-F238E27FC236}">
                <a16:creationId xmlns:a16="http://schemas.microsoft.com/office/drawing/2014/main" id="{30DCCBA3-F7A1-7648-AE23-406742CF4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819400"/>
            <a:ext cx="2743200" cy="2286000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C4601B73-749F-A04E-9A08-400159B2FC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45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>
            <a:extLst>
              <a:ext uri="{FF2B5EF4-FFF2-40B4-BE49-F238E27FC236}">
                <a16:creationId xmlns:a16="http://schemas.microsoft.com/office/drawing/2014/main" id="{5BB85605-8A14-E54B-89B4-735DD8F01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课程纲要</a:t>
            </a:r>
          </a:p>
        </p:txBody>
      </p:sp>
      <p:sp>
        <p:nvSpPr>
          <p:cNvPr id="4099" name="内容占位符 2">
            <a:extLst>
              <a:ext uri="{FF2B5EF4-FFF2-40B4-BE49-F238E27FC236}">
                <a16:creationId xmlns:a16="http://schemas.microsoft.com/office/drawing/2014/main" id="{22A205CF-34B1-6641-B4F3-A53A78334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981200"/>
            <a:ext cx="8763000" cy="4724400"/>
          </a:xfrm>
          <a:solidFill>
            <a:schemeClr val="bg1"/>
          </a:solidFill>
        </p:spPr>
        <p:txBody>
          <a:bodyPr/>
          <a:lstStyle/>
          <a:p>
            <a:r>
              <a:rPr lang="en-US" altLang="zh-CN" b="1" dirty="0"/>
              <a:t>9.  </a:t>
            </a:r>
            <a:r>
              <a:rPr lang="zh-CN" altLang="zh-CN" b="1" dirty="0"/>
              <a:t>理想运算放大器及其应用电路</a:t>
            </a:r>
            <a:r>
              <a:rPr lang="zh-CN" altLang="zh-CN" dirty="0"/>
              <a:t>（建议</a:t>
            </a:r>
            <a:r>
              <a:rPr lang="en-US" altLang="zh-CN" dirty="0"/>
              <a:t>4</a:t>
            </a:r>
            <a:r>
              <a:rPr lang="zh-CN" altLang="zh-CN" dirty="0"/>
              <a:t>学时）</a:t>
            </a:r>
          </a:p>
          <a:p>
            <a:r>
              <a:rPr lang="en-US" altLang="zh-CN" dirty="0"/>
              <a:t>9.1  </a:t>
            </a:r>
            <a:r>
              <a:rPr lang="zh-CN" altLang="zh-CN" dirty="0"/>
              <a:t>运算放大器基础</a:t>
            </a:r>
          </a:p>
          <a:p>
            <a:r>
              <a:rPr lang="en-US" altLang="zh-CN" dirty="0"/>
              <a:t>	9.1.1  </a:t>
            </a:r>
            <a:r>
              <a:rPr lang="zh-CN" altLang="zh-CN" dirty="0"/>
              <a:t>运算放大器的结构及其电路符号</a:t>
            </a:r>
          </a:p>
          <a:p>
            <a:r>
              <a:rPr lang="en-US" altLang="zh-CN" dirty="0"/>
              <a:t>	9.1.2  </a:t>
            </a:r>
            <a:r>
              <a:rPr lang="zh-CN" altLang="zh-CN" dirty="0"/>
              <a:t>运算放大器的理想模型</a:t>
            </a:r>
          </a:p>
          <a:p>
            <a:r>
              <a:rPr lang="en-US" altLang="zh-CN" dirty="0"/>
              <a:t>9.2  </a:t>
            </a:r>
            <a:r>
              <a:rPr lang="zh-CN" altLang="zh-CN" dirty="0"/>
              <a:t>运算放大器基本应用电路</a:t>
            </a:r>
          </a:p>
          <a:p>
            <a:r>
              <a:rPr lang="en-US" altLang="zh-CN" dirty="0"/>
              <a:t>	9.2.1  </a:t>
            </a:r>
            <a:r>
              <a:rPr lang="zh-CN" altLang="zh-CN" dirty="0"/>
              <a:t>反相和同相接法电路</a:t>
            </a:r>
          </a:p>
          <a:p>
            <a:r>
              <a:rPr lang="en-US" altLang="zh-CN" dirty="0"/>
              <a:t>	9.2.2  </a:t>
            </a:r>
            <a:r>
              <a:rPr lang="zh-CN" altLang="zh-CN" dirty="0"/>
              <a:t>常用运算放大器应用电路（包括线性和非线性应用电路）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A2AADACA-CBE8-AD4A-978E-F03DCEBA493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4">
            <a:extLst>
              <a:ext uri="{FF2B5EF4-FFF2-40B4-BE49-F238E27FC236}">
                <a16:creationId xmlns:a16="http://schemas.microsoft.com/office/drawing/2014/main" id="{96903401-2FC2-2E45-B49D-780870F28C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E623FFF0-5923-044F-AB88-023D6E552D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Closed-Loop Gain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726B1FBC-CA3B-7D48-BD56-120819CE4B6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4462463" cy="4038600"/>
          </a:xfrm>
        </p:spPr>
        <p:txBody>
          <a:bodyPr/>
          <a:lstStyle/>
          <a:p>
            <a:pPr eaLnBrk="1" hangingPunct="1"/>
            <a:r>
              <a:rPr lang="en-US" altLang="zh-CN" sz="2800" b="1">
                <a:ea typeface="宋体" panose="02010600030101010101" pitchFamily="2" charset="-122"/>
              </a:rPr>
              <a:t>step #5: </a:t>
            </a:r>
            <a:r>
              <a:rPr lang="en-US" altLang="zh-CN" sz="2800">
                <a:ea typeface="宋体" panose="02010600030101010101" pitchFamily="2" charset="-122"/>
              </a:rPr>
              <a:t>Define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Out</a:t>
            </a:r>
            <a:r>
              <a:rPr lang="en-US" altLang="zh-CN" sz="2800">
                <a:ea typeface="宋体" panose="02010600030101010101" pitchFamily="2" charset="-122"/>
              </a:rPr>
              <a:t> in terms of current flowing across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2</a:t>
            </a:r>
            <a:r>
              <a:rPr lang="en-US" altLang="zh-CN" sz="2800">
                <a:ea typeface="宋体" panose="02010600030101010101" pitchFamily="2" charset="-122"/>
              </a:rPr>
              <a:t>.</a:t>
            </a:r>
          </a:p>
          <a:p>
            <a:pPr eaLnBrk="1" hangingPunct="1"/>
            <a:r>
              <a:rPr lang="en-US" altLang="zh-CN" sz="2800" b="1">
                <a:ea typeface="宋体" panose="02010600030101010101" pitchFamily="2" charset="-122"/>
              </a:rPr>
              <a:t>step #6: </a:t>
            </a:r>
            <a:r>
              <a:rPr lang="en-US" altLang="zh-CN" sz="2800">
                <a:ea typeface="宋体" panose="02010600030101010101" pitchFamily="2" charset="-122"/>
              </a:rPr>
              <a:t>Substitute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in</a:t>
            </a:r>
            <a:r>
              <a:rPr lang="en-US" altLang="zh-CN" sz="2800"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 for </a:t>
            </a:r>
            <a:r>
              <a:rPr lang="en-US" altLang="zh-CN" sz="2800" i="1">
                <a:ea typeface="宋体" panose="02010600030101010101" pitchFamily="2" charset="-122"/>
              </a:rPr>
              <a:t>i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.</a:t>
            </a:r>
          </a:p>
        </p:txBody>
      </p:sp>
      <p:graphicFrame>
        <p:nvGraphicFramePr>
          <p:cNvPr id="34821" name="Object 5">
            <a:extLst>
              <a:ext uri="{FF2B5EF4-FFF2-40B4-BE49-F238E27FC236}">
                <a16:creationId xmlns:a16="http://schemas.microsoft.com/office/drawing/2014/main" id="{D8EE1B78-A394-3D4B-A507-658D6A9B513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127625" y="2181225"/>
          <a:ext cx="3482975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040600" imgH="15944850" progId="Equation.DSMT4">
                  <p:embed/>
                </p:oleObj>
              </mc:Choice>
              <mc:Fallback>
                <p:oleObj name="Equation" r:id="rId3" imgW="20040600" imgH="1594485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181225"/>
                        <a:ext cx="3482975" cy="277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611" name="Line 11">
            <a:extLst>
              <a:ext uri="{FF2B5EF4-FFF2-40B4-BE49-F238E27FC236}">
                <a16:creationId xmlns:a16="http://schemas.microsoft.com/office/drawing/2014/main" id="{983A0B36-AD13-3B4D-A833-82BCAF482A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029200"/>
            <a:ext cx="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10" name="Text Box 10">
            <a:extLst>
              <a:ext uri="{FF2B5EF4-FFF2-40B4-BE49-F238E27FC236}">
                <a16:creationId xmlns:a16="http://schemas.microsoft.com/office/drawing/2014/main" id="{CCDF96BE-3E3D-8047-AB67-ABED75A95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638800"/>
            <a:ext cx="8686800" cy="10668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note: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this expression is one of the fundamentals of electronics</a:t>
            </a:r>
            <a:endParaRPr lang="en-US" altLang="zh-CN" sz="3200" baseline="-25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34824" name="Picture 6" descr="se02F05">
            <a:extLst>
              <a:ext uri="{FF2B5EF4-FFF2-40B4-BE49-F238E27FC236}">
                <a16:creationId xmlns:a16="http://schemas.microsoft.com/office/drawing/2014/main" id="{2E934E46-86BC-6948-A83C-B9CA91450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B2B7B0-67A8-6544-B4FC-16D270C15BF3}"/>
              </a:ext>
            </a:extLst>
          </p:cNvPr>
          <p:cNvSpPr/>
          <p:nvPr/>
        </p:nvSpPr>
        <p:spPr bwMode="auto">
          <a:xfrm>
            <a:off x="5127625" y="3276600"/>
            <a:ext cx="2339975" cy="1447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7B8D0-C9B6-314B-A1FD-4B55D3724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3862" y="3619500"/>
            <a:ext cx="1587500" cy="8763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B4B7957-481D-DF41-96CD-BD42CF5E5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4392631"/>
            <a:ext cx="2800350" cy="663537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BFB3BF53-6920-FE49-AAD1-E453CE5C3AD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4">
            <a:extLst>
              <a:ext uri="{FF2B5EF4-FFF2-40B4-BE49-F238E27FC236}">
                <a16:creationId xmlns:a16="http://schemas.microsoft.com/office/drawing/2014/main" id="{7645685F-1105-6A42-B657-FEF396744F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FCDA201-3193-924C-8511-608793E347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Closed-Loop Gain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9236BE7A-9E13-0141-A9F7-58673604EC2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4462463" cy="4038600"/>
          </a:xfrm>
        </p:spPr>
        <p:txBody>
          <a:bodyPr/>
          <a:lstStyle/>
          <a:p>
            <a:pPr eaLnBrk="1" hangingPunct="1"/>
            <a:r>
              <a:rPr lang="en-US" altLang="zh-CN" sz="2000" b="1">
                <a:solidFill>
                  <a:srgbClr val="FF0000"/>
                </a:solidFill>
                <a:ea typeface="宋体" panose="02010600030101010101" pitchFamily="2" charset="-122"/>
              </a:rPr>
              <a:t>question: </a:t>
            </a:r>
            <a:r>
              <a:rPr lang="en-US" altLang="zh-CN" sz="2000">
                <a:ea typeface="宋体" panose="02010600030101010101" pitchFamily="2" charset="-122"/>
              </a:rPr>
              <a:t>how will we…</a:t>
            </a:r>
          </a:p>
          <a:p>
            <a:pPr lvl="1" eaLnBrk="1" hangingPunct="1"/>
            <a:r>
              <a:rPr lang="en-US" altLang="zh-CN" sz="2000" b="1">
                <a:ea typeface="宋体" panose="02010600030101010101" pitchFamily="2" charset="-122"/>
              </a:rPr>
              <a:t>step #4: </a:t>
            </a:r>
            <a:r>
              <a:rPr lang="en-US" altLang="zh-CN" sz="2000">
                <a:ea typeface="宋体" panose="02010600030101010101" pitchFamily="2" charset="-122"/>
              </a:rPr>
              <a:t>define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Out</a:t>
            </a:r>
            <a:r>
              <a:rPr lang="en-US" altLang="zh-CN" sz="2000">
                <a:ea typeface="宋体" panose="02010600030101010101" pitchFamily="2" charset="-122"/>
              </a:rPr>
              <a:t> in terms of current flowing across </a:t>
            </a:r>
            <a:r>
              <a:rPr lang="en-US" altLang="zh-CN" sz="2000" i="1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2</a:t>
            </a:r>
            <a:endParaRPr lang="en-US" altLang="zh-CN" sz="20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000" b="1">
                <a:ea typeface="宋体" panose="02010600030101010101" pitchFamily="2" charset="-122"/>
              </a:rPr>
              <a:t>step #5: </a:t>
            </a:r>
            <a:r>
              <a:rPr lang="en-US" altLang="zh-CN" sz="2000">
                <a:ea typeface="宋体" panose="02010600030101010101" pitchFamily="2" charset="-122"/>
              </a:rPr>
              <a:t>substitute </a:t>
            </a:r>
            <a:r>
              <a:rPr lang="en-US" altLang="zh-CN" sz="2000" i="1"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ea typeface="宋体" panose="02010600030101010101" pitchFamily="2" charset="-122"/>
              </a:rPr>
              <a:t>in</a:t>
            </a:r>
            <a:r>
              <a:rPr lang="en-US" altLang="zh-CN" sz="2000">
                <a:ea typeface="宋体" panose="02010600030101010101" pitchFamily="2" charset="-122"/>
              </a:rPr>
              <a:t> / </a:t>
            </a:r>
            <a:r>
              <a:rPr lang="en-US" altLang="zh-CN" sz="2000" i="1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1</a:t>
            </a:r>
            <a:r>
              <a:rPr lang="en-US" altLang="zh-CN" sz="2000">
                <a:ea typeface="宋体" panose="02010600030101010101" pitchFamily="2" charset="-122"/>
              </a:rPr>
              <a:t> for </a:t>
            </a:r>
            <a:r>
              <a:rPr lang="en-US" altLang="zh-CN" sz="2000" i="1">
                <a:ea typeface="宋体" panose="02010600030101010101" pitchFamily="2" charset="-122"/>
              </a:rPr>
              <a:t>i</a:t>
            </a:r>
            <a:r>
              <a:rPr lang="en-US" altLang="zh-CN" sz="2000" baseline="-25000">
                <a:ea typeface="宋体" panose="02010600030101010101" pitchFamily="2" charset="-122"/>
              </a:rPr>
              <a:t>1</a:t>
            </a:r>
            <a:r>
              <a:rPr lang="en-US" altLang="zh-CN" sz="2000">
                <a:ea typeface="宋体" panose="02010600030101010101" pitchFamily="2" charset="-122"/>
              </a:rPr>
              <a:t>.</a:t>
            </a:r>
            <a:endParaRPr lang="en-US" altLang="zh-CN" sz="2000" baseline="-25000">
              <a:ea typeface="宋体" panose="02010600030101010101" pitchFamily="2" charset="-122"/>
            </a:endParaRPr>
          </a:p>
        </p:txBody>
      </p:sp>
      <p:sp>
        <p:nvSpPr>
          <p:cNvPr id="36869" name="Rectangle 4">
            <a:extLst>
              <a:ext uri="{FF2B5EF4-FFF2-40B4-BE49-F238E27FC236}">
                <a16:creationId xmlns:a16="http://schemas.microsoft.com/office/drawing/2014/main" id="{6057F125-E057-F54E-9865-9C6F491F6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6870" name="Text Box 5">
            <a:extLst>
              <a:ext uri="{FF2B5EF4-FFF2-40B4-BE49-F238E27FC236}">
                <a16:creationId xmlns:a16="http://schemas.microsoft.com/office/drawing/2014/main" id="{F4E67907-6517-D644-B909-A60EA5E6A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2.6: </a:t>
            </a:r>
            <a:r>
              <a:rPr lang="en-US" altLang="zh-CN">
                <a:ea typeface="宋体" panose="02010600030101010101" pitchFamily="2" charset="-122"/>
              </a:rPr>
              <a:t>Analysis of the inverting configuration. The circled numbers indicate the order of the analysis steps.</a:t>
            </a:r>
          </a:p>
        </p:txBody>
      </p:sp>
      <p:pic>
        <p:nvPicPr>
          <p:cNvPr id="36871" name="Picture 6">
            <a:extLst>
              <a:ext uri="{FF2B5EF4-FFF2-40B4-BE49-F238E27FC236}">
                <a16:creationId xmlns:a16="http://schemas.microsoft.com/office/drawing/2014/main" id="{E02167EC-71F8-5B4C-B4DB-15F1D10E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3738"/>
            <a:ext cx="80772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31" name="Text Box 7">
            <a:extLst>
              <a:ext uri="{FF2B5EF4-FFF2-40B4-BE49-F238E27FC236}">
                <a16:creationId xmlns:a16="http://schemas.microsoft.com/office/drawing/2014/main" id="{0F039285-AEDE-D744-AEE5-7D4C4BE27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362200"/>
            <a:ext cx="2667000" cy="155416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closed-loop gain                 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 =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-R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6DD5C86-A02C-5F4B-9EC6-38E140D50B9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4">
            <a:extLst>
              <a:ext uri="{FF2B5EF4-FFF2-40B4-BE49-F238E27FC236}">
                <a16:creationId xmlns:a16="http://schemas.microsoft.com/office/drawing/2014/main" id="{54BFE5DB-B1E5-F347-ADCE-D8A7B68295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7891" name="Rectangle 9">
            <a:extLst>
              <a:ext uri="{FF2B5EF4-FFF2-40B4-BE49-F238E27FC236}">
                <a16:creationId xmlns:a16="http://schemas.microsoft.com/office/drawing/2014/main" id="{27625FC9-B3E6-0443-A745-5BB31B0EF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4495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90E7AB8E-2E2A-3B46-8F52-7CB363D45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r>
              <a:rPr lang="en-US" altLang="zh-CN" sz="3200">
                <a:ea typeface="宋体" panose="02010600030101010101" pitchFamily="2" charset="-122"/>
              </a:rPr>
              <a:t> Effect of Finite Open-Loop Gain</a:t>
            </a:r>
          </a:p>
        </p:txBody>
      </p:sp>
      <p:sp>
        <p:nvSpPr>
          <p:cNvPr id="37893" name="Rectangle 3">
            <a:extLst>
              <a:ext uri="{FF2B5EF4-FFF2-40B4-BE49-F238E27FC236}">
                <a16:creationId xmlns:a16="http://schemas.microsoft.com/office/drawing/2014/main" id="{FFCB376F-84DE-034A-BF30-97F78356BB7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does the gain expression change if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open loop gain (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) is not assumed to be infinite?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One must employ analysis similar to the previous, result is presented below…</a:t>
            </a:r>
          </a:p>
        </p:txBody>
      </p:sp>
      <p:graphicFrame>
        <p:nvGraphicFramePr>
          <p:cNvPr id="37894" name="Object 4">
            <a:extLst>
              <a:ext uri="{FF2B5EF4-FFF2-40B4-BE49-F238E27FC236}">
                <a16:creationId xmlns:a16="http://schemas.microsoft.com/office/drawing/2014/main" id="{CD74C1F9-3865-B94F-B2D7-996AF8C1BB57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905000" y="4038600"/>
          <a:ext cx="5273675" cy="238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429200" imgH="13747750" progId="Equation.DSMT4">
                  <p:embed/>
                </p:oleObj>
              </mc:Choice>
              <mc:Fallback>
                <p:oleObj name="Equation" r:id="rId3" imgW="30429200" imgH="137477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038600"/>
                        <a:ext cx="5273675" cy="238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679" name="Line 7">
            <a:extLst>
              <a:ext uri="{FF2B5EF4-FFF2-40B4-BE49-F238E27FC236}">
                <a16:creationId xmlns:a16="http://schemas.microsoft.com/office/drawing/2014/main" id="{CB49C9D2-22ED-E14E-8936-EF73E534FF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00800" y="5410200"/>
            <a:ext cx="5334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680" name="Line 8">
            <a:extLst>
              <a:ext uri="{FF2B5EF4-FFF2-40B4-BE49-F238E27FC236}">
                <a16:creationId xmlns:a16="http://schemas.microsoft.com/office/drawing/2014/main" id="{658891FB-FF59-DC47-90E5-2F85C32D4A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5029200"/>
            <a:ext cx="990600" cy="1371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677" name="Text Box 5">
            <a:extLst>
              <a:ext uri="{FF2B5EF4-FFF2-40B4-BE49-F238E27FC236}">
                <a16:creationId xmlns:a16="http://schemas.microsoft.com/office/drawing/2014/main" id="{F37FC13A-31DD-0A4A-A0A7-E60B4F29D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116638"/>
            <a:ext cx="27432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ideal gain</a:t>
            </a:r>
          </a:p>
        </p:txBody>
      </p:sp>
      <p:sp>
        <p:nvSpPr>
          <p:cNvPr id="1948678" name="Text Box 6">
            <a:extLst>
              <a:ext uri="{FF2B5EF4-FFF2-40B4-BE49-F238E27FC236}">
                <a16:creationId xmlns:a16="http://schemas.microsoft.com/office/drawing/2014/main" id="{23AAE67A-E3C9-9949-8372-088420044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116638"/>
            <a:ext cx="27432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non-ideal gain</a:t>
            </a:r>
          </a:p>
        </p:txBody>
      </p:sp>
      <p:sp>
        <p:nvSpPr>
          <p:cNvPr id="37899" name="文本框 1">
            <a:extLst>
              <a:ext uri="{FF2B5EF4-FFF2-40B4-BE49-F238E27FC236}">
                <a16:creationId xmlns:a16="http://schemas.microsoft.com/office/drawing/2014/main" id="{FE96C430-A6D3-7243-BEB4-4AB39E5C3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1905000"/>
            <a:ext cx="35020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若开环增益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A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≠∞，如何计算？</a:t>
            </a:r>
          </a:p>
        </p:txBody>
      </p:sp>
      <p:pic>
        <p:nvPicPr>
          <p:cNvPr id="37900" name="Picture 6" descr="se02F05">
            <a:extLst>
              <a:ext uri="{FF2B5EF4-FFF2-40B4-BE49-F238E27FC236}">
                <a16:creationId xmlns:a16="http://schemas.microsoft.com/office/drawing/2014/main" id="{510D9B53-D73C-5C4F-84AC-34E8B0DBE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6578C630-4DED-6640-8D4E-1484FB390A9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677" grpId="0" animBg="1"/>
      <p:bldP spid="19486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4DADBC-B965-F944-9537-B64AF0A15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930900" cy="3390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8F7AB3-9D17-8249-B6C4-2E1AE2886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86200"/>
            <a:ext cx="3924300" cy="800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33F48E-A7DA-6545-835D-3CB802086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24" y="4953000"/>
            <a:ext cx="3644900" cy="1562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7D0411-96FD-F748-8D42-4BFF5D40F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4971288"/>
            <a:ext cx="3606800" cy="825500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AE3BEF8-2203-D84F-8313-AA0493EC88AD}"/>
              </a:ext>
            </a:extLst>
          </p:cNvPr>
          <p:cNvSpPr/>
          <p:nvPr/>
        </p:nvSpPr>
        <p:spPr bwMode="auto">
          <a:xfrm>
            <a:off x="4495800" y="4286250"/>
            <a:ext cx="762000" cy="211455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143CA15-C341-1A48-AC72-C3765545B2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4">
            <a:extLst>
              <a:ext uri="{FF2B5EF4-FFF2-40B4-BE49-F238E27FC236}">
                <a16:creationId xmlns:a16="http://schemas.microsoft.com/office/drawing/2014/main" id="{4E6F10B4-9A10-884A-9662-4451F758B5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5AAD650-51BD-6140-B87C-2D0ABE17D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2.2.1.</a:t>
            </a:r>
            <a:r>
              <a:rPr lang="en-US" altLang="zh-CN" sz="3200">
                <a:ea typeface="宋体" panose="02010600030101010101" pitchFamily="2" charset="-122"/>
              </a:rPr>
              <a:t> Effect of Finite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Open-Loop Gain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534920A-C2F4-D444-A13E-811A7EFA11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Under what condition can </a:t>
            </a:r>
            <a:r>
              <a:rPr lang="en-US" altLang="zh-CN" sz="2800" i="1">
                <a:ea typeface="宋体" panose="02010600030101010101" pitchFamily="2" charset="-122"/>
              </a:rPr>
              <a:t>G</a:t>
            </a:r>
            <a:r>
              <a:rPr lang="en-US" altLang="zh-CN" sz="2800">
                <a:ea typeface="宋体" panose="02010600030101010101" pitchFamily="2" charset="-122"/>
              </a:rPr>
              <a:t> = -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2</a:t>
            </a:r>
            <a:r>
              <a:rPr lang="en-US" altLang="zh-CN" sz="2800"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 be employed over the more complex expression?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If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1 + (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) &lt;&lt;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 i="1">
                <a:ea typeface="宋体" panose="02010600030101010101" pitchFamily="2" charset="-122"/>
              </a:rPr>
              <a:t>,</a:t>
            </a:r>
            <a:r>
              <a:rPr lang="en-US" altLang="zh-CN" sz="2800" i="1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then simpler expression may be used.</a:t>
            </a:r>
          </a:p>
        </p:txBody>
      </p:sp>
      <p:graphicFrame>
        <p:nvGraphicFramePr>
          <p:cNvPr id="40965" name="Object 4">
            <a:extLst>
              <a:ext uri="{FF2B5EF4-FFF2-40B4-BE49-F238E27FC236}">
                <a16:creationId xmlns:a16="http://schemas.microsoft.com/office/drawing/2014/main" id="{369E0BDB-5C74-D94F-9E2E-26C5AF74081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85800" y="4267200"/>
          <a:ext cx="7696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323000" imgH="7023100" progId="Equation.DSMT4">
                  <p:embed/>
                </p:oleObj>
              </mc:Choice>
              <mc:Fallback>
                <p:oleObj name="Equation" r:id="rId2" imgW="44323000" imgH="7023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267200"/>
                        <a:ext cx="7696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6" name="Rectangle 9">
            <a:extLst>
              <a:ext uri="{FF2B5EF4-FFF2-40B4-BE49-F238E27FC236}">
                <a16:creationId xmlns:a16="http://schemas.microsoft.com/office/drawing/2014/main" id="{E582DECF-BEFF-5E43-B854-8B8F6F813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4495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49706" name="Line 10">
            <a:extLst>
              <a:ext uri="{FF2B5EF4-FFF2-40B4-BE49-F238E27FC236}">
                <a16:creationId xmlns:a16="http://schemas.microsoft.com/office/drawing/2014/main" id="{747276D4-2E47-8B49-B5C3-AC52A8E54B0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91200" y="4953000"/>
            <a:ext cx="6096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707" name="Line 11">
            <a:extLst>
              <a:ext uri="{FF2B5EF4-FFF2-40B4-BE49-F238E27FC236}">
                <a16:creationId xmlns:a16="http://schemas.microsoft.com/office/drawing/2014/main" id="{9A1FB5A0-711E-364A-A186-E18407D9A4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4953000"/>
            <a:ext cx="7620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9708" name="Text Box 12">
            <a:extLst>
              <a:ext uri="{FF2B5EF4-FFF2-40B4-BE49-F238E27FC236}">
                <a16:creationId xmlns:a16="http://schemas.microsoft.com/office/drawing/2014/main" id="{0536413C-EF1C-6449-BFF4-E3DEE9C58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126163"/>
            <a:ext cx="27432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ideal gain</a:t>
            </a:r>
          </a:p>
        </p:txBody>
      </p:sp>
      <p:sp>
        <p:nvSpPr>
          <p:cNvPr id="1949709" name="Text Box 13">
            <a:extLst>
              <a:ext uri="{FF2B5EF4-FFF2-40B4-BE49-F238E27FC236}">
                <a16:creationId xmlns:a16="http://schemas.microsoft.com/office/drawing/2014/main" id="{2BFB1C91-6821-3F47-9B4F-71561605D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172200"/>
            <a:ext cx="27432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non-ideal gain</a:t>
            </a:r>
          </a:p>
        </p:txBody>
      </p:sp>
      <p:graphicFrame>
        <p:nvGraphicFramePr>
          <p:cNvPr id="40971" name="Object 4">
            <a:extLst>
              <a:ext uri="{FF2B5EF4-FFF2-40B4-BE49-F238E27FC236}">
                <a16:creationId xmlns:a16="http://schemas.microsoft.com/office/drawing/2014/main" id="{1EE41051-25BB-184E-AE45-5D341D5438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92688" y="115888"/>
          <a:ext cx="3978275" cy="179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429200" imgH="13747750" progId="Equation.DSMT4">
                  <p:embed/>
                </p:oleObj>
              </mc:Choice>
              <mc:Fallback>
                <p:oleObj name="Equation" r:id="rId4" imgW="30429200" imgH="137477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2688" y="115888"/>
                        <a:ext cx="3978275" cy="179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2" name="文本框 1">
            <a:extLst>
              <a:ext uri="{FF2B5EF4-FFF2-40B4-BE49-F238E27FC236}">
                <a16:creationId xmlns:a16="http://schemas.microsoft.com/office/drawing/2014/main" id="{8D921D95-5E6A-5448-AF0A-BC2275A72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142" y="1788468"/>
            <a:ext cx="463460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什么条件下</a:t>
            </a:r>
            <a:r>
              <a:rPr lang="en-US" altLang="zh-CN" b="1" dirty="0">
                <a:solidFill>
                  <a:srgbClr val="0432FF"/>
                </a:solidFill>
                <a:ea typeface="宋体" panose="02010600030101010101" pitchFamily="2" charset="-122"/>
              </a:rPr>
              <a:t>G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可近似等于 </a:t>
            </a:r>
            <a:r>
              <a:rPr lang="en-US" altLang="zh-CN" b="1" dirty="0">
                <a:solidFill>
                  <a:srgbClr val="0432FF"/>
                </a:solidFill>
                <a:ea typeface="宋体" panose="02010600030101010101" pitchFamily="2" charset="-122"/>
              </a:rPr>
              <a:t>-R</a:t>
            </a:r>
            <a:r>
              <a:rPr lang="en-US" altLang="zh-CN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2</a:t>
            </a:r>
            <a:r>
              <a:rPr lang="en-US" altLang="zh-CN" b="1" dirty="0">
                <a:solidFill>
                  <a:srgbClr val="0432FF"/>
                </a:solidFill>
                <a:ea typeface="宋体" panose="02010600030101010101" pitchFamily="2" charset="-122"/>
              </a:rPr>
              <a:t>/R</a:t>
            </a:r>
            <a:r>
              <a:rPr lang="en-US" altLang="zh-CN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1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？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708" grpId="0" animBg="1"/>
      <p:bldP spid="194970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>
            <a:extLst>
              <a:ext uri="{FF2B5EF4-FFF2-40B4-BE49-F238E27FC236}">
                <a16:creationId xmlns:a16="http://schemas.microsoft.com/office/drawing/2014/main" id="{E6725CE6-715B-0642-A5B6-7A70C600F9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1987" name="Rectangle 4">
            <a:extLst>
              <a:ext uri="{FF2B5EF4-FFF2-40B4-BE49-F238E27FC236}">
                <a16:creationId xmlns:a16="http://schemas.microsoft.com/office/drawing/2014/main" id="{A60A635E-DBF5-1642-A056-53E7C4F95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FDAA5BC0-0299-BC48-91EB-06CA7EACC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2.1: </a:t>
            </a:r>
            <a:r>
              <a:rPr lang="en-US" altLang="zh-CN" sz="3200" b="0">
                <a:ea typeface="宋体" panose="02010600030101010101" pitchFamily="2" charset="-122"/>
              </a:rPr>
              <a:t>Simple Inverting Amplifier</a:t>
            </a:r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8698DA04-6158-6B47-BD38-72C7AFA48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8006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Problem Statement: </a:t>
            </a:r>
            <a:r>
              <a:rPr lang="en-US" altLang="zh-CN" sz="2800" dirty="0">
                <a:ea typeface="宋体" panose="02010600030101010101" pitchFamily="2" charset="-122"/>
              </a:rPr>
              <a:t>Consider an inverting configuration with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baseline="-25000" dirty="0">
                <a:ea typeface="宋体" panose="02010600030101010101" pitchFamily="2" charset="-122"/>
              </a:rPr>
              <a:t>1</a:t>
            </a:r>
            <a:r>
              <a:rPr lang="en-US" altLang="zh-CN" sz="2800" dirty="0">
                <a:ea typeface="宋体" panose="02010600030101010101" pitchFamily="2" charset="-122"/>
              </a:rPr>
              <a:t> = 1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  <a:r>
              <a:rPr lang="en-US" altLang="zh-CN" sz="2800" dirty="0">
                <a:ea typeface="宋体" panose="02010600030101010101" pitchFamily="2" charset="-122"/>
              </a:rPr>
              <a:t> and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baseline="-25000" dirty="0">
                <a:ea typeface="宋体" panose="02010600030101010101" pitchFamily="2" charset="-122"/>
              </a:rPr>
              <a:t>2</a:t>
            </a:r>
            <a:r>
              <a:rPr lang="en-US" altLang="zh-CN" sz="2800" dirty="0">
                <a:ea typeface="宋体" panose="02010600030101010101" pitchFamily="2" charset="-122"/>
              </a:rPr>
              <a:t> = 100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  <a:endParaRPr lang="en-US" altLang="zh-CN" sz="2800" b="1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Q(a):</a:t>
            </a:r>
            <a:r>
              <a:rPr lang="en-US" altLang="zh-CN" sz="2800" dirty="0">
                <a:ea typeface="宋体" panose="02010600030101010101" pitchFamily="2" charset="-122"/>
              </a:rPr>
              <a:t> Find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closed-loop gain (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for the cases below.  In each case, determine the percentage error in the magnitude of </a:t>
            </a:r>
            <a:r>
              <a:rPr lang="en-US" altLang="zh-CN" sz="2800" i="1" dirty="0">
                <a:ea typeface="宋体" panose="02010600030101010101" pitchFamily="2" charset="-122"/>
              </a:rPr>
              <a:t>G</a:t>
            </a:r>
            <a:r>
              <a:rPr lang="en-US" altLang="zh-CN" sz="2800" dirty="0">
                <a:ea typeface="宋体" panose="02010600030101010101" pitchFamily="2" charset="-122"/>
              </a:rPr>
              <a:t> relative to the ideal value.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cases are 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 = 10</a:t>
            </a:r>
            <a:r>
              <a:rPr lang="en-US" altLang="zh-CN" sz="2800" baseline="30000" dirty="0">
                <a:ea typeface="宋体" panose="02010600030101010101" pitchFamily="2" charset="-122"/>
              </a:rPr>
              <a:t>3</a:t>
            </a:r>
            <a:r>
              <a:rPr lang="en-US" altLang="zh-CN" sz="2800" dirty="0">
                <a:ea typeface="宋体" panose="02010600030101010101" pitchFamily="2" charset="-122"/>
              </a:rPr>
              <a:t>, 10</a:t>
            </a:r>
            <a:r>
              <a:rPr lang="en-US" altLang="zh-CN" sz="2800" baseline="30000" dirty="0">
                <a:ea typeface="宋体" panose="02010600030101010101" pitchFamily="2" charset="-122"/>
              </a:rPr>
              <a:t>4</a:t>
            </a:r>
            <a:r>
              <a:rPr lang="en-US" altLang="zh-CN" sz="2800" dirty="0">
                <a:ea typeface="宋体" panose="02010600030101010101" pitchFamily="2" charset="-122"/>
              </a:rPr>
              <a:t>, 10</a:t>
            </a:r>
            <a:r>
              <a:rPr lang="en-US" altLang="zh-CN" sz="2800" baseline="30000" dirty="0">
                <a:ea typeface="宋体" panose="02010600030101010101" pitchFamily="2" charset="-122"/>
              </a:rPr>
              <a:t>5</a:t>
            </a:r>
            <a:r>
              <a:rPr lang="en-US" altLang="zh-CN" sz="2800" dirty="0">
                <a:ea typeface="宋体" panose="02010600030101010101" pitchFamily="2" charset="-122"/>
              </a:rPr>
              <a:t>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dirty="0">
                <a:ea typeface="宋体" panose="02010600030101010101" pitchFamily="2" charset="-122"/>
              </a:rPr>
              <a:t>What is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voltage 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800" dirty="0">
                <a:ea typeface="宋体" panose="02010600030101010101" pitchFamily="2" charset="-122"/>
              </a:rPr>
              <a:t> that appears at the inverting input terminal when </a:t>
            </a:r>
            <a:r>
              <a:rPr lang="en-US" altLang="zh-CN" sz="2800" i="1" dirty="0" err="1">
                <a:ea typeface="宋体" panose="02010600030101010101" pitchFamily="2" charset="-122"/>
              </a:rPr>
              <a:t>v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In</a:t>
            </a:r>
            <a:r>
              <a:rPr lang="en-US" altLang="zh-CN" sz="2800" dirty="0">
                <a:ea typeface="宋体" panose="02010600030101010101" pitchFamily="2" charset="-122"/>
              </a:rPr>
              <a:t> = 0.1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Q(b): </a:t>
            </a:r>
            <a:r>
              <a:rPr lang="en-US" altLang="zh-CN" sz="2800" dirty="0">
                <a:ea typeface="宋体" panose="02010600030101010101" pitchFamily="2" charset="-122"/>
              </a:rPr>
              <a:t>If the open loop gain (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) changes from 100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 dirty="0">
                <a:ea typeface="宋体" panose="02010600030101010101" pitchFamily="2" charset="-122"/>
              </a:rPr>
              <a:t> to 50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lang="en-US" altLang="zh-CN" sz="2800" dirty="0">
                <a:ea typeface="宋体" panose="02010600030101010101" pitchFamily="2" charset="-122"/>
              </a:rPr>
              <a:t>, what is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percentage change</a:t>
            </a:r>
            <a:r>
              <a:rPr lang="en-US" altLang="zh-CN" sz="2800" dirty="0">
                <a:ea typeface="宋体" panose="02010600030101010101" pitchFamily="2" charset="-122"/>
              </a:rPr>
              <a:t> in gain (</a:t>
            </a:r>
            <a:r>
              <a:rPr lang="en-US" altLang="zh-CN" sz="2800" i="1" dirty="0">
                <a:ea typeface="宋体" panose="02010600030101010101" pitchFamily="2" charset="-122"/>
              </a:rPr>
              <a:t>G</a:t>
            </a:r>
            <a:r>
              <a:rPr lang="en-US" altLang="zh-CN" sz="2800" dirty="0">
                <a:ea typeface="宋体" panose="02010600030101010101" pitchFamily="2" charset="-122"/>
              </a:rPr>
              <a:t>)?</a:t>
            </a:r>
          </a:p>
        </p:txBody>
      </p:sp>
      <p:pic>
        <p:nvPicPr>
          <p:cNvPr id="41990" name="Picture 6" descr="se02F05">
            <a:extLst>
              <a:ext uri="{FF2B5EF4-FFF2-40B4-BE49-F238E27FC236}">
                <a16:creationId xmlns:a16="http://schemas.microsoft.com/office/drawing/2014/main" id="{61EA9579-9813-D042-ADCC-599C930C0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B0421CE-C803-E442-9A05-0F50359D255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图片 5">
            <a:extLst>
              <a:ext uri="{FF2B5EF4-FFF2-40B4-BE49-F238E27FC236}">
                <a16:creationId xmlns:a16="http://schemas.microsoft.com/office/drawing/2014/main" id="{7736247E-5EDB-C54C-8998-839DBE10E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48" y="76200"/>
            <a:ext cx="50038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372B38E-4BB2-D043-9EA9-5816B2B25A87}"/>
              </a:ext>
            </a:extLst>
          </p:cNvPr>
          <p:cNvSpPr txBox="1"/>
          <p:nvPr/>
        </p:nvSpPr>
        <p:spPr>
          <a:xfrm>
            <a:off x="1" y="5638800"/>
            <a:ext cx="922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* Op amp </a:t>
            </a:r>
            <a:r>
              <a:rPr kumimoji="1" lang="zh-CN" altLang="en-US" sz="2000" dirty="0"/>
              <a:t>独自是不能用的，因为开环增益</a:t>
            </a:r>
            <a:r>
              <a:rPr kumimoji="1" lang="en-US" altLang="zh-CN" sz="2000" dirty="0"/>
              <a:t>A</a:t>
            </a:r>
            <a:r>
              <a:rPr kumimoji="1" lang="zh-CN" altLang="en-US" sz="2000" dirty="0"/>
              <a:t>为无穷大，必须外接电阻或电容等元件构成闭环反馈。</a:t>
            </a:r>
            <a:r>
              <a:rPr kumimoji="1" lang="en-US" altLang="zh-CN" sz="2000" dirty="0"/>
              <a:t>Inverting configuration </a:t>
            </a:r>
            <a:r>
              <a:rPr kumimoji="1" lang="zh-CN" altLang="en-US" sz="2000" dirty="0"/>
              <a:t>是常见的一种构成闭环反馈的结构，其闭环电压增益仅与外接电阻有关。</a:t>
            </a:r>
            <a:r>
              <a:rPr kumimoji="1" lang="en-US" altLang="zh-CN" sz="2000" dirty="0"/>
              <a:t>【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trade-off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：</a:t>
            </a:r>
            <a:r>
              <a:rPr kumimoji="1" lang="en-US" altLang="zh-CN" sz="2000" b="1" dirty="0">
                <a:solidFill>
                  <a:srgbClr val="0432FF"/>
                </a:solidFill>
              </a:rPr>
              <a:t>trade gain for accuracy</a:t>
            </a:r>
            <a:r>
              <a:rPr kumimoji="1" lang="en-US" altLang="zh-CN" sz="2000" dirty="0"/>
              <a:t>】</a:t>
            </a:r>
            <a:endParaRPr kumimoji="1" lang="zh-CN" altLang="en-US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19358A-4A2A-8A49-B470-5DDEBC029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6704"/>
            <a:ext cx="9144000" cy="4792792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F5768897-F607-4340-817E-5A90C17261B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4">
            <a:extLst>
              <a:ext uri="{FF2B5EF4-FFF2-40B4-BE49-F238E27FC236}">
                <a16:creationId xmlns:a16="http://schemas.microsoft.com/office/drawing/2014/main" id="{F169113D-4B78-1240-98EC-9BAEC97A22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FFB6CDE-D673-BD49-8DCB-92DADA43D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1DAF09E0-942C-7D49-8B4A-5B9D78040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2.2.3.</a:t>
            </a:r>
            <a:r>
              <a:rPr lang="en-US" altLang="zh-CN" sz="3200">
                <a:ea typeface="宋体" panose="02010600030101010101" pitchFamily="2" charset="-122"/>
              </a:rPr>
              <a:t> Input and Output Resistances</a:t>
            </a:r>
          </a:p>
        </p:txBody>
      </p:sp>
      <p:sp>
        <p:nvSpPr>
          <p:cNvPr id="44037" name="Rectangle 4">
            <a:extLst>
              <a:ext uri="{FF2B5EF4-FFF2-40B4-BE49-F238E27FC236}">
                <a16:creationId xmlns:a16="http://schemas.microsoft.com/office/drawing/2014/main" id="{25BCA146-7106-0B4D-B16C-D5A74B23694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ea typeface="宋体" panose="02010600030101010101" pitchFamily="2" charset="-122"/>
              </a:rPr>
              <a:t> What is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input resistance </a:t>
            </a:r>
            <a:r>
              <a:rPr lang="en-US" altLang="zh-CN">
                <a:ea typeface="宋体" panose="02010600030101010101" pitchFamily="2" charset="-122"/>
              </a:rPr>
              <a:t>for inverting op-amp?  How is it defined mathematically?</a:t>
            </a:r>
          </a:p>
          <a:p>
            <a:pPr lvl="1" eaLnBrk="1" hangingPunct="1"/>
            <a:r>
              <a:rPr lang="en-US" altLang="zh-CN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en-US" altLang="zh-CN">
                <a:solidFill>
                  <a:srgbClr val="777777"/>
                </a:solidFill>
                <a:ea typeface="宋体" panose="02010600030101010101" pitchFamily="2" charset="-122"/>
              </a:rPr>
              <a:t>(refer to math below)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ea typeface="宋体" panose="02010600030101010101" pitchFamily="2" charset="-122"/>
              </a:rPr>
              <a:t> What does this say?</a:t>
            </a:r>
          </a:p>
          <a:p>
            <a:pPr lvl="1" eaLnBrk="1" hangingPunct="1"/>
            <a:r>
              <a:rPr lang="en-US" altLang="zh-CN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>
                <a:ea typeface="宋体" panose="02010600030101010101" pitchFamily="2" charset="-122"/>
              </a:rPr>
              <a:t> That, for the combination of ideal op-amp and external resistors,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input resistance will be finite…</a:t>
            </a:r>
          </a:p>
        </p:txBody>
      </p:sp>
      <p:graphicFrame>
        <p:nvGraphicFramePr>
          <p:cNvPr id="44038" name="Object 5">
            <a:extLst>
              <a:ext uri="{FF2B5EF4-FFF2-40B4-BE49-F238E27FC236}">
                <a16:creationId xmlns:a16="http://schemas.microsoft.com/office/drawing/2014/main" id="{E40AA175-1741-7845-BFA1-BBF84B0844B0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038600" y="4572000"/>
          <a:ext cx="4662488" cy="207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917650" imgH="11995150" progId="Equation.DSMT4">
                  <p:embed/>
                </p:oleObj>
              </mc:Choice>
              <mc:Fallback>
                <p:oleObj name="Equation" r:id="rId3" imgW="26917650" imgH="1199515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572000"/>
                        <a:ext cx="4662488" cy="207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Line 8">
            <a:extLst>
              <a:ext uri="{FF2B5EF4-FFF2-40B4-BE49-F238E27FC236}">
                <a16:creationId xmlns:a16="http://schemas.microsoft.com/office/drawing/2014/main" id="{30E8510B-F304-D74E-B8BC-52EE27987B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486400"/>
            <a:ext cx="2362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0" name="Text Box 6">
            <a:extLst>
              <a:ext uri="{FF2B5EF4-FFF2-40B4-BE49-F238E27FC236}">
                <a16:creationId xmlns:a16="http://schemas.microsoft.com/office/drawing/2014/main" id="{45409BBC-A3FC-3B45-A887-8260B0354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5070475"/>
            <a:ext cx="2895600" cy="8318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assumes ideal op-amp</a:t>
            </a:r>
          </a:p>
        </p:txBody>
      </p:sp>
      <p:sp>
        <p:nvSpPr>
          <p:cNvPr id="44041" name="文本框 1">
            <a:extLst>
              <a:ext uri="{FF2B5EF4-FFF2-40B4-BE49-F238E27FC236}">
                <a16:creationId xmlns:a16="http://schemas.microsoft.com/office/drawing/2014/main" id="{0596B3AD-FF9E-D849-9C7B-F2AF2DA30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09675"/>
            <a:ext cx="252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输入电阻 </a:t>
            </a:r>
            <a:r>
              <a:rPr lang="en-US" altLang="zh-CN" sz="2000">
                <a:ea typeface="宋体" panose="02010600030101010101" pitchFamily="2" charset="-122"/>
              </a:rPr>
              <a:t>&amp; </a:t>
            </a:r>
            <a:r>
              <a:rPr lang="zh-CN" altLang="en-US" sz="2000">
                <a:ea typeface="宋体" panose="02010600030101010101" pitchFamily="2" charset="-122"/>
              </a:rPr>
              <a:t>输出电阻</a:t>
            </a:r>
          </a:p>
        </p:txBody>
      </p:sp>
      <p:pic>
        <p:nvPicPr>
          <p:cNvPr id="44042" name="Picture 6" descr="se02F05">
            <a:extLst>
              <a:ext uri="{FF2B5EF4-FFF2-40B4-BE49-F238E27FC236}">
                <a16:creationId xmlns:a16="http://schemas.microsoft.com/office/drawing/2014/main" id="{332FAAA9-F585-8B4D-A72C-C9196FA0C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016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3" name="文本框 2">
            <a:extLst>
              <a:ext uri="{FF2B5EF4-FFF2-40B4-BE49-F238E27FC236}">
                <a16:creationId xmlns:a16="http://schemas.microsoft.com/office/drawing/2014/main" id="{8529AB3E-1FE9-3547-B64D-B53C14539FB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638800" y="3078163"/>
            <a:ext cx="25908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关键点：</a:t>
            </a:r>
            <a:r>
              <a:rPr lang="en-US" altLang="zh-CN" sz="2000"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ea typeface="宋体" panose="02010600030101010101" pitchFamily="2" charset="-122"/>
              </a:rPr>
              <a:t>1</a:t>
            </a:r>
            <a:r>
              <a:rPr lang="en-US" altLang="zh-CN" sz="2000">
                <a:ea typeface="宋体" panose="02010600030101010101" pitchFamily="2" charset="-122"/>
              </a:rPr>
              <a:t>=V</a:t>
            </a:r>
            <a:r>
              <a:rPr lang="en-US" altLang="zh-CN" sz="2000" baseline="-25000">
                <a:ea typeface="宋体" panose="02010600030101010101" pitchFamily="2" charset="-122"/>
              </a:rPr>
              <a:t>2</a:t>
            </a:r>
            <a:r>
              <a:rPr lang="en-US" altLang="zh-CN" sz="2000">
                <a:ea typeface="宋体" panose="02010600030101010101" pitchFamily="2" charset="-122"/>
              </a:rPr>
              <a:t>=0</a:t>
            </a:r>
            <a:r>
              <a:rPr lang="zh-CN" altLang="en-US" sz="2000">
                <a:ea typeface="宋体" panose="02010600030101010101" pitchFamily="2" charset="-122"/>
              </a:rPr>
              <a:t>；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7A50EB25-46F0-F14B-A21A-659A291A9E4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2AABFA-C6F1-B149-90D4-3947B6115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7490546" cy="5280385"/>
          </a:xfrm>
          <a:prstGeom prst="rect">
            <a:avLst/>
          </a:prstGeom>
        </p:spPr>
      </p:pic>
      <p:sp>
        <p:nvSpPr>
          <p:cNvPr id="46082" name="标题 1">
            <a:extLst>
              <a:ext uri="{FF2B5EF4-FFF2-40B4-BE49-F238E27FC236}">
                <a16:creationId xmlns:a16="http://schemas.microsoft.com/office/drawing/2014/main" id="{21463940-F6F3-3F49-9961-E23479B2D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6084" name="文本框 5">
            <a:extLst>
              <a:ext uri="{FF2B5EF4-FFF2-40B4-BE49-F238E27FC236}">
                <a16:creationId xmlns:a16="http://schemas.microsoft.com/office/drawing/2014/main" id="{9B05B022-CB30-9F48-90E9-142BE8A91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4645" y="800100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ea typeface="宋体" panose="02010600030101010101" pitchFamily="2" charset="-122"/>
              </a:rPr>
              <a:t>输出电阻呢？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7B6B186-7859-2841-AB66-2A46344D7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3088" y="795130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0</a:t>
            </a:r>
            <a:endParaRPr lang="zh-CN" altLang="en-US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D5438F3-4D77-8E4A-BA77-BAC40472B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672765"/>
            <a:ext cx="3276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理想</a:t>
            </a:r>
            <a:r>
              <a:rPr lang="en-US" altLang="zh-CN" sz="2000" dirty="0">
                <a:ea typeface="宋体" panose="02010600030101010101" pitchFamily="2" charset="-122"/>
              </a:rPr>
              <a:t>op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ea typeface="宋体" panose="02010600030101010101" pitchFamily="2" charset="-122"/>
              </a:rPr>
              <a:t>amp</a:t>
            </a:r>
            <a:r>
              <a:rPr lang="zh-CN" altLang="en-US" sz="2000" dirty="0">
                <a:ea typeface="宋体" panose="02010600030101010101" pitchFamily="2" charset="-122"/>
              </a:rPr>
              <a:t> 输出是一个理想电压源，内阻为零，外接反馈电阻不影响输出电阻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38E88E5-30FE-F24A-9B50-71CBC9F565D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1">
            <a:extLst>
              <a:ext uri="{FF2B5EF4-FFF2-40B4-BE49-F238E27FC236}">
                <a16:creationId xmlns:a16="http://schemas.microsoft.com/office/drawing/2014/main" id="{FAE46E2E-A275-4A41-AD41-10B537B1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思考</a:t>
            </a:r>
          </a:p>
        </p:txBody>
      </p:sp>
      <p:sp>
        <p:nvSpPr>
          <p:cNvPr id="47107" name="文本占位符 2">
            <a:extLst>
              <a:ext uri="{FF2B5EF4-FFF2-40B4-BE49-F238E27FC236}">
                <a16:creationId xmlns:a16="http://schemas.microsoft.com/office/drawing/2014/main" id="{8EADF6F7-3E24-0849-956A-74891206107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4958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理想的电压电压放大器，要求输入阻抗尽可能大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</a:rPr>
              <a:t>输入阻抗（</a:t>
            </a:r>
            <a:r>
              <a:rPr lang="en-US" altLang="zh-CN">
                <a:ea typeface="宋体" panose="02010600030101010101" pitchFamily="2" charset="-122"/>
              </a:rPr>
              <a:t>R1</a:t>
            </a:r>
            <a:r>
              <a:rPr lang="zh-CN" altLang="en-US">
                <a:ea typeface="宋体" panose="02010600030101010101" pitchFamily="2" charset="-122"/>
              </a:rPr>
              <a:t>）要尽可能大；</a:t>
            </a:r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大的增益（</a:t>
            </a:r>
            <a:r>
              <a:rPr lang="en-US" altLang="zh-CN">
                <a:ea typeface="宋体" panose="02010600030101010101" pitchFamily="2" charset="-122"/>
              </a:rPr>
              <a:t>-R2/R1</a:t>
            </a:r>
            <a:r>
              <a:rPr lang="zh-CN" altLang="en-US">
                <a:ea typeface="宋体" panose="02010600030101010101" pitchFamily="2" charset="-122"/>
              </a:rPr>
              <a:t>）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R2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的值会大得不切实际，如几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MΩ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等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只能牺牲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R1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，取较小的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R1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值</a:t>
            </a:r>
            <a:endParaRPr lang="en-US" altLang="zh-CN">
              <a:ea typeface="宋体" panose="02010600030101010101" pitchFamily="2" charset="-122"/>
              <a:sym typeface="Wingdings" pitchFamily="2" charset="2"/>
            </a:endParaRPr>
          </a:p>
          <a:p>
            <a:endParaRPr lang="en-US" altLang="zh-CN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因此，常规反相连接运放电路存在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输入阻抗较低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的缺点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47108" name="Picture 6" descr="se02F05">
            <a:extLst>
              <a:ext uri="{FF2B5EF4-FFF2-40B4-BE49-F238E27FC236}">
                <a16:creationId xmlns:a16="http://schemas.microsoft.com/office/drawing/2014/main" id="{FE0FA846-164A-434E-A9E6-830DB049F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2743200"/>
            <a:ext cx="440055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E953500-A158-B843-BFD7-31590A5FCEC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>
            <a:extLst>
              <a:ext uri="{FF2B5EF4-FFF2-40B4-BE49-F238E27FC236}">
                <a16:creationId xmlns:a16="http://schemas.microsoft.com/office/drawing/2014/main" id="{99170802-0A6E-0C44-86EC-A7E78AAD68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F2BEA31-096F-574D-B1EA-26C18BA21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6587D57-332B-4D46-BBEB-25A0A37C6D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>
                <a:ea typeface="宋体" panose="02010600030101010101" pitchFamily="2" charset="-122"/>
              </a:rPr>
              <a:t>IN THIS CHAPTER YOU WILL LEARN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terminal characteristics</a:t>
            </a:r>
            <a:r>
              <a:rPr lang="en-US" altLang="zh-CN" sz="2800">
                <a:ea typeface="宋体" panose="02010600030101010101" pitchFamily="2" charset="-122"/>
              </a:rPr>
              <a:t> of the ideal op-amp.</a:t>
            </a:r>
            <a:r>
              <a:rPr lang="zh-CN" altLang="en-US" sz="2800">
                <a:ea typeface="宋体" panose="02010600030101010101" pitchFamily="2" charset="-122"/>
              </a:rPr>
              <a:t>理想运放的基本特性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How to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analyze circuits</a:t>
            </a:r>
            <a:r>
              <a:rPr lang="en-US" altLang="zh-CN" sz="2800">
                <a:ea typeface="宋体" panose="02010600030101010101" pitchFamily="2" charset="-122"/>
              </a:rPr>
              <a:t> containing op-amps, resistors, and capacitors. </a:t>
            </a:r>
            <a:r>
              <a:rPr lang="zh-CN" altLang="en-US" sz="2800">
                <a:ea typeface="宋体" panose="02010600030101010101" pitchFamily="2" charset="-122"/>
              </a:rPr>
              <a:t>基本运放电路的分析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How to use op-amps to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design amplifiers</a:t>
            </a:r>
            <a:r>
              <a:rPr lang="en-US" altLang="zh-CN" sz="2800">
                <a:ea typeface="宋体" panose="02010600030101010101" pitchFamily="2" charset="-122"/>
              </a:rPr>
              <a:t> having precise characteristics. </a:t>
            </a:r>
            <a:r>
              <a:rPr lang="zh-CN" altLang="en-US" sz="2800">
                <a:ea typeface="宋体" panose="02010600030101010101" pitchFamily="2" charset="-122"/>
              </a:rPr>
              <a:t>利用运放设计精确放大器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AFD7623A-D898-C740-9C4C-8DA8F55B89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>
            <a:extLst>
              <a:ext uri="{FF2B5EF4-FFF2-40B4-BE49-F238E27FC236}">
                <a16:creationId xmlns:a16="http://schemas.microsoft.com/office/drawing/2014/main" id="{2F926D64-D2D4-3F4B-90ED-49C126702D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5CB12B94-643A-774A-AED7-E3FA52C8F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BA655368-501E-904A-B70B-9E763A8F61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2.2: </a:t>
            </a:r>
            <a:r>
              <a:rPr lang="en-US" altLang="zh-CN" sz="3200" b="0">
                <a:ea typeface="宋体" panose="02010600030101010101" pitchFamily="2" charset="-122"/>
              </a:rPr>
              <a:t>Another Inverting Op-Amp</a:t>
            </a:r>
          </a:p>
        </p:txBody>
      </p:sp>
      <p:sp>
        <p:nvSpPr>
          <p:cNvPr id="40965" name="Rectangle 4">
            <a:extLst>
              <a:ext uri="{FF2B5EF4-FFF2-40B4-BE49-F238E27FC236}">
                <a16:creationId xmlns:a16="http://schemas.microsoft.com/office/drawing/2014/main" id="{A7779C61-6FE6-2F44-8D9F-0D450B24B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441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Problem Statement: </a:t>
            </a:r>
            <a:r>
              <a:rPr lang="en-US" altLang="zh-CN" sz="2000" dirty="0">
                <a:ea typeface="宋体" panose="02010600030101010101" pitchFamily="2" charset="-122"/>
              </a:rPr>
              <a:t>Consider the circuit below...</a:t>
            </a:r>
          </a:p>
          <a:p>
            <a:pPr eaLnBrk="1" hangingPunct="1">
              <a:defRPr/>
            </a:pP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Q(a):</a:t>
            </a:r>
            <a:r>
              <a:rPr lang="en-US" altLang="zh-CN" sz="2000" dirty="0">
                <a:ea typeface="宋体" panose="02010600030101010101" pitchFamily="2" charset="-122"/>
              </a:rPr>
              <a:t> Derive an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expression for the closed-loop gain 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Out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2000" dirty="0">
                <a:ea typeface="宋体" panose="02010600030101010101" pitchFamily="2" charset="-122"/>
              </a:rPr>
              <a:t> of this circuit.</a:t>
            </a:r>
          </a:p>
          <a:p>
            <a:pPr eaLnBrk="1" hangingPunct="1">
              <a:defRPr/>
            </a:pP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Q(b):</a:t>
            </a:r>
            <a:r>
              <a:rPr lang="en-US" altLang="zh-CN" sz="2000" dirty="0">
                <a:ea typeface="宋体" panose="02010600030101010101" pitchFamily="2" charset="-122"/>
              </a:rPr>
              <a:t> Use this circuit to design an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inverting amplifier with gain of 100 </a:t>
            </a:r>
            <a:r>
              <a:rPr lang="en-US" altLang="zh-CN" sz="2000" dirty="0">
                <a:ea typeface="宋体" panose="02010600030101010101" pitchFamily="2" charset="-122"/>
              </a:rPr>
              <a:t>and input resistance of 1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  <a:r>
              <a:rPr lang="en-US" altLang="zh-CN" sz="2000" dirty="0">
                <a:ea typeface="宋体" panose="02010600030101010101" pitchFamily="2" charset="-122"/>
              </a:rPr>
              <a:t>.</a:t>
            </a:r>
          </a:p>
          <a:p>
            <a:pPr lvl="1" eaLnBrk="1" hangingPunct="1">
              <a:defRPr/>
            </a:pPr>
            <a:r>
              <a:rPr lang="en-US" altLang="zh-CN" sz="2000" dirty="0">
                <a:ea typeface="宋体" panose="02010600030101010101" pitchFamily="2" charset="-122"/>
              </a:rPr>
              <a:t>Assume that one </a:t>
            </a:r>
            <a:r>
              <a:rPr lang="en-US" altLang="zh-CN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anose="02010600030101010101" pitchFamily="2" charset="-122"/>
              </a:rPr>
              <a:t>cannot</a:t>
            </a:r>
            <a:r>
              <a:rPr lang="en-US" altLang="zh-CN" sz="2000" dirty="0">
                <a:ea typeface="宋体" panose="02010600030101010101" pitchFamily="2" charset="-122"/>
              </a:rPr>
              <a:t> use any resistor with resistance larger than 1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  <a:r>
              <a:rPr lang="en-US" altLang="zh-CN" sz="2000" dirty="0">
                <a:ea typeface="宋体" panose="02010600030101010101" pitchFamily="2" charset="-122"/>
              </a:rPr>
              <a:t>.</a:t>
            </a:r>
          </a:p>
          <a:p>
            <a:pPr eaLnBrk="1" hangingPunct="1">
              <a:defRPr/>
            </a:pP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</a:rPr>
              <a:t>Q(c):</a:t>
            </a:r>
            <a:r>
              <a:rPr lang="en-US" altLang="zh-CN" sz="2000" dirty="0">
                <a:ea typeface="宋体" panose="02010600030101010101" pitchFamily="2" charset="-122"/>
              </a:rPr>
              <a:t> Compare your design with that based on traditional inverting configuration.</a:t>
            </a:r>
          </a:p>
        </p:txBody>
      </p:sp>
      <p:pic>
        <p:nvPicPr>
          <p:cNvPr id="48134" name="Picture 6" descr="se02F08">
            <a:extLst>
              <a:ext uri="{FF2B5EF4-FFF2-40B4-BE49-F238E27FC236}">
                <a16:creationId xmlns:a16="http://schemas.microsoft.com/office/drawing/2014/main" id="{9871012B-90D8-DD48-A437-8F03C16FB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8188"/>
            <a:ext cx="4343400" cy="294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5">
            <a:extLst>
              <a:ext uri="{FF2B5EF4-FFF2-40B4-BE49-F238E27FC236}">
                <a16:creationId xmlns:a16="http://schemas.microsoft.com/office/drawing/2014/main" id="{47F91AB0-5C70-FB40-BEEE-9A15CB936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257800"/>
            <a:ext cx="434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ea typeface="宋体" panose="02010600030101010101" pitchFamily="2" charset="-122"/>
              </a:rPr>
              <a:t>Figure 2.8:</a:t>
            </a:r>
            <a:r>
              <a:rPr lang="en-US" altLang="zh-CN" sz="2000">
                <a:ea typeface="宋体" panose="02010600030101010101" pitchFamily="2" charset="-122"/>
              </a:rPr>
              <a:t> Circuit for Example 2.2. The circled numbers indicate the sequence of the steps in the analysis.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1F44D45-EDDD-E948-8D86-7BB8A02CFC9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标题 1">
            <a:extLst>
              <a:ext uri="{FF2B5EF4-FFF2-40B4-BE49-F238E27FC236}">
                <a16:creationId xmlns:a16="http://schemas.microsoft.com/office/drawing/2014/main" id="{DD2D39CA-A93F-1641-BB2F-D2FAD5731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9155" name="内容占位符 2">
            <a:extLst>
              <a:ext uri="{FF2B5EF4-FFF2-40B4-BE49-F238E27FC236}">
                <a16:creationId xmlns:a16="http://schemas.microsoft.com/office/drawing/2014/main" id="{154CB57E-6253-D744-99E2-21A4AE254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0" y="685800"/>
            <a:ext cx="4038600" cy="5410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①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②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④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⑤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⑥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⑦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⑧</a:t>
            </a:r>
          </a:p>
        </p:txBody>
      </p:sp>
      <p:pic>
        <p:nvPicPr>
          <p:cNvPr id="49157" name="Picture 6" descr="se02F08">
            <a:extLst>
              <a:ext uri="{FF2B5EF4-FFF2-40B4-BE49-F238E27FC236}">
                <a16:creationId xmlns:a16="http://schemas.microsoft.com/office/drawing/2014/main" id="{C9CE48E7-E1CA-544A-83E7-2A89277E8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43434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图片 5">
            <a:extLst>
              <a:ext uri="{FF2B5EF4-FFF2-40B4-BE49-F238E27FC236}">
                <a16:creationId xmlns:a16="http://schemas.microsoft.com/office/drawing/2014/main" id="{B97C8DE4-1BBF-A445-BC28-694222C13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46100"/>
            <a:ext cx="1841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图片 6">
            <a:extLst>
              <a:ext uri="{FF2B5EF4-FFF2-40B4-BE49-F238E27FC236}">
                <a16:creationId xmlns:a16="http://schemas.microsoft.com/office/drawing/2014/main" id="{75821229-D89F-1A46-848C-7BFFC9FDD4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19200"/>
            <a:ext cx="2247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图片 7">
            <a:extLst>
              <a:ext uri="{FF2B5EF4-FFF2-40B4-BE49-F238E27FC236}">
                <a16:creationId xmlns:a16="http://schemas.microsoft.com/office/drawing/2014/main" id="{8110EA2D-FB98-7046-9CA6-550A32413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006600"/>
            <a:ext cx="13081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图片 8">
            <a:extLst>
              <a:ext uri="{FF2B5EF4-FFF2-40B4-BE49-F238E27FC236}">
                <a16:creationId xmlns:a16="http://schemas.microsoft.com/office/drawing/2014/main" id="{C0988722-8ECE-E24C-ACA0-CDB221699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30353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图片 9">
            <a:extLst>
              <a:ext uri="{FF2B5EF4-FFF2-40B4-BE49-F238E27FC236}">
                <a16:creationId xmlns:a16="http://schemas.microsoft.com/office/drawing/2014/main" id="{86DB4E94-5A33-8544-942C-D72C4F1C53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30600"/>
            <a:ext cx="18796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图片 10">
            <a:extLst>
              <a:ext uri="{FF2B5EF4-FFF2-40B4-BE49-F238E27FC236}">
                <a16:creationId xmlns:a16="http://schemas.microsoft.com/office/drawing/2014/main" id="{CBC0D394-D02F-AB4A-9E83-1ADCE1B8EB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97363"/>
            <a:ext cx="218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图片 11">
            <a:extLst>
              <a:ext uri="{FF2B5EF4-FFF2-40B4-BE49-F238E27FC236}">
                <a16:creationId xmlns:a16="http://schemas.microsoft.com/office/drawing/2014/main" id="{A65E068B-15C9-5F40-8B7B-A0AA58A7D6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114925"/>
            <a:ext cx="26035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图片 12">
            <a:extLst>
              <a:ext uri="{FF2B5EF4-FFF2-40B4-BE49-F238E27FC236}">
                <a16:creationId xmlns:a16="http://schemas.microsoft.com/office/drawing/2014/main" id="{5D248B2B-7A0A-274A-A1B6-F401600EA0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3429000"/>
            <a:ext cx="20193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6" name="文本框 13">
            <a:extLst>
              <a:ext uri="{FF2B5EF4-FFF2-40B4-BE49-F238E27FC236}">
                <a16:creationId xmlns:a16="http://schemas.microsoft.com/office/drawing/2014/main" id="{BCF4F1AF-8B77-3747-AD4A-0E801FB7F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4302125"/>
            <a:ext cx="38862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R1=1MΩ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R2=</a:t>
            </a:r>
            <a:r>
              <a:rPr lang="en-US" altLang="zh-CN" sz="2000">
                <a:ea typeface="宋体" panose="02010600030101010101" pitchFamily="2" charset="-122"/>
              </a:rPr>
              <a:t>1MΩ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R4=</a:t>
            </a:r>
            <a:r>
              <a:rPr lang="en-US" altLang="zh-CN" sz="2000">
                <a:ea typeface="宋体" panose="02010600030101010101" pitchFamily="2" charset="-122"/>
              </a:rPr>
              <a:t>1MΩ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R3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用来实现增益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10.2kΩ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sp>
        <p:nvSpPr>
          <p:cNvPr id="49167" name="文本框 15">
            <a:extLst>
              <a:ext uri="{FF2B5EF4-FFF2-40B4-BE49-F238E27FC236}">
                <a16:creationId xmlns:a16="http://schemas.microsoft.com/office/drawing/2014/main" id="{B316AF7F-4DD2-5042-9E83-A2602535A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5268913"/>
            <a:ext cx="3886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传统电路实现</a:t>
            </a:r>
            <a:r>
              <a:rPr lang="en-US" altLang="zh-CN" sz="2000">
                <a:ea typeface="宋体" panose="02010600030101010101" pitchFamily="2" charset="-122"/>
              </a:rPr>
              <a:t>100</a:t>
            </a:r>
            <a:r>
              <a:rPr lang="zh-CN" altLang="en-US" sz="2000">
                <a:ea typeface="宋体" panose="02010600030101010101" pitchFamily="2" charset="-122"/>
              </a:rPr>
              <a:t>的增益，</a:t>
            </a:r>
            <a:r>
              <a:rPr lang="en-US" altLang="zh-CN" sz="2000">
                <a:ea typeface="宋体" panose="02010600030101010101" pitchFamily="2" charset="-122"/>
              </a:rPr>
              <a:t>R2=100MΩ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3EC49F3A-2122-DE4F-86E2-ACA725CEA6D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>
            <a:extLst>
              <a:ext uri="{FF2B5EF4-FFF2-40B4-BE49-F238E27FC236}">
                <a16:creationId xmlns:a16="http://schemas.microsoft.com/office/drawing/2014/main" id="{1CECE697-4559-5A4B-927B-0483E4AB48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695CCC71-2F8D-BF40-BECD-BA4F3334B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>
                <a:ea typeface="宋体" panose="02010600030101010101" pitchFamily="2" charset="-122"/>
              </a:rPr>
              <a:t>Example 2.2: </a:t>
            </a:r>
            <a:r>
              <a:rPr lang="en-US" altLang="zh-CN" sz="3600" b="0">
                <a:ea typeface="宋体" panose="02010600030101010101" pitchFamily="2" charset="-122"/>
              </a:rPr>
              <a:t>Another Inverting Op-Amp</a:t>
            </a:r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A74D6455-E09F-524A-AA65-06B1A0848D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>
                <a:ea typeface="宋体" panose="02010600030101010101" pitchFamily="2" charset="-122"/>
              </a:rPr>
              <a:t>The largest resistor on may choose is 1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Where does one begin (in choosing the resistor values)?  Which resistor would you define to be 1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Mohm?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The input resistance (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) should be set as high as possible, therefore 1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What other resistor values should be defined?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2</a:t>
            </a:r>
            <a:r>
              <a:rPr lang="en-US" altLang="zh-CN" sz="2800">
                <a:ea typeface="宋体" panose="02010600030101010101" pitchFamily="2" charset="-122"/>
              </a:rPr>
              <a:t> = 1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  <a:r>
              <a:rPr lang="en-US" altLang="zh-CN" sz="2800">
                <a:ea typeface="宋体" panose="02010600030101010101" pitchFamily="2" charset="-122"/>
              </a:rPr>
              <a:t>,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4</a:t>
            </a:r>
            <a:r>
              <a:rPr lang="en-US" altLang="zh-CN" sz="2800">
                <a:ea typeface="宋体" panose="02010600030101010101" pitchFamily="2" charset="-122"/>
              </a:rPr>
              <a:t> = 1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Mohm</a:t>
            </a:r>
            <a:r>
              <a:rPr lang="en-US" altLang="zh-CN" sz="2800">
                <a:ea typeface="宋体" panose="02010600030101010101" pitchFamily="2" charset="-122"/>
              </a:rPr>
              <a:t>, 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3</a:t>
            </a:r>
            <a:r>
              <a:rPr lang="en-US" altLang="zh-CN" sz="2800">
                <a:ea typeface="宋体" panose="02010600030101010101" pitchFamily="2" charset="-122"/>
              </a:rPr>
              <a:t> = 10.2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kohm</a:t>
            </a:r>
          </a:p>
        </p:txBody>
      </p:sp>
      <p:sp>
        <p:nvSpPr>
          <p:cNvPr id="2053124" name="Line 4">
            <a:extLst>
              <a:ext uri="{FF2B5EF4-FFF2-40B4-BE49-F238E27FC236}">
                <a16:creationId xmlns:a16="http://schemas.microsoft.com/office/drawing/2014/main" id="{D3E3D69B-9856-1148-9C65-62DBE13544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762000"/>
            <a:ext cx="4038600" cy="434340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2" name="Text Box 5">
            <a:extLst>
              <a:ext uri="{FF2B5EF4-FFF2-40B4-BE49-F238E27FC236}">
                <a16:creationId xmlns:a16="http://schemas.microsoft.com/office/drawing/2014/main" id="{1D95A2D8-37F8-0F40-B3C1-9B0752595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52400"/>
            <a:ext cx="2057400" cy="11430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100">
                <a:solidFill>
                  <a:srgbClr val="008000"/>
                </a:solidFill>
                <a:ea typeface="宋体" panose="02010600030101010101" pitchFamily="2" charset="-122"/>
              </a:rPr>
              <a:t>PART B: Use this circuit to design an inverting amplifier with gain of 100 and input resistance of 1Mohm.  Assume that one cannot use any resistor with resistance larger than 1Mohm.</a:t>
            </a:r>
          </a:p>
        </p:txBody>
      </p:sp>
      <p:sp>
        <p:nvSpPr>
          <p:cNvPr id="50183" name="Rectangle 6">
            <a:extLst>
              <a:ext uri="{FF2B5EF4-FFF2-40B4-BE49-F238E27FC236}">
                <a16:creationId xmlns:a16="http://schemas.microsoft.com/office/drawing/2014/main" id="{631B4A27-9792-BA4D-80A3-C8A5549C8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sp>
        <p:nvSpPr>
          <p:cNvPr id="50184" name="Text Box 3">
            <a:extLst>
              <a:ext uri="{FF2B5EF4-FFF2-40B4-BE49-F238E27FC236}">
                <a16:creationId xmlns:a16="http://schemas.microsoft.com/office/drawing/2014/main" id="{7766240F-ED40-284C-BDFF-2A9C9788F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2.9:</a:t>
            </a:r>
            <a:r>
              <a:rPr lang="en-US" altLang="zh-CN">
                <a:ea typeface="宋体" panose="02010600030101010101" pitchFamily="2" charset="-122"/>
              </a:rPr>
              <a:t> A current amplifier based on the circuit of Fig. 2.8. The amplifier delivers its output current to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en-US" altLang="zh-CN" baseline="-20000">
                <a:ea typeface="宋体" panose="02010600030101010101" pitchFamily="2" charset="-122"/>
              </a:rPr>
              <a:t>4</a:t>
            </a:r>
            <a:r>
              <a:rPr lang="en-US" altLang="zh-CN">
                <a:ea typeface="宋体" panose="02010600030101010101" pitchFamily="2" charset="-122"/>
              </a:rPr>
              <a:t>. It has a current gain of (1 +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en-US" altLang="zh-CN" baseline="-20000">
                <a:ea typeface="宋体" panose="02010600030101010101" pitchFamily="2" charset="-122"/>
              </a:rPr>
              <a:t>2</a:t>
            </a:r>
            <a:r>
              <a:rPr lang="en-US" altLang="zh-CN" i="1" baseline="-20000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/R</a:t>
            </a:r>
            <a:r>
              <a:rPr lang="en-US" altLang="zh-CN" baseline="-20000">
                <a:ea typeface="宋体" panose="02010600030101010101" pitchFamily="2" charset="-122"/>
              </a:rPr>
              <a:t>3</a:t>
            </a:r>
            <a:r>
              <a:rPr lang="en-US" altLang="zh-CN">
                <a:ea typeface="宋体" panose="02010600030101010101" pitchFamily="2" charset="-122"/>
              </a:rPr>
              <a:t>)</a:t>
            </a:r>
          </a:p>
        </p:txBody>
      </p:sp>
      <p:pic>
        <p:nvPicPr>
          <p:cNvPr id="50185" name="Picture 4" descr="se02F09">
            <a:extLst>
              <a:ext uri="{FF2B5EF4-FFF2-40B4-BE49-F238E27FC236}">
                <a16:creationId xmlns:a16="http://schemas.microsoft.com/office/drawing/2014/main" id="{F074D2CD-F53D-A942-950A-D4954EFDE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2355850"/>
            <a:ext cx="5795962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6" name="文本框 1">
            <a:extLst>
              <a:ext uri="{FF2B5EF4-FFF2-40B4-BE49-F238E27FC236}">
                <a16:creationId xmlns:a16="http://schemas.microsoft.com/office/drawing/2014/main" id="{5064ED71-FB2F-D042-900F-F1C338E32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2797175"/>
            <a:ext cx="25479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R2</a:t>
            </a:r>
            <a:r>
              <a:rPr lang="zh-CN" altLang="en-US" sz="2000" dirty="0"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ea typeface="宋体" panose="02010600030101010101" pitchFamily="2" charset="-122"/>
              </a:rPr>
              <a:t>R3</a:t>
            </a:r>
            <a:r>
              <a:rPr lang="zh-CN" altLang="en-US" sz="2000" dirty="0">
                <a:ea typeface="宋体" panose="02010600030101010101" pitchFamily="2" charset="-122"/>
              </a:rPr>
              <a:t>是并联的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若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R3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为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R2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1/k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，则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3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是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k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倍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4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是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(i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1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)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k+1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倍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56C9D3-F29B-AB43-B088-F47FD2898AE1}"/>
              </a:ext>
            </a:extLst>
          </p:cNvPr>
          <p:cNvSpPr txBox="1"/>
          <p:nvPr/>
        </p:nvSpPr>
        <p:spPr>
          <a:xfrm>
            <a:off x="382171" y="2148923"/>
            <a:ext cx="198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432FF"/>
                </a:solidFill>
              </a:rPr>
              <a:t>换个角度思考：</a:t>
            </a:r>
            <a:endParaRPr lang="en-US" altLang="zh-CN" sz="2000" dirty="0">
              <a:solidFill>
                <a:srgbClr val="0432FF"/>
              </a:solidFill>
            </a:endParaRPr>
          </a:p>
          <a:p>
            <a:r>
              <a:rPr lang="en-US" altLang="zh-CN" sz="2000" dirty="0">
                <a:solidFill>
                  <a:srgbClr val="0432FF"/>
                </a:solidFill>
              </a:rPr>
              <a:t>【Insight】</a:t>
            </a:r>
            <a:endParaRPr lang="en-US" sz="2000" dirty="0">
              <a:solidFill>
                <a:srgbClr val="0432FF"/>
              </a:solidFill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DEE319A4-2B75-B44F-99D4-FFBC6D01FBE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2053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5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22D743-210D-BE4A-B17B-3C7FFAFEE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7592"/>
            <a:ext cx="8001000" cy="38529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87C43E-A3F2-3F4D-84CC-7EF64AA47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5566"/>
            <a:ext cx="9144000" cy="856034"/>
          </a:xfrm>
          <a:prstGeom prst="rect">
            <a:avLst/>
          </a:prstGeom>
        </p:spPr>
      </p:pic>
      <p:pic>
        <p:nvPicPr>
          <p:cNvPr id="51206" name="图片 5">
            <a:extLst>
              <a:ext uri="{FF2B5EF4-FFF2-40B4-BE49-F238E27FC236}">
                <a16:creationId xmlns:a16="http://schemas.microsoft.com/office/drawing/2014/main" id="{11B8862E-E224-7642-976B-55557007C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1136650"/>
            <a:ext cx="40386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64C12B6-C48C-C341-936E-D29BACBAF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066800"/>
            <a:ext cx="2743200" cy="304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7BFCA2F-C9A7-354D-921A-070EF6989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962400"/>
            <a:ext cx="3968750" cy="228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C8261DE1-D516-F146-8258-5111D9B1D93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4">
            <a:extLst>
              <a:ext uri="{FF2B5EF4-FFF2-40B4-BE49-F238E27FC236}">
                <a16:creationId xmlns:a16="http://schemas.microsoft.com/office/drawing/2014/main" id="{6C2C02B9-ED6E-3045-B95C-0AEFC90143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E1F6931-8F22-1949-805E-8CD889DD7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09800"/>
            <a:ext cx="35052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0E86EB62-3460-D443-85D1-4E6272621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3657600" cy="1295400"/>
          </a:xfrm>
        </p:spPr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2.2.4.</a:t>
            </a:r>
            <a:r>
              <a:rPr lang="en-US" altLang="zh-CN">
                <a:ea typeface="宋体" panose="02010600030101010101" pitchFamily="2" charset="-122"/>
              </a:rPr>
              <a:t> An Important Application –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The Weighted Summer</a:t>
            </a:r>
          </a:p>
        </p:txBody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C7A35F21-2CBE-AC43-9984-B5C63C733D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weighted summer</a:t>
            </a:r>
            <a:r>
              <a:rPr lang="en-US" altLang="zh-CN" sz="2800">
                <a:ea typeface="宋体" panose="02010600030101010101" pitchFamily="2" charset="-122"/>
              </a:rPr>
              <a:t> - is a closed-loop amplifier configuration which provides an output voltage which 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weighted sum</a:t>
            </a:r>
            <a:r>
              <a:rPr lang="en-US" altLang="zh-CN" sz="2800">
                <a:ea typeface="宋体" panose="02010600030101010101" pitchFamily="2" charset="-122"/>
              </a:rPr>
              <a:t> of the inputs.</a:t>
            </a:r>
          </a:p>
        </p:txBody>
      </p:sp>
      <p:sp>
        <p:nvSpPr>
          <p:cNvPr id="52230" name="Rectangle 3">
            <a:extLst>
              <a:ext uri="{FF2B5EF4-FFF2-40B4-BE49-F238E27FC236}">
                <a16:creationId xmlns:a16="http://schemas.microsoft.com/office/drawing/2014/main" id="{1B942DDC-4BA5-FF46-9FA6-30EB9AA91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52231" name="Picture 4" descr="se02F10">
            <a:extLst>
              <a:ext uri="{FF2B5EF4-FFF2-40B4-BE49-F238E27FC236}">
                <a16:creationId xmlns:a16="http://schemas.microsoft.com/office/drawing/2014/main" id="{ED1E4FF5-C853-F340-BCB4-3316D01E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033838"/>
            <a:ext cx="43434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Text Box 3">
            <a:extLst>
              <a:ext uri="{FF2B5EF4-FFF2-40B4-BE49-F238E27FC236}">
                <a16:creationId xmlns:a16="http://schemas.microsoft.com/office/drawing/2014/main" id="{28A5C01B-A421-6E4E-8817-0D4F79225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876800"/>
            <a:ext cx="342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2.10:</a:t>
            </a:r>
            <a:r>
              <a:rPr lang="en-US" altLang="zh-CN">
                <a:ea typeface="宋体" panose="02010600030101010101" pitchFamily="2" charset="-122"/>
              </a:rPr>
              <a:t> A weighted summer.</a:t>
            </a:r>
          </a:p>
        </p:txBody>
      </p:sp>
      <p:sp>
        <p:nvSpPr>
          <p:cNvPr id="52233" name="文本框 1">
            <a:extLst>
              <a:ext uri="{FF2B5EF4-FFF2-40B4-BE49-F238E27FC236}">
                <a16:creationId xmlns:a16="http://schemas.microsoft.com/office/drawing/2014/main" id="{58B8C45D-183E-854E-A5A5-5AB733A0A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5720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加法器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6BE36DC1-A600-674A-B92E-E450BFBED3C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4">
            <a:extLst>
              <a:ext uri="{FF2B5EF4-FFF2-40B4-BE49-F238E27FC236}">
                <a16:creationId xmlns:a16="http://schemas.microsoft.com/office/drawing/2014/main" id="{1D059046-6C63-AC42-B53B-CFC09D2CC0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A0C47AC6-AE23-B94D-88C6-21F5DBCFE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09800"/>
            <a:ext cx="35052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68C851B-47A5-6D4B-8962-0B3F7EB23D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3657600" cy="1295400"/>
          </a:xfrm>
        </p:spPr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2.2.4.</a:t>
            </a:r>
            <a:r>
              <a:rPr lang="en-US" altLang="zh-CN">
                <a:ea typeface="宋体" panose="02010600030101010101" pitchFamily="2" charset="-122"/>
              </a:rPr>
              <a:t> An Important Application –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The Weighted Summer</a:t>
            </a:r>
          </a:p>
        </p:txBody>
      </p:sp>
      <p:sp>
        <p:nvSpPr>
          <p:cNvPr id="54277" name="Rectangle 4">
            <a:extLst>
              <a:ext uri="{FF2B5EF4-FFF2-40B4-BE49-F238E27FC236}">
                <a16:creationId xmlns:a16="http://schemas.microsoft.com/office/drawing/2014/main" id="{EC264BC5-36C1-9D4F-A73E-8EF453736D7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weighted summer</a:t>
            </a:r>
            <a:r>
              <a:rPr lang="en-US" altLang="zh-CN" sz="2800">
                <a:ea typeface="宋体" panose="02010600030101010101" pitchFamily="2" charset="-122"/>
              </a:rPr>
              <a:t> - is a closed-loop amplifier configuration which provides an output voltage which 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weighted sum</a:t>
            </a:r>
            <a:r>
              <a:rPr lang="en-US" altLang="zh-CN" sz="2800">
                <a:ea typeface="宋体" panose="02010600030101010101" pitchFamily="2" charset="-122"/>
              </a:rPr>
              <a:t> of the inputs.</a:t>
            </a:r>
          </a:p>
        </p:txBody>
      </p:sp>
      <p:sp>
        <p:nvSpPr>
          <p:cNvPr id="2084869" name="Rectangle 5">
            <a:extLst>
              <a:ext uri="{FF2B5EF4-FFF2-40B4-BE49-F238E27FC236}">
                <a16:creationId xmlns:a16="http://schemas.microsoft.com/office/drawing/2014/main" id="{01FA343D-3798-4145-9D50-0082638D6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3657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54279" name="Rectangle 6">
            <a:extLst>
              <a:ext uri="{FF2B5EF4-FFF2-40B4-BE49-F238E27FC236}">
                <a16:creationId xmlns:a16="http://schemas.microsoft.com/office/drawing/2014/main" id="{81E26F55-8CE1-F449-B101-7643E5383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54280" name="Picture 4" descr="se02F10">
            <a:extLst>
              <a:ext uri="{FF2B5EF4-FFF2-40B4-BE49-F238E27FC236}">
                <a16:creationId xmlns:a16="http://schemas.microsoft.com/office/drawing/2014/main" id="{A42CB4F5-B9F2-E843-900E-9E4357F85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033838"/>
            <a:ext cx="43434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Text Box 3">
            <a:extLst>
              <a:ext uri="{FF2B5EF4-FFF2-40B4-BE49-F238E27FC236}">
                <a16:creationId xmlns:a16="http://schemas.microsoft.com/office/drawing/2014/main" id="{1C9BC428-6FAB-8F42-A357-854DBD632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876800"/>
            <a:ext cx="342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2.10:</a:t>
            </a:r>
            <a:r>
              <a:rPr lang="en-US" altLang="zh-CN">
                <a:ea typeface="宋体" panose="02010600030101010101" pitchFamily="2" charset="-122"/>
              </a:rPr>
              <a:t> A weighted summer.</a:t>
            </a:r>
          </a:p>
        </p:txBody>
      </p:sp>
      <p:sp>
        <p:nvSpPr>
          <p:cNvPr id="2084873" name="Text Box 9">
            <a:extLst>
              <a:ext uri="{FF2B5EF4-FFF2-40B4-BE49-F238E27FC236}">
                <a16:creationId xmlns:a16="http://schemas.microsoft.com/office/drawing/2014/main" id="{FB4AD968-8751-8042-BBED-AA2A2477A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160838"/>
            <a:ext cx="685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084874" name="Text Box 10">
            <a:extLst>
              <a:ext uri="{FF2B5EF4-FFF2-40B4-BE49-F238E27FC236}">
                <a16:creationId xmlns:a16="http://schemas.microsoft.com/office/drawing/2014/main" id="{E174AE93-AF2E-C741-9C09-D654B4CC8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694238"/>
            <a:ext cx="685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In2</a:t>
            </a:r>
            <a:endParaRPr lang="en-US" altLang="zh-CN" sz="3200" baseline="-25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084875" name="Text Box 11">
            <a:extLst>
              <a:ext uri="{FF2B5EF4-FFF2-40B4-BE49-F238E27FC236}">
                <a16:creationId xmlns:a16="http://schemas.microsoft.com/office/drawing/2014/main" id="{5EB7E47B-7E45-D947-AEA4-5FFD5EE0A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2578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In3</a:t>
            </a:r>
            <a:endParaRPr lang="en-US" altLang="zh-CN" sz="3200" baseline="-25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2084876" name="Text Box 12">
            <a:extLst>
              <a:ext uri="{FF2B5EF4-FFF2-40B4-BE49-F238E27FC236}">
                <a16:creationId xmlns:a16="http://schemas.microsoft.com/office/drawing/2014/main" id="{DAAD1E47-2125-4244-90DE-0C706BEF7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953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Out</a:t>
            </a:r>
          </a:p>
        </p:txBody>
      </p:sp>
      <p:sp>
        <p:nvSpPr>
          <p:cNvPr id="2084877" name="Text Box 13">
            <a:extLst>
              <a:ext uri="{FF2B5EF4-FFF2-40B4-BE49-F238E27FC236}">
                <a16:creationId xmlns:a16="http://schemas.microsoft.com/office/drawing/2014/main" id="{FCEAE78F-E15B-AE45-9FC8-688C084EF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9624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2084878" name="Text Box 14">
            <a:extLst>
              <a:ext uri="{FF2B5EF4-FFF2-40B4-BE49-F238E27FC236}">
                <a16:creationId xmlns:a16="http://schemas.microsoft.com/office/drawing/2014/main" id="{17E886AF-B2DB-2944-9BA8-FD77939B8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810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084879" name="Text Box 15">
            <a:extLst>
              <a:ext uri="{FF2B5EF4-FFF2-40B4-BE49-F238E27FC236}">
                <a16:creationId xmlns:a16="http://schemas.microsoft.com/office/drawing/2014/main" id="{396B5247-2C70-A94D-A383-6CD6B85A1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89438"/>
            <a:ext cx="685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084880" name="Text Box 16">
            <a:extLst>
              <a:ext uri="{FF2B5EF4-FFF2-40B4-BE49-F238E27FC236}">
                <a16:creationId xmlns:a16="http://schemas.microsoft.com/office/drawing/2014/main" id="{6F2CD0FA-C10A-B644-8D9C-06D9E30B7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922838"/>
            <a:ext cx="685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</a:p>
        </p:txBody>
      </p:sp>
      <p:sp>
        <p:nvSpPr>
          <p:cNvPr id="2084881" name="Text Box 17">
            <a:extLst>
              <a:ext uri="{FF2B5EF4-FFF2-40B4-BE49-F238E27FC236}">
                <a16:creationId xmlns:a16="http://schemas.microsoft.com/office/drawing/2014/main" id="{AE729DBC-1860-5C41-A7B6-80EEC98A3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82563"/>
            <a:ext cx="8686800" cy="655637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Out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= -[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3200" i="1" baseline="-25000">
                <a:solidFill>
                  <a:srgbClr val="FFFF99"/>
                </a:solidFill>
                <a:ea typeface="宋体" panose="02010600030101010101" pitchFamily="2" charset="-122"/>
              </a:rPr>
              <a:t>.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28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+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3200" i="1" baseline="-25000">
                <a:solidFill>
                  <a:srgbClr val="FFFF99"/>
                </a:solidFill>
                <a:ea typeface="宋体" panose="02010600030101010101" pitchFamily="2" charset="-122"/>
              </a:rPr>
              <a:t>.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28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+ (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3200" i="1" baseline="-25000">
                <a:solidFill>
                  <a:srgbClr val="FFFF99"/>
                </a:solidFill>
                <a:ea typeface="宋体" panose="02010600030101010101" pitchFamily="2" charset="-122"/>
              </a:rPr>
              <a:t>.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32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2800" baseline="-2500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+ … ]</a:t>
            </a: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85B20C40-187A-3B48-9E71-A074E6E8AAB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8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8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8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84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8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84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84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8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27916 -0.553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848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-2766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52083 -0.6421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84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42" y="-3210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75416 -0.7131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848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8" y="-3567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875 -0.5131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848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2567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44444E-6 L -0.17083 -0.5354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0848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42" y="-2678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32083 -0.5976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848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-29884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55416 -0.6754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848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8" y="-3377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44583 -0.679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848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92" y="-3400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8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08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4869" grpId="0" animBg="1"/>
      <p:bldP spid="2084873" grpId="0"/>
      <p:bldP spid="2084873" grpId="1"/>
      <p:bldP spid="2084874" grpId="0"/>
      <p:bldP spid="2084874" grpId="1"/>
      <p:bldP spid="2084875" grpId="0"/>
      <p:bldP spid="2084875" grpId="1"/>
      <p:bldP spid="2084876" grpId="0"/>
      <p:bldP spid="2084876" grpId="1"/>
      <p:bldP spid="2084877" grpId="0"/>
      <p:bldP spid="2084877" grpId="1"/>
      <p:bldP spid="2084878" grpId="0"/>
      <p:bldP spid="2084878" grpId="1"/>
      <p:bldP spid="2084879" grpId="0"/>
      <p:bldP spid="2084879" grpId="1"/>
      <p:bldP spid="2084880" grpId="0"/>
      <p:bldP spid="2084880" grpId="1"/>
      <p:bldP spid="208488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标题 1">
            <a:extLst>
              <a:ext uri="{FF2B5EF4-FFF2-40B4-BE49-F238E27FC236}">
                <a16:creationId xmlns:a16="http://schemas.microsoft.com/office/drawing/2014/main" id="{F6CC6987-6A22-2F47-872C-1BE9841C0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5299" name="页脚占位符 4">
            <a:extLst>
              <a:ext uri="{FF2B5EF4-FFF2-40B4-BE49-F238E27FC236}">
                <a16:creationId xmlns:a16="http://schemas.microsoft.com/office/drawing/2014/main" id="{7E8621E2-5920-D841-ACC9-1D6F60091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55301" name="图片 6">
            <a:extLst>
              <a:ext uri="{FF2B5EF4-FFF2-40B4-BE49-F238E27FC236}">
                <a16:creationId xmlns:a16="http://schemas.microsoft.com/office/drawing/2014/main" id="{DF3C0C57-79E5-584E-87A3-2CCAADABD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114800"/>
            <a:ext cx="604202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文本框 7">
            <a:extLst>
              <a:ext uri="{FF2B5EF4-FFF2-40B4-BE49-F238E27FC236}">
                <a16:creationId xmlns:a16="http://schemas.microsoft.com/office/drawing/2014/main" id="{0A59B6E9-988D-6848-A2E0-0AC730839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75" y="5359400"/>
            <a:ext cx="146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实现加减法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2D6E2A-FC36-B545-B7BF-3F1F11902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3548771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7DF56D1-17E1-4B43-95F3-B620D163D1C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1ED609-10FC-2941-BFC4-73AA4DEF4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0881"/>
            <a:ext cx="9144000" cy="1145427"/>
          </a:xfrm>
          <a:prstGeom prst="rect">
            <a:avLst/>
          </a:prstGeom>
        </p:spPr>
      </p:pic>
      <p:sp>
        <p:nvSpPr>
          <p:cNvPr id="56322" name="标题 1">
            <a:extLst>
              <a:ext uri="{FF2B5EF4-FFF2-40B4-BE49-F238E27FC236}">
                <a16:creationId xmlns:a16="http://schemas.microsoft.com/office/drawing/2014/main" id="{4DD2643D-E995-EB49-A28A-70FFD3C0A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6323" name="页脚占位符 4">
            <a:extLst>
              <a:ext uri="{FF2B5EF4-FFF2-40B4-BE49-F238E27FC236}">
                <a16:creationId xmlns:a16="http://schemas.microsoft.com/office/drawing/2014/main" id="{11433A80-320C-FD44-A6C3-EDC7EB5266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58DE46E-5D14-C34C-A570-14757F14A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362200"/>
            <a:ext cx="5638800" cy="38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56326" name="Picture 4" descr="se02F10">
            <a:extLst>
              <a:ext uri="{FF2B5EF4-FFF2-40B4-BE49-F238E27FC236}">
                <a16:creationId xmlns:a16="http://schemas.microsoft.com/office/drawing/2014/main" id="{F9C01A82-C32F-FC40-87F1-FCE65C90B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95625"/>
            <a:ext cx="43434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498D945-7A36-F240-A7F5-6182A5F07AD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4">
            <a:extLst>
              <a:ext uri="{FF2B5EF4-FFF2-40B4-BE49-F238E27FC236}">
                <a16:creationId xmlns:a16="http://schemas.microsoft.com/office/drawing/2014/main" id="{EF0D2ADE-29FE-6D4B-AA2D-15561E0E5A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2EA725DD-A167-974F-9E78-24A7E3A39F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2.3.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Non-Inverting Configuration</a:t>
            </a:r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0C6D962F-BBAB-8C47-84CE-86F5E78FB9E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non-inverting op-amp configuration</a:t>
            </a:r>
            <a:r>
              <a:rPr lang="en-US" altLang="zh-CN" sz="2800">
                <a:ea typeface="宋体" panose="02010600030101010101" pitchFamily="2" charset="-122"/>
              </a:rPr>
              <a:t> – is one which utilizes external resistances (like the previous) to effect voltage gain.  However, the polarity / phase of the output is same as input.</a:t>
            </a:r>
          </a:p>
        </p:txBody>
      </p:sp>
      <p:sp>
        <p:nvSpPr>
          <p:cNvPr id="57349" name="文本框 1">
            <a:extLst>
              <a:ext uri="{FF2B5EF4-FFF2-40B4-BE49-F238E27FC236}">
                <a16:creationId xmlns:a16="http://schemas.microsoft.com/office/drawing/2014/main" id="{963B4C52-E4D2-4040-9139-6F900FFEC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838200"/>
            <a:ext cx="1211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同相接法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4E99CB1-E2A8-E84E-B34D-EF2ACF6AD0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4">
            <a:extLst>
              <a:ext uri="{FF2B5EF4-FFF2-40B4-BE49-F238E27FC236}">
                <a16:creationId xmlns:a16="http://schemas.microsoft.com/office/drawing/2014/main" id="{0931D837-C497-1648-98CA-6D9F55B9A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20D8C43C-A0AE-C349-B16B-0D1461B42F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2400" b="0">
                <a:ea typeface="宋体" panose="02010600030101010101" pitchFamily="2" charset="-122"/>
              </a:rPr>
              <a:t>2.3.</a:t>
            </a:r>
            <a:r>
              <a:rPr lang="en-US" altLang="zh-CN" sz="2400">
                <a:ea typeface="宋体" panose="02010600030101010101" pitchFamily="2" charset="-122"/>
              </a:rPr>
              <a:t> The Non-Inverting</a:t>
            </a:r>
            <a:br>
              <a:rPr lang="en-US" altLang="zh-CN" sz="2400">
                <a:ea typeface="宋体" panose="02010600030101010101" pitchFamily="2" charset="-122"/>
              </a:rPr>
            </a:br>
            <a:r>
              <a:rPr lang="en-US" altLang="zh-CN" sz="2400">
                <a:ea typeface="宋体" panose="02010600030101010101" pitchFamily="2" charset="-122"/>
              </a:rPr>
              <a:t>Configuration</a:t>
            </a: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841D231F-B7C9-C740-A6E4-09E32908A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58373" name="Picture 4" descr="se02F12">
            <a:extLst>
              <a:ext uri="{FF2B5EF4-FFF2-40B4-BE49-F238E27FC236}">
                <a16:creationId xmlns:a16="http://schemas.microsoft.com/office/drawing/2014/main" id="{0AA08090-5A58-8B41-A61C-0BAC4CD16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57400"/>
            <a:ext cx="6858000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Text Box 3">
            <a:extLst>
              <a:ext uri="{FF2B5EF4-FFF2-40B4-BE49-F238E27FC236}">
                <a16:creationId xmlns:a16="http://schemas.microsoft.com/office/drawing/2014/main" id="{B2A0025E-A9C1-D840-A0B0-319371A0C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1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2.12:</a:t>
            </a:r>
            <a:r>
              <a:rPr lang="en-US" altLang="zh-CN">
                <a:ea typeface="宋体" panose="02010600030101010101" pitchFamily="2" charset="-122"/>
              </a:rPr>
              <a:t> The non-inverting configuration.</a:t>
            </a:r>
          </a:p>
        </p:txBody>
      </p:sp>
      <p:sp>
        <p:nvSpPr>
          <p:cNvPr id="1967111" name="Text Box 7">
            <a:extLst>
              <a:ext uri="{FF2B5EF4-FFF2-40B4-BE49-F238E27FC236}">
                <a16:creationId xmlns:a16="http://schemas.microsoft.com/office/drawing/2014/main" id="{BFAC41A6-84E8-1A46-987F-DD9436F1F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5791200"/>
            <a:ext cx="2895600" cy="8223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source is applied to non-inverting input</a:t>
            </a:r>
          </a:p>
        </p:txBody>
      </p:sp>
      <p:sp>
        <p:nvSpPr>
          <p:cNvPr id="1967112" name="Text Box 8">
            <a:extLst>
              <a:ext uri="{FF2B5EF4-FFF2-40B4-BE49-F238E27FC236}">
                <a16:creationId xmlns:a16="http://schemas.microsoft.com/office/drawing/2014/main" id="{F4A1FF25-557D-9E4D-BD29-088CFE7A4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81200"/>
            <a:ext cx="2362200" cy="11874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inverting input is grounded through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967113" name="Text Box 9">
            <a:extLst>
              <a:ext uri="{FF2B5EF4-FFF2-40B4-BE49-F238E27FC236}">
                <a16:creationId xmlns:a16="http://schemas.microsoft.com/office/drawing/2014/main" id="{75DD9065-EF98-554B-951C-B48BDD140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641350"/>
            <a:ext cx="4724400" cy="11874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act as voltage divider, regulating negative feedback to the inverting input</a:t>
            </a:r>
          </a:p>
        </p:txBody>
      </p:sp>
      <p:sp>
        <p:nvSpPr>
          <p:cNvPr id="1967114" name="Text Box 10">
            <a:extLst>
              <a:ext uri="{FF2B5EF4-FFF2-40B4-BE49-F238E27FC236}">
                <a16:creationId xmlns:a16="http://schemas.microsoft.com/office/drawing/2014/main" id="{A19E64E0-DD8B-3846-902D-A596107D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328" y="2971800"/>
            <a:ext cx="129540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node #1</a:t>
            </a:r>
          </a:p>
        </p:txBody>
      </p:sp>
      <p:sp>
        <p:nvSpPr>
          <p:cNvPr id="1967115" name="Text Box 11">
            <a:extLst>
              <a:ext uri="{FF2B5EF4-FFF2-40B4-BE49-F238E27FC236}">
                <a16:creationId xmlns:a16="http://schemas.microsoft.com/office/drawing/2014/main" id="{5399A1D8-EFD8-F04C-9331-B6AF0D26A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328" y="5078413"/>
            <a:ext cx="129540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node #2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D7A10E-2ADF-144B-A0B9-DFDB22B7B29D}"/>
              </a:ext>
            </a:extLst>
          </p:cNvPr>
          <p:cNvSpPr txBox="1"/>
          <p:nvPr/>
        </p:nvSpPr>
        <p:spPr>
          <a:xfrm>
            <a:off x="6781800" y="1905000"/>
            <a:ext cx="228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不管是</a:t>
            </a:r>
            <a:r>
              <a:rPr lang="en-US" altLang="zh-CN" sz="2000" b="1" dirty="0">
                <a:solidFill>
                  <a:srgbClr val="0432FF"/>
                </a:solidFill>
              </a:rPr>
              <a:t>inverting</a:t>
            </a:r>
            <a:r>
              <a:rPr lang="zh-CN" altLang="en-US" sz="2000" b="1" dirty="0">
                <a:solidFill>
                  <a:srgbClr val="0432FF"/>
                </a:solidFill>
              </a:rPr>
              <a:t>，还是</a:t>
            </a:r>
            <a:r>
              <a:rPr lang="en-US" altLang="zh-CN" sz="2000" b="1" dirty="0">
                <a:solidFill>
                  <a:srgbClr val="0432FF"/>
                </a:solidFill>
              </a:rPr>
              <a:t>non-inverting</a:t>
            </a:r>
            <a:r>
              <a:rPr lang="zh-CN" altLang="en-US" sz="2000" b="1" dirty="0">
                <a:solidFill>
                  <a:srgbClr val="0432FF"/>
                </a:solidFill>
              </a:rPr>
              <a:t>，反馈电阻都是接到“</a:t>
            </a:r>
            <a:r>
              <a:rPr lang="en-US" altLang="zh-CN" sz="2000" b="1" dirty="0">
                <a:solidFill>
                  <a:srgbClr val="0432FF"/>
                </a:solidFill>
              </a:rPr>
              <a:t>➖</a:t>
            </a:r>
            <a:r>
              <a:rPr lang="zh-CN" altLang="en-US" sz="2000" b="1" dirty="0">
                <a:solidFill>
                  <a:srgbClr val="0432FF"/>
                </a:solidFill>
              </a:rPr>
              <a:t>”端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AAC14BDE-DDDB-544C-819C-BA3B4AC0E02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6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6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6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6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7111" grpId="0" animBg="1"/>
      <p:bldP spid="1967112" grpId="0" animBg="1"/>
      <p:bldP spid="1967113" grpId="0" animBg="1"/>
      <p:bldP spid="1967114" grpId="0" animBg="1"/>
      <p:bldP spid="1967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>
            <a:extLst>
              <a:ext uri="{FF2B5EF4-FFF2-40B4-BE49-F238E27FC236}">
                <a16:creationId xmlns:a16="http://schemas.microsoft.com/office/drawing/2014/main" id="{5CE547EA-4838-4740-96A7-DCB4CB3C26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E7EB85A-D182-D942-B5E5-D4F7D42926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F95B1CB-8FED-0C44-887D-2F914313FD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ea typeface="宋体" panose="02010600030101010101" pitchFamily="2" charset="-122"/>
              </a:rPr>
              <a:t>IN THIS CHAPTER YOU WILL LEARN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How to design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more sophisticated op-amp circuits</a:t>
            </a:r>
            <a:r>
              <a:rPr lang="en-US" altLang="zh-CN" sz="2800" dirty="0">
                <a:ea typeface="宋体" panose="02010600030101010101" pitchFamily="2" charset="-122"/>
              </a:rPr>
              <a:t>, including summing amplifiers, instrumentation amplifiers, integrators, and differentiators.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zh-CN" sz="2800" dirty="0">
                <a:ea typeface="宋体" panose="02010600030101010101" pitchFamily="2" charset="-122"/>
              </a:rPr>
              <a:t>    </a:t>
            </a:r>
            <a:r>
              <a:rPr lang="zh-CN" altLang="en-US" sz="2800" dirty="0">
                <a:ea typeface="宋体" panose="02010600030101010101" pitchFamily="2" charset="-122"/>
              </a:rPr>
              <a:t>运放主要应用电路分析</a:t>
            </a:r>
            <a:endParaRPr lang="en-US" altLang="zh-CN" sz="2800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6083673-39D8-C14C-8BFF-A299553E8E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96E2F6-CF8B-514C-AA3A-7BCC2D6FD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854"/>
            <a:ext cx="9144000" cy="3877654"/>
          </a:xfrm>
          <a:prstGeom prst="rect">
            <a:avLst/>
          </a:prstGeom>
        </p:spPr>
      </p:pic>
      <p:sp>
        <p:nvSpPr>
          <p:cNvPr id="60419" name="文本占位符 2">
            <a:extLst>
              <a:ext uri="{FF2B5EF4-FFF2-40B4-BE49-F238E27FC236}">
                <a16:creationId xmlns:a16="http://schemas.microsoft.com/office/drawing/2014/main" id="{D1F0D9E9-B234-5D4C-A17D-A898773C51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4038600"/>
            <a:ext cx="4305300" cy="2209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①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/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②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③</a:t>
            </a:r>
            <a:endParaRPr lang="en-US" altLang="zh-CN" sz="2000">
              <a:ea typeface="宋体" panose="02010600030101010101" pitchFamily="2" charset="-122"/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</p:txBody>
      </p:sp>
      <p:sp>
        <p:nvSpPr>
          <p:cNvPr id="60420" name="页脚占位符 4">
            <a:extLst>
              <a:ext uri="{FF2B5EF4-FFF2-40B4-BE49-F238E27FC236}">
                <a16:creationId xmlns:a16="http://schemas.microsoft.com/office/drawing/2014/main" id="{93E1D66A-674E-1546-82A1-B68DB3CD6F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0422" name="文本占位符 2">
            <a:extLst>
              <a:ext uri="{FF2B5EF4-FFF2-40B4-BE49-F238E27FC236}">
                <a16:creationId xmlns:a16="http://schemas.microsoft.com/office/drawing/2014/main" id="{9CBD43A4-D150-B940-B4A8-DECAF041FA8D}"/>
              </a:ext>
            </a:extLst>
          </p:cNvPr>
          <p:cNvSpPr txBox="1">
            <a:spLocks/>
          </p:cNvSpPr>
          <p:nvPr/>
        </p:nvSpPr>
        <p:spPr bwMode="auto">
          <a:xfrm>
            <a:off x="4533900" y="4038600"/>
            <a:ext cx="43053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④</a:t>
            </a:r>
            <a:endParaRPr lang="en-US" altLang="zh-CN" sz="2000">
              <a:ea typeface="宋体" panose="02010600030101010101" pitchFamily="2" charset="-122"/>
            </a:endParaRPr>
          </a:p>
          <a:p>
            <a:endParaRPr lang="en-US" altLang="zh-CN" sz="2000">
              <a:ea typeface="宋体" panose="02010600030101010101" pitchFamily="2" charset="-122"/>
            </a:endParaRPr>
          </a:p>
          <a:p>
            <a:pPr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⑤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buFont typeface="Wingdings" pitchFamily="2" charset="2"/>
              <a:buNone/>
            </a:pPr>
            <a:r>
              <a:rPr lang="zh-CN" altLang="en-US" sz="2000">
                <a:ea typeface="宋体" panose="02010600030101010101" pitchFamily="2" charset="-122"/>
              </a:rPr>
              <a:t>⑥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buFont typeface="Wingdings" pitchFamily="2" charset="2"/>
              <a:buNone/>
            </a:pPr>
            <a:endParaRPr lang="en-US" altLang="zh-CN" sz="2000">
              <a:ea typeface="宋体" panose="02010600030101010101" pitchFamily="2" charset="-122"/>
            </a:endParaRPr>
          </a:p>
        </p:txBody>
      </p:sp>
      <p:pic>
        <p:nvPicPr>
          <p:cNvPr id="60423" name="图片 8">
            <a:extLst>
              <a:ext uri="{FF2B5EF4-FFF2-40B4-BE49-F238E27FC236}">
                <a16:creationId xmlns:a16="http://schemas.microsoft.com/office/drawing/2014/main" id="{D1A68D47-9925-A348-BF96-A65DA31FD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26797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图片 9">
            <a:extLst>
              <a:ext uri="{FF2B5EF4-FFF2-40B4-BE49-F238E27FC236}">
                <a16:creationId xmlns:a16="http://schemas.microsoft.com/office/drawing/2014/main" id="{096C514B-C95A-F743-AAB5-457C9E0E5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562600"/>
            <a:ext cx="5715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图片 10">
            <a:extLst>
              <a:ext uri="{FF2B5EF4-FFF2-40B4-BE49-F238E27FC236}">
                <a16:creationId xmlns:a16="http://schemas.microsoft.com/office/drawing/2014/main" id="{B9C9F9BA-5229-1C41-A180-55B2FCEDA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5429250"/>
            <a:ext cx="1625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图片 11">
            <a:extLst>
              <a:ext uri="{FF2B5EF4-FFF2-40B4-BE49-F238E27FC236}">
                <a16:creationId xmlns:a16="http://schemas.microsoft.com/office/drawing/2014/main" id="{C9674E4F-F047-3A4B-9AAE-BD874CFB5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5391150"/>
            <a:ext cx="1295400" cy="55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7" name="右箭头 12">
            <a:extLst>
              <a:ext uri="{FF2B5EF4-FFF2-40B4-BE49-F238E27FC236}">
                <a16:creationId xmlns:a16="http://schemas.microsoft.com/office/drawing/2014/main" id="{35C655A7-7271-2647-B4CD-E81D10729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450" y="5600700"/>
            <a:ext cx="304800" cy="17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60428" name="文本框 13">
            <a:extLst>
              <a:ext uri="{FF2B5EF4-FFF2-40B4-BE49-F238E27FC236}">
                <a16:creationId xmlns:a16="http://schemas.microsoft.com/office/drawing/2014/main" id="{321CD0A7-1544-4448-9807-77E0F4FB9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133600"/>
            <a:ext cx="1724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可以看成分压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7EA1FA8-7376-DF46-96F6-C9582199610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标题 1">
            <a:extLst>
              <a:ext uri="{FF2B5EF4-FFF2-40B4-BE49-F238E27FC236}">
                <a16:creationId xmlns:a16="http://schemas.microsoft.com/office/drawing/2014/main" id="{9B4C9F8E-B044-D24F-88B0-93A8090F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1443" name="文本占位符 2">
            <a:extLst>
              <a:ext uri="{FF2B5EF4-FFF2-40B4-BE49-F238E27FC236}">
                <a16:creationId xmlns:a16="http://schemas.microsoft.com/office/drawing/2014/main" id="{E6524C7E-0F7A-BF40-894F-6A6F2BB947B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3200400"/>
            <a:ext cx="4305300" cy="28956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若开环增益</a:t>
            </a:r>
            <a:r>
              <a:rPr lang="en-US" altLang="zh-CN">
                <a:ea typeface="宋体" panose="02010600030101010101" pitchFamily="2" charset="-122"/>
              </a:rPr>
              <a:t>A</a:t>
            </a:r>
            <a:r>
              <a:rPr lang="zh-CN" altLang="en-US">
                <a:ea typeface="宋体" panose="02010600030101010101" pitchFamily="2" charset="-122"/>
              </a:rPr>
              <a:t>不是无穷大，则如何计算？</a:t>
            </a:r>
          </a:p>
        </p:txBody>
      </p:sp>
      <p:sp>
        <p:nvSpPr>
          <p:cNvPr id="61444" name="页脚占位符 4">
            <a:extLst>
              <a:ext uri="{FF2B5EF4-FFF2-40B4-BE49-F238E27FC236}">
                <a16:creationId xmlns:a16="http://schemas.microsoft.com/office/drawing/2014/main" id="{8E550A62-3802-9A42-A811-8A7AF842B6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61446" name="图片 6">
            <a:extLst>
              <a:ext uri="{FF2B5EF4-FFF2-40B4-BE49-F238E27FC236}">
                <a16:creationId xmlns:a16="http://schemas.microsoft.com/office/drawing/2014/main" id="{BDF47951-B248-3447-9708-A43DD06DB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724400"/>
            <a:ext cx="34829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7" name="文本框 7">
            <a:extLst>
              <a:ext uri="{FF2B5EF4-FFF2-40B4-BE49-F238E27FC236}">
                <a16:creationId xmlns:a16="http://schemas.microsoft.com/office/drawing/2014/main" id="{6C099AEE-A2CA-3845-A067-AEFD9D91B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7600" y="3003550"/>
            <a:ext cx="1450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r>
              <a:rPr lang="en-US" altLang="zh-CN">
                <a:ea typeface="宋体" panose="02010600030101010101" pitchFamily="2" charset="-122"/>
              </a:rPr>
              <a:t>-v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=v</a:t>
            </a:r>
            <a:r>
              <a:rPr lang="en-US" altLang="zh-CN" baseline="-25000">
                <a:ea typeface="宋体" panose="02010600030101010101" pitchFamily="2" charset="-122"/>
              </a:rPr>
              <a:t>o</a:t>
            </a:r>
            <a:r>
              <a:rPr lang="en-US" altLang="zh-CN">
                <a:ea typeface="宋体" panose="02010600030101010101" pitchFamily="2" charset="-122"/>
              </a:rPr>
              <a:t>/A</a:t>
            </a: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1448" name="下箭头 8">
            <a:extLst>
              <a:ext uri="{FF2B5EF4-FFF2-40B4-BE49-F238E27FC236}">
                <a16:creationId xmlns:a16="http://schemas.microsoft.com/office/drawing/2014/main" id="{8CDA1725-D2BA-5F49-A920-5D7CDEDA7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8788" y="3810000"/>
            <a:ext cx="228600" cy="685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61449" name="文本框 9">
            <a:extLst>
              <a:ext uri="{FF2B5EF4-FFF2-40B4-BE49-F238E27FC236}">
                <a16:creationId xmlns:a16="http://schemas.microsoft.com/office/drawing/2014/main" id="{1572AE36-7F51-3643-B486-0140B3A49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2638"/>
            <a:ext cx="4911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ea typeface="宋体" panose="02010600030101010101" pitchFamily="2" charset="-122"/>
              </a:rPr>
              <a:t>同样，输入阻抗为∞，输出阻抗为</a:t>
            </a:r>
            <a:r>
              <a:rPr lang="en-US" altLang="zh-CN">
                <a:ea typeface="宋体" panose="02010600030101010101" pitchFamily="2" charset="-122"/>
              </a:rPr>
              <a:t>0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BECCE-DDDE-4843-AEA6-CFF543722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399"/>
            <a:ext cx="4537147" cy="3145599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196D7AF-52D5-5443-B96F-4275A7B8B5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4">
            <a:extLst>
              <a:ext uri="{FF2B5EF4-FFF2-40B4-BE49-F238E27FC236}">
                <a16:creationId xmlns:a16="http://schemas.microsoft.com/office/drawing/2014/main" id="{B6FC1E3C-0839-4749-A33E-527E20AA6C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2467" name="Rectangle 6">
            <a:extLst>
              <a:ext uri="{FF2B5EF4-FFF2-40B4-BE49-F238E27FC236}">
                <a16:creationId xmlns:a16="http://schemas.microsoft.com/office/drawing/2014/main" id="{7B533665-8277-9744-B25D-412EC8619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8077200" cy="1295400"/>
          </a:xfrm>
        </p:spPr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Characteristics of Non-Inverting Op-Amp Configuration</a:t>
            </a:r>
          </a:p>
        </p:txBody>
      </p:sp>
      <p:sp>
        <p:nvSpPr>
          <p:cNvPr id="62468" name="Rectangle 8">
            <a:extLst>
              <a:ext uri="{FF2B5EF4-FFF2-40B4-BE49-F238E27FC236}">
                <a16:creationId xmlns:a16="http://schemas.microsoft.com/office/drawing/2014/main" id="{11E9DD0C-F5A3-C141-8CAE-5356C8BAA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62469" name="Object 5">
            <a:extLst>
              <a:ext uri="{FF2B5EF4-FFF2-40B4-BE49-F238E27FC236}">
                <a16:creationId xmlns:a16="http://schemas.microsoft.com/office/drawing/2014/main" id="{16C5DC5F-308E-BB42-A684-2DC117E13DD8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990600" y="1981200"/>
          <a:ext cx="7989888" cy="497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418750" imgH="30137100" progId="Equation.DSMT4">
                  <p:embed/>
                </p:oleObj>
              </mc:Choice>
              <mc:Fallback>
                <p:oleObj name="Equation" r:id="rId3" imgW="48418750" imgH="30137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981200"/>
                        <a:ext cx="7989888" cy="497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椭圆 1">
            <a:extLst>
              <a:ext uri="{FF2B5EF4-FFF2-40B4-BE49-F238E27FC236}">
                <a16:creationId xmlns:a16="http://schemas.microsoft.com/office/drawing/2014/main" id="{FC581509-8C82-2248-923B-C09164757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362200"/>
            <a:ext cx="457200" cy="6858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CC36F19-4CFC-4D41-81F7-6978865D18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4">
            <a:extLst>
              <a:ext uri="{FF2B5EF4-FFF2-40B4-BE49-F238E27FC236}">
                <a16:creationId xmlns:a16="http://schemas.microsoft.com/office/drawing/2014/main" id="{63D3E0CF-8EDE-5A41-ACA8-16B85E33F1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2C053FFE-7795-774F-BE43-B5409EA9AE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8077200" cy="1295400"/>
          </a:xfrm>
        </p:spPr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Configuration and Characteristics of Buffer / Voltage-Follower Op-Amp Configuration</a:t>
            </a:r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F5605E57-E6B6-DE42-B655-AD6B2DF0C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64517" name="Picture 4" descr="se02F14">
            <a:extLst>
              <a:ext uri="{FF2B5EF4-FFF2-40B4-BE49-F238E27FC236}">
                <a16:creationId xmlns:a16="http://schemas.microsoft.com/office/drawing/2014/main" id="{5FDA0A2E-C95C-BD46-B2C8-0B1084AD9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30513"/>
            <a:ext cx="8686800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 Box 2">
            <a:extLst>
              <a:ext uri="{FF2B5EF4-FFF2-40B4-BE49-F238E27FC236}">
                <a16:creationId xmlns:a16="http://schemas.microsoft.com/office/drawing/2014/main" id="{C0B27679-3D65-C14E-9EC8-A8FB2C40D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91200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2.14:</a:t>
            </a:r>
            <a:r>
              <a:rPr lang="en-US" altLang="zh-CN">
                <a:ea typeface="宋体" panose="02010600030101010101" pitchFamily="2" charset="-122"/>
              </a:rPr>
              <a:t> (</a:t>
            </a:r>
            <a:r>
              <a:rPr lang="en-US" altLang="zh-CN" b="1">
                <a:ea typeface="宋体" panose="02010600030101010101" pitchFamily="2" charset="-122"/>
              </a:rPr>
              <a:t>a</a:t>
            </a:r>
            <a:r>
              <a:rPr lang="en-US" altLang="zh-CN">
                <a:ea typeface="宋体" panose="02010600030101010101" pitchFamily="2" charset="-122"/>
              </a:rPr>
              <a:t>) The unity-gain buffer or follower amplifier. (</a:t>
            </a:r>
            <a:r>
              <a:rPr lang="en-US" altLang="zh-CN" b="1">
                <a:ea typeface="宋体" panose="02010600030101010101" pitchFamily="2" charset="-122"/>
              </a:rPr>
              <a:t>b</a:t>
            </a:r>
            <a:r>
              <a:rPr lang="en-US" altLang="zh-CN">
                <a:ea typeface="宋体" panose="02010600030101010101" pitchFamily="2" charset="-122"/>
              </a:rPr>
              <a:t>) Its equivalent circuit model.</a:t>
            </a:r>
          </a:p>
        </p:txBody>
      </p:sp>
      <p:sp>
        <p:nvSpPr>
          <p:cNvPr id="64519" name="文本框 1">
            <a:extLst>
              <a:ext uri="{FF2B5EF4-FFF2-40B4-BE49-F238E27FC236}">
                <a16:creationId xmlns:a16="http://schemas.microsoft.com/office/drawing/2014/main" id="{886B6B85-DDE6-4649-9C99-411D0D68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060575"/>
            <a:ext cx="7459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ea typeface="宋体" panose="02010600030101010101" pitchFamily="2" charset="-122"/>
              </a:rPr>
              <a:t>Buffer amp</a:t>
            </a:r>
            <a:r>
              <a:rPr lang="en-US" altLang="zh-CN" sz="2000">
                <a:ea typeface="宋体" panose="02010600030101010101" pitchFamily="2" charset="-122"/>
              </a:rPr>
              <a:t>: </a:t>
            </a:r>
            <a:r>
              <a:rPr lang="zh-CN" altLang="en-US" sz="2000">
                <a:ea typeface="宋体" panose="02010600030101010101" pitchFamily="2" charset="-122"/>
              </a:rPr>
              <a:t>提供高输入阻抗、低输出阻抗，增益非主要考虑因素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E31B01F-27ED-2F41-8E34-769059DC85B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4">
            <a:extLst>
              <a:ext uri="{FF2B5EF4-FFF2-40B4-BE49-F238E27FC236}">
                <a16:creationId xmlns:a16="http://schemas.microsoft.com/office/drawing/2014/main" id="{322BF32A-78DC-3F4D-A220-E92178B181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45624576-5160-194C-8A2D-840E00C91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8077200" cy="1295400"/>
          </a:xfrm>
        </p:spPr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Configuration and Characteristics of Buffer / Voltage-Follower Op-Amp Configuration</a:t>
            </a:r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1F017E34-3466-F44A-BF2B-99AFDE890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66565" name="Picture 4" descr="se02F14">
            <a:extLst>
              <a:ext uri="{FF2B5EF4-FFF2-40B4-BE49-F238E27FC236}">
                <a16:creationId xmlns:a16="http://schemas.microsoft.com/office/drawing/2014/main" id="{E898FE89-BD30-7242-BAD2-E4A63F44E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30513"/>
            <a:ext cx="8686800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Text Box 2">
            <a:extLst>
              <a:ext uri="{FF2B5EF4-FFF2-40B4-BE49-F238E27FC236}">
                <a16:creationId xmlns:a16="http://schemas.microsoft.com/office/drawing/2014/main" id="{479D72B1-E3E9-2940-98D2-6642A7A8D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91200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2.14:</a:t>
            </a:r>
            <a:r>
              <a:rPr lang="en-US" altLang="zh-CN">
                <a:ea typeface="宋体" panose="02010600030101010101" pitchFamily="2" charset="-122"/>
              </a:rPr>
              <a:t> (</a:t>
            </a:r>
            <a:r>
              <a:rPr lang="en-US" altLang="zh-CN" b="1">
                <a:ea typeface="宋体" panose="02010600030101010101" pitchFamily="2" charset="-122"/>
              </a:rPr>
              <a:t>a</a:t>
            </a:r>
            <a:r>
              <a:rPr lang="en-US" altLang="zh-CN">
                <a:ea typeface="宋体" panose="02010600030101010101" pitchFamily="2" charset="-122"/>
              </a:rPr>
              <a:t>) The unity-gain buffer or follower amplifier. (</a:t>
            </a:r>
            <a:r>
              <a:rPr lang="en-US" altLang="zh-CN" b="1">
                <a:ea typeface="宋体" panose="02010600030101010101" pitchFamily="2" charset="-122"/>
              </a:rPr>
              <a:t>b</a:t>
            </a:r>
            <a:r>
              <a:rPr lang="en-US" altLang="zh-CN">
                <a:ea typeface="宋体" panose="02010600030101010101" pitchFamily="2" charset="-122"/>
              </a:rPr>
              <a:t>) Its equivalent circuit model.</a:t>
            </a:r>
          </a:p>
        </p:txBody>
      </p:sp>
      <p:sp>
        <p:nvSpPr>
          <p:cNvPr id="66567" name="Rectangle 7">
            <a:extLst>
              <a:ext uri="{FF2B5EF4-FFF2-40B4-BE49-F238E27FC236}">
                <a16:creationId xmlns:a16="http://schemas.microsoft.com/office/drawing/2014/main" id="{FBEAE59D-B006-6246-9FFC-2D7EBC243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438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2060294" name="Text Box 6">
            <a:extLst>
              <a:ext uri="{FF2B5EF4-FFF2-40B4-BE49-F238E27FC236}">
                <a16:creationId xmlns:a16="http://schemas.microsoft.com/office/drawing/2014/main" id="{60F4AF45-6F17-EC4E-92A7-04542C47F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1000"/>
            <a:ext cx="8534400" cy="180022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Main point?  </a:t>
            </a:r>
            <a:r>
              <a:rPr lang="en-US" altLang="zh-CN" sz="2800">
                <a:ea typeface="宋体" panose="02010600030101010101" pitchFamily="2" charset="-122"/>
              </a:rPr>
              <a:t>For the buffer amp, output voltage is equal (in both magnitude and phase) to the input source.  However, any current supplied to the load is drawn from amplifier supplies (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CC</a:t>
            </a:r>
            <a:r>
              <a:rPr lang="en-US" altLang="zh-CN" sz="2800">
                <a:ea typeface="宋体" panose="02010600030101010101" pitchFamily="2" charset="-122"/>
              </a:rPr>
              <a:t>,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EE</a:t>
            </a:r>
            <a:r>
              <a:rPr lang="en-US" altLang="zh-CN" sz="2800">
                <a:ea typeface="宋体" panose="02010600030101010101" pitchFamily="2" charset="-122"/>
              </a:rPr>
              <a:t>) and not the input source (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).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E55AC8B7-86B0-8645-8105-0B46FE09552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29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90FAD3-5803-AD4C-9E6A-6E0CAB0ED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" y="550862"/>
            <a:ext cx="9144000" cy="3625136"/>
          </a:xfrm>
          <a:prstGeom prst="rect">
            <a:avLst/>
          </a:prstGeom>
        </p:spPr>
      </p:pic>
      <p:sp>
        <p:nvSpPr>
          <p:cNvPr id="67586" name="标题 1">
            <a:extLst>
              <a:ext uri="{FF2B5EF4-FFF2-40B4-BE49-F238E27FC236}">
                <a16:creationId xmlns:a16="http://schemas.microsoft.com/office/drawing/2014/main" id="{2A57639A-65EE-1942-A045-5AABD88C9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37" y="703262"/>
            <a:ext cx="36576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 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7589" name="图片 6">
            <a:extLst>
              <a:ext uri="{FF2B5EF4-FFF2-40B4-BE49-F238E27FC236}">
                <a16:creationId xmlns:a16="http://schemas.microsoft.com/office/drawing/2014/main" id="{4BA6B1CE-6975-614C-A37B-3BCAC823E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89916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文本框 7">
            <a:extLst>
              <a:ext uri="{FF2B5EF4-FFF2-40B4-BE49-F238E27FC236}">
                <a16:creationId xmlns:a16="http://schemas.microsoft.com/office/drawing/2014/main" id="{D02ACE82-AC87-4D4C-AE4E-15E81D149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037" y="1604648"/>
            <a:ext cx="2727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对</a:t>
            </a:r>
            <a:r>
              <a:rPr lang="en-US" altLang="zh-CN" sz="2000" dirty="0">
                <a:ea typeface="宋体" panose="02010600030101010101" pitchFamily="2" charset="-122"/>
              </a:rPr>
              <a:t>v1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v2</a:t>
            </a:r>
            <a:r>
              <a:rPr lang="zh-CN" altLang="en-US" sz="2000" dirty="0">
                <a:ea typeface="宋体" panose="02010600030101010101" pitchFamily="2" charset="-122"/>
              </a:rPr>
              <a:t>应用叠加原理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EDB1FE4-F3CB-D642-A685-9299A211FE2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 1">
            <a:extLst>
              <a:ext uri="{FF2B5EF4-FFF2-40B4-BE49-F238E27FC236}">
                <a16:creationId xmlns:a16="http://schemas.microsoft.com/office/drawing/2014/main" id="{E93BAF30-D535-9743-ACA7-B7FAF2EAE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8611" name="页脚占位符 4">
            <a:extLst>
              <a:ext uri="{FF2B5EF4-FFF2-40B4-BE49-F238E27FC236}">
                <a16:creationId xmlns:a16="http://schemas.microsoft.com/office/drawing/2014/main" id="{D4BE60DE-3953-CF42-99A3-6371C745EA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308335-4E88-B949-9AD2-4D1729B63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8388"/>
            <a:ext cx="9144000" cy="393162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EDF2574-E63A-FF45-AF3A-90EF8B207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447800"/>
            <a:ext cx="5867400" cy="228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FD3F3C4B-475A-F843-B397-ACB65C50A72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4">
            <a:extLst>
              <a:ext uri="{FF2B5EF4-FFF2-40B4-BE49-F238E27FC236}">
                <a16:creationId xmlns:a16="http://schemas.microsoft.com/office/drawing/2014/main" id="{C777A685-B0BE-E349-A526-13C9E689B2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846C4BB8-F531-134D-B3A1-AD8FA9956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</a:t>
            </a:r>
            <a:r>
              <a:rPr lang="en-US" altLang="zh-CN" sz="3200">
                <a:ea typeface="宋体" panose="02010600030101010101" pitchFamily="2" charset="-122"/>
              </a:rPr>
              <a:t> Difference Amplifiers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zh-CN" altLang="en-US" sz="3200">
                <a:ea typeface="宋体" panose="02010600030101010101" pitchFamily="2" charset="-122"/>
              </a:rPr>
              <a:t>差分放大器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2936C4CE-B167-C242-8F7C-4D6E438791A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difference amplifier</a:t>
            </a:r>
            <a:r>
              <a:rPr lang="en-US" altLang="zh-CN" sz="2800">
                <a:ea typeface="宋体" panose="02010600030101010101" pitchFamily="2" charset="-122"/>
              </a:rPr>
              <a:t> – is a closed-loop configuration which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responds to the difference between two signals</a:t>
            </a:r>
            <a:r>
              <a:rPr lang="en-US" altLang="zh-CN" sz="2800">
                <a:ea typeface="宋体" panose="02010600030101010101" pitchFamily="2" charset="-122"/>
              </a:rPr>
              <a:t> applied at its input and ideally rejects signals that are common to the two.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Ideally, the amp will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amplify only the differential signal (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dfi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>
                <a:ea typeface="宋体" panose="02010600030101010101" pitchFamily="2" charset="-122"/>
              </a:rPr>
              <a:t> and reject completely the common-mode input signal (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cmi</a:t>
            </a:r>
            <a:r>
              <a:rPr lang="en-US" altLang="zh-CN" sz="2800">
                <a:ea typeface="宋体" panose="02010600030101010101" pitchFamily="2" charset="-122"/>
              </a:rPr>
              <a:t>).  However, a practical circuit will behave as below…</a:t>
            </a:r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F2378529-5303-7F4A-BE42-F63E5306A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572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69638" name="Object 4">
            <a:extLst>
              <a:ext uri="{FF2B5EF4-FFF2-40B4-BE49-F238E27FC236}">
                <a16:creationId xmlns:a16="http://schemas.microsoft.com/office/drawing/2014/main" id="{2942B1D6-0759-4D42-AAB5-ACB855A8C5B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094038" y="5867400"/>
          <a:ext cx="2925762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95150" imgH="2343150" progId="Equation.DSMT4">
                  <p:embed/>
                </p:oleObj>
              </mc:Choice>
              <mc:Fallback>
                <p:oleObj name="Equation" r:id="rId2" imgW="11995150" imgH="234315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4038" y="5867400"/>
                        <a:ext cx="2925762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9" name="文本框 1">
            <a:extLst>
              <a:ext uri="{FF2B5EF4-FFF2-40B4-BE49-F238E27FC236}">
                <a16:creationId xmlns:a16="http://schemas.microsoft.com/office/drawing/2014/main" id="{7DCA6D62-06AB-AF45-8B2F-2F17B7D05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0"/>
            <a:ext cx="36576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ea typeface="宋体" panose="02010600030101010101" pitchFamily="2" charset="-122"/>
              </a:rPr>
              <a:t>理想差分放大器，只放大输入的差分信号，对输入共模信号的增益为零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ea typeface="宋体" panose="02010600030101010101" pitchFamily="2" charset="-122"/>
              </a:rPr>
              <a:t>但实际上，会存在较小的共模增益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077E0D7-0A95-3145-A298-53E67B70054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>
            <a:extLst>
              <a:ext uri="{FF2B5EF4-FFF2-40B4-BE49-F238E27FC236}">
                <a16:creationId xmlns:a16="http://schemas.microsoft.com/office/drawing/2014/main" id="{8D79CD97-B188-0C43-94FF-0D2476D915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9BE6C8F4-3262-8F46-A75C-12EC55385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</a:t>
            </a:r>
            <a:r>
              <a:rPr lang="en-US" altLang="zh-CN" sz="3200">
                <a:ea typeface="宋体" panose="02010600030101010101" pitchFamily="2" charset="-122"/>
              </a:rPr>
              <a:t> Difference Amplifiers</a:t>
            </a:r>
          </a:p>
        </p:txBody>
      </p:sp>
      <p:sp>
        <p:nvSpPr>
          <p:cNvPr id="70660" name="Rectangle 5">
            <a:extLst>
              <a:ext uri="{FF2B5EF4-FFF2-40B4-BE49-F238E27FC236}">
                <a16:creationId xmlns:a16="http://schemas.microsoft.com/office/drawing/2014/main" id="{70E6DC8D-9C5F-0645-B514-2473D98A9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72230" name="Text Box 6">
            <a:extLst>
              <a:ext uri="{FF2B5EF4-FFF2-40B4-BE49-F238E27FC236}">
                <a16:creationId xmlns:a16="http://schemas.microsoft.com/office/drawing/2014/main" id="{1D35C677-A7A8-A744-8091-04209C6B1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49725"/>
            <a:ext cx="3810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differential gain</a:t>
            </a:r>
          </a:p>
        </p:txBody>
      </p:sp>
      <p:sp>
        <p:nvSpPr>
          <p:cNvPr id="1972231" name="Text Box 7">
            <a:extLst>
              <a:ext uri="{FF2B5EF4-FFF2-40B4-BE49-F238E27FC236}">
                <a16:creationId xmlns:a16="http://schemas.microsoft.com/office/drawing/2014/main" id="{E8643EEB-98FE-1D4D-BFC8-C44D00C06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408363"/>
            <a:ext cx="3810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differential input</a:t>
            </a:r>
          </a:p>
        </p:txBody>
      </p:sp>
      <p:sp>
        <p:nvSpPr>
          <p:cNvPr id="1972232" name="Text Box 8">
            <a:extLst>
              <a:ext uri="{FF2B5EF4-FFF2-40B4-BE49-F238E27FC236}">
                <a16:creationId xmlns:a16="http://schemas.microsoft.com/office/drawing/2014/main" id="{FAD3AA47-6068-8847-AD5D-68236E6F6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3810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common-mode input</a:t>
            </a:r>
          </a:p>
        </p:txBody>
      </p:sp>
      <p:sp>
        <p:nvSpPr>
          <p:cNvPr id="1972233" name="Text Box 9">
            <a:extLst>
              <a:ext uri="{FF2B5EF4-FFF2-40B4-BE49-F238E27FC236}">
                <a16:creationId xmlns:a16="http://schemas.microsoft.com/office/drawing/2014/main" id="{301FA0B5-10CF-4148-9F92-92BF74E3D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46363"/>
            <a:ext cx="3810000" cy="5794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common-mode gain</a:t>
            </a:r>
          </a:p>
        </p:txBody>
      </p:sp>
      <p:sp>
        <p:nvSpPr>
          <p:cNvPr id="1972234" name="Line 10">
            <a:extLst>
              <a:ext uri="{FF2B5EF4-FFF2-40B4-BE49-F238E27FC236}">
                <a16:creationId xmlns:a16="http://schemas.microsoft.com/office/drawing/2014/main" id="{0D448E7F-68E3-CE41-89AD-E3F7AED613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4876800"/>
            <a:ext cx="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2235" name="Line 11">
            <a:extLst>
              <a:ext uri="{FF2B5EF4-FFF2-40B4-BE49-F238E27FC236}">
                <a16:creationId xmlns:a16="http://schemas.microsoft.com/office/drawing/2014/main" id="{ACF8D855-6D2D-F44D-B6B8-70A3179303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114800"/>
            <a:ext cx="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2236" name="Line 12">
            <a:extLst>
              <a:ext uri="{FF2B5EF4-FFF2-40B4-BE49-F238E27FC236}">
                <a16:creationId xmlns:a16="http://schemas.microsoft.com/office/drawing/2014/main" id="{A91CCAD9-EF1F-9D4B-91E5-619008EE2E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352800"/>
            <a:ext cx="0" cy="205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2237" name="Line 13">
            <a:extLst>
              <a:ext uri="{FF2B5EF4-FFF2-40B4-BE49-F238E27FC236}">
                <a16:creationId xmlns:a16="http://schemas.microsoft.com/office/drawing/2014/main" id="{1D05B160-FB86-DA46-9578-158DAFE109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2590800"/>
            <a:ext cx="0" cy="2819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0669" name="Object 15">
            <a:extLst>
              <a:ext uri="{FF2B5EF4-FFF2-40B4-BE49-F238E27FC236}">
                <a16:creationId xmlns:a16="http://schemas.microsoft.com/office/drawing/2014/main" id="{D9E11EA1-22B7-1C48-BABC-B0E8F3DA3665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452688" y="5489575"/>
          <a:ext cx="4176712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90900" imgH="2927350" progId="Equation.DSMT4">
                  <p:embed/>
                </p:oleObj>
              </mc:Choice>
              <mc:Fallback>
                <p:oleObj name="Equation" r:id="rId2" imgW="16090900" imgH="292735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5489575"/>
                        <a:ext cx="4176712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63D5BF48-0D8F-A944-B306-9DDDC7D5D14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7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7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7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7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7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7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7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2230" grpId="0" animBg="1"/>
      <p:bldP spid="1972231" grpId="0" animBg="1"/>
      <p:bldP spid="1972232" grpId="0" animBg="1"/>
      <p:bldP spid="197223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4">
            <a:extLst>
              <a:ext uri="{FF2B5EF4-FFF2-40B4-BE49-F238E27FC236}">
                <a16:creationId xmlns:a16="http://schemas.microsoft.com/office/drawing/2014/main" id="{12EEC3C8-B3DE-7747-A615-5DECECF4EE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BC5A791E-965F-A945-83EE-D0BFAC6FE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</a:t>
            </a:r>
            <a:r>
              <a:rPr lang="en-US" altLang="zh-CN" sz="3200">
                <a:ea typeface="宋体" panose="02010600030101010101" pitchFamily="2" charset="-122"/>
              </a:rPr>
              <a:t> Difference Amplifiers</a:t>
            </a:r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D746B64-7CB5-7B4E-93E1-7C9A5370688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common-mode rejection ratio 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(CMRR)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– is the degree to which a differential amplifier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“rejects” the common-mode</a:t>
            </a:r>
            <a:r>
              <a:rPr lang="en-US" altLang="zh-CN" sz="2800">
                <a:ea typeface="宋体" panose="02010600030101010101" pitchFamily="2" charset="-122"/>
              </a:rPr>
              <a:t> input.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Ideally, CMRR = </a:t>
            </a:r>
            <a:r>
              <a:rPr lang="en-US" altLang="zh-CN" sz="2800" i="1">
                <a:ea typeface="宋体" panose="02010600030101010101" pitchFamily="2" charset="-122"/>
              </a:rPr>
              <a:t>infinity…</a:t>
            </a:r>
          </a:p>
        </p:txBody>
      </p:sp>
      <p:graphicFrame>
        <p:nvGraphicFramePr>
          <p:cNvPr id="71685" name="Object 4">
            <a:extLst>
              <a:ext uri="{FF2B5EF4-FFF2-40B4-BE49-F238E27FC236}">
                <a16:creationId xmlns:a16="http://schemas.microsoft.com/office/drawing/2014/main" id="{4804F90B-F7B3-4A47-A24A-FED0CCB1BF8F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973388" y="4648200"/>
          <a:ext cx="3198812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163550" imgH="4826000" progId="Equation.DSMT4">
                  <p:embed/>
                </p:oleObj>
              </mc:Choice>
              <mc:Fallback>
                <p:oleObj name="Equation" r:id="rId2" imgW="13163550" imgH="4826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4648200"/>
                        <a:ext cx="3198812" cy="117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文本框 1">
            <a:extLst>
              <a:ext uri="{FF2B5EF4-FFF2-40B4-BE49-F238E27FC236}">
                <a16:creationId xmlns:a16="http://schemas.microsoft.com/office/drawing/2014/main" id="{E914B39D-13BF-C943-8871-1FA81DBDB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733550"/>
            <a:ext cx="146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共模抑制比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DA4FEAD-F606-B540-98CC-2EF3841D6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188" y="381000"/>
            <a:ext cx="3046412" cy="535943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4C38760A-3FE6-1949-8FC4-A1EF5BCF9A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>
            <a:extLst>
              <a:ext uri="{FF2B5EF4-FFF2-40B4-BE49-F238E27FC236}">
                <a16:creationId xmlns:a16="http://schemas.microsoft.com/office/drawing/2014/main" id="{180E2AB1-49A7-D743-9D15-1C18566DE8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id="{4E1B0BB0-AD94-8D4E-9184-551448AE1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4958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46A019FF-3BCD-414C-BC8A-53F0CFB770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2.1.1. </a:t>
            </a:r>
            <a:r>
              <a:rPr lang="en-US" altLang="zh-CN">
                <a:ea typeface="宋体" panose="02010600030101010101" pitchFamily="2" charset="-122"/>
              </a:rPr>
              <a:t>The Op Amp Terminals</a:t>
            </a: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88079016-CE9F-7548-AC46-29EE6EABC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4381500" cy="40386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terminal #1 </a:t>
            </a:r>
            <a:r>
              <a:rPr lang="zh-CN" altLang="en-US" b="1">
                <a:ea typeface="宋体" panose="02010600030101010101" pitchFamily="2" charset="-122"/>
              </a:rPr>
              <a:t>反相输入端</a:t>
            </a:r>
            <a:endParaRPr lang="en-US" altLang="zh-CN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inverting input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terminal #2 </a:t>
            </a:r>
            <a:r>
              <a:rPr lang="zh-CN" altLang="en-US" b="1">
                <a:ea typeface="宋体" panose="02010600030101010101" pitchFamily="2" charset="-122"/>
              </a:rPr>
              <a:t>同相输入端</a:t>
            </a:r>
            <a:endParaRPr lang="en-US" altLang="zh-CN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non-inverting input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terminal #3 </a:t>
            </a:r>
            <a:r>
              <a:rPr lang="zh-CN" altLang="en-US" b="1">
                <a:ea typeface="宋体" panose="02010600030101010101" pitchFamily="2" charset="-122"/>
              </a:rPr>
              <a:t>输出端</a:t>
            </a:r>
            <a:endParaRPr lang="en-US" altLang="zh-CN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output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terminal #4 </a:t>
            </a:r>
            <a:r>
              <a:rPr lang="zh-CN" altLang="en-US" b="1">
                <a:ea typeface="宋体" panose="02010600030101010101" pitchFamily="2" charset="-122"/>
              </a:rPr>
              <a:t>供电电源（</a:t>
            </a:r>
            <a:r>
              <a:rPr lang="en-US" altLang="zh-CN" b="1">
                <a:ea typeface="宋体" panose="02010600030101010101" pitchFamily="2" charset="-122"/>
              </a:rPr>
              <a:t>+</a:t>
            </a:r>
            <a:r>
              <a:rPr lang="zh-CN" altLang="en-US" b="1">
                <a:ea typeface="宋体" panose="02010600030101010101" pitchFamily="2" charset="-122"/>
              </a:rPr>
              <a:t>）</a:t>
            </a:r>
            <a:endParaRPr lang="en-US" altLang="zh-CN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positive supply </a:t>
            </a:r>
            <a:r>
              <a:rPr lang="en-US" altLang="zh-CN" i="1"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ea typeface="宋体" panose="02010600030101010101" pitchFamily="2" charset="-122"/>
              </a:rPr>
              <a:t>CC</a:t>
            </a:r>
          </a:p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terminal #5 </a:t>
            </a:r>
            <a:r>
              <a:rPr lang="zh-CN" altLang="en-US" b="1">
                <a:ea typeface="宋体" panose="02010600030101010101" pitchFamily="2" charset="-122"/>
              </a:rPr>
              <a:t>供电电源（</a:t>
            </a:r>
            <a:r>
              <a:rPr lang="en-US" altLang="zh-CN" b="1">
                <a:ea typeface="宋体" panose="02010600030101010101" pitchFamily="2" charset="-122"/>
              </a:rPr>
              <a:t>-</a:t>
            </a:r>
            <a:r>
              <a:rPr lang="zh-CN" altLang="en-US" b="1">
                <a:ea typeface="宋体" panose="02010600030101010101" pitchFamily="2" charset="-122"/>
              </a:rPr>
              <a:t>）</a:t>
            </a:r>
            <a:endParaRPr lang="en-US" altLang="zh-CN" b="1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negative supply </a:t>
            </a:r>
            <a:r>
              <a:rPr lang="en-US" altLang="zh-CN" i="1">
                <a:ea typeface="宋体" panose="02010600030101010101" pitchFamily="2" charset="-122"/>
              </a:rPr>
              <a:t>V</a:t>
            </a:r>
            <a:r>
              <a:rPr lang="en-US" altLang="zh-CN" i="1" baseline="-25000">
                <a:ea typeface="宋体" panose="02010600030101010101" pitchFamily="2" charset="-122"/>
              </a:rPr>
              <a:t>EE</a:t>
            </a:r>
          </a:p>
          <a:p>
            <a:pPr eaLnBrk="1" hangingPunct="1"/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174" name="Picture 4">
            <a:extLst>
              <a:ext uri="{FF2B5EF4-FFF2-40B4-BE49-F238E27FC236}">
                <a16:creationId xmlns:a16="http://schemas.microsoft.com/office/drawing/2014/main" id="{66220156-5D5B-4244-9B65-F2CE0C02D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2133600"/>
            <a:ext cx="44862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0246" name="Line 6">
            <a:extLst>
              <a:ext uri="{FF2B5EF4-FFF2-40B4-BE49-F238E27FC236}">
                <a16:creationId xmlns:a16="http://schemas.microsoft.com/office/drawing/2014/main" id="{72B9E6EF-5FF9-C546-BF50-D8C3399F12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286000"/>
            <a:ext cx="2590800" cy="139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0247" name="Line 7">
            <a:extLst>
              <a:ext uri="{FF2B5EF4-FFF2-40B4-BE49-F238E27FC236}">
                <a16:creationId xmlns:a16="http://schemas.microsoft.com/office/drawing/2014/main" id="{C487A5DF-9B35-404F-B4E0-926F121E47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200400"/>
            <a:ext cx="25908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0248" name="Line 8">
            <a:extLst>
              <a:ext uri="{FF2B5EF4-FFF2-40B4-BE49-F238E27FC236}">
                <a16:creationId xmlns:a16="http://schemas.microsoft.com/office/drawing/2014/main" id="{E48A62AA-2D6B-4247-9B7D-A59CC7B4AF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8838" y="4046538"/>
            <a:ext cx="5186362" cy="68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0249" name="Line 9">
            <a:extLst>
              <a:ext uri="{FF2B5EF4-FFF2-40B4-BE49-F238E27FC236}">
                <a16:creationId xmlns:a16="http://schemas.microsoft.com/office/drawing/2014/main" id="{ED69AADF-75D4-3A49-AABB-AA6EF959BC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3048000"/>
            <a:ext cx="3810000" cy="1905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0250" name="Line 10">
            <a:extLst>
              <a:ext uri="{FF2B5EF4-FFF2-40B4-BE49-F238E27FC236}">
                <a16:creationId xmlns:a16="http://schemas.microsoft.com/office/drawing/2014/main" id="{6297268D-96E5-DE4E-B88F-544C0B1656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5181600"/>
            <a:ext cx="38862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文本框 1">
            <a:extLst>
              <a:ext uri="{FF2B5EF4-FFF2-40B4-BE49-F238E27FC236}">
                <a16:creationId xmlns:a16="http://schemas.microsoft.com/office/drawing/2014/main" id="{E7E3D653-569F-0948-834A-474DED22A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480" y="200561"/>
            <a:ext cx="4848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从信号角度讲，</a:t>
            </a:r>
            <a:r>
              <a:rPr lang="en-US" altLang="zh-CN" sz="2000" dirty="0">
                <a:ea typeface="宋体" panose="02010600030101010101" pitchFamily="2" charset="-122"/>
              </a:rPr>
              <a:t>op amp</a:t>
            </a:r>
            <a:r>
              <a:rPr lang="zh-CN" altLang="en-US" sz="2000" dirty="0">
                <a:ea typeface="宋体" panose="02010600030101010101" pitchFamily="2" charset="-122"/>
              </a:rPr>
              <a:t> 是一个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三端元件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1</a:t>
            </a:r>
            <a:r>
              <a:rPr lang="zh-CN" altLang="en-US" sz="2000" dirty="0"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ea typeface="宋体" panose="02010600030101010101" pitchFamily="2" charset="-122"/>
              </a:rPr>
              <a:t>、</a:t>
            </a:r>
            <a:r>
              <a:rPr lang="en-US" altLang="zh-CN" sz="2000" dirty="0">
                <a:ea typeface="宋体" panose="02010600030101010101" pitchFamily="2" charset="-122"/>
              </a:rPr>
              <a:t>3</a:t>
            </a:r>
            <a:r>
              <a:rPr lang="zh-CN" altLang="en-US" sz="2000" dirty="0">
                <a:ea typeface="宋体" panose="02010600030101010101" pitchFamily="2" charset="-122"/>
              </a:rPr>
              <a:t>），</a:t>
            </a:r>
            <a:r>
              <a:rPr lang="en-US" altLang="zh-CN" sz="2000" dirty="0">
                <a:ea typeface="宋体" panose="02010600030101010101" pitchFamily="2" charset="-122"/>
              </a:rPr>
              <a:t>4</a:t>
            </a:r>
            <a:r>
              <a:rPr lang="zh-CN" altLang="en-US" sz="2000" dirty="0"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ea typeface="宋体" panose="02010600030101010101" pitchFamily="2" charset="-122"/>
              </a:rPr>
              <a:t>5</a:t>
            </a:r>
            <a:r>
              <a:rPr lang="zh-CN" altLang="en-US" sz="2000" dirty="0">
                <a:ea typeface="宋体" panose="02010600030101010101" pitchFamily="2" charset="-122"/>
              </a:rPr>
              <a:t>是供电。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BD5E04-208C-DD44-A5B2-D54F9B654C4C}"/>
              </a:ext>
            </a:extLst>
          </p:cNvPr>
          <p:cNvSpPr txBox="1"/>
          <p:nvPr/>
        </p:nvSpPr>
        <p:spPr>
          <a:xfrm>
            <a:off x="4130974" y="6262116"/>
            <a:ext cx="4916731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</a:rPr>
              <a:t>Op</a:t>
            </a:r>
            <a:r>
              <a:rPr lang="zh-CN" altLang="en-US" b="1" dirty="0">
                <a:solidFill>
                  <a:srgbClr val="0432FF"/>
                </a:solidFill>
              </a:rPr>
              <a:t> </a:t>
            </a:r>
            <a:r>
              <a:rPr lang="en-US" altLang="zh-CN" b="1" dirty="0">
                <a:solidFill>
                  <a:srgbClr val="0432FF"/>
                </a:solidFill>
              </a:rPr>
              <a:t>amp</a:t>
            </a:r>
            <a:r>
              <a:rPr lang="zh-CN" altLang="en-US" b="1" dirty="0">
                <a:solidFill>
                  <a:srgbClr val="0432FF"/>
                </a:solidFill>
              </a:rPr>
              <a:t> 也是一个基本的 </a:t>
            </a:r>
            <a:r>
              <a:rPr lang="en-US" altLang="zh-CN" b="1" dirty="0">
                <a:solidFill>
                  <a:srgbClr val="0432FF"/>
                </a:solidFill>
              </a:rPr>
              <a:t>building</a:t>
            </a:r>
            <a:r>
              <a:rPr lang="zh-CN" altLang="en-US" b="1" dirty="0">
                <a:solidFill>
                  <a:srgbClr val="0432FF"/>
                </a:solidFill>
              </a:rPr>
              <a:t> </a:t>
            </a:r>
            <a:r>
              <a:rPr lang="en-US" altLang="zh-CN" b="1" dirty="0">
                <a:solidFill>
                  <a:srgbClr val="0432FF"/>
                </a:solidFill>
              </a:rPr>
              <a:t>block</a:t>
            </a:r>
            <a:r>
              <a:rPr lang="zh-CN" altLang="en-US" b="1" dirty="0">
                <a:solidFill>
                  <a:srgbClr val="0432FF"/>
                </a:solidFill>
              </a:rPr>
              <a:t>，就如</a:t>
            </a:r>
            <a:r>
              <a:rPr lang="en-US" altLang="zh-CN" b="1" dirty="0">
                <a:solidFill>
                  <a:srgbClr val="0432FF"/>
                </a:solidFill>
              </a:rPr>
              <a:t>R</a:t>
            </a:r>
            <a:r>
              <a:rPr lang="zh-CN" altLang="en-US" b="1" dirty="0">
                <a:solidFill>
                  <a:srgbClr val="0432FF"/>
                </a:solidFill>
              </a:rPr>
              <a:t>、</a:t>
            </a:r>
            <a:r>
              <a:rPr lang="en-US" altLang="zh-CN" b="1" dirty="0">
                <a:solidFill>
                  <a:srgbClr val="0432FF"/>
                </a:solidFill>
              </a:rPr>
              <a:t>L</a:t>
            </a:r>
            <a:r>
              <a:rPr lang="zh-CN" altLang="en-US" b="1" dirty="0">
                <a:solidFill>
                  <a:srgbClr val="0432FF"/>
                </a:solidFill>
              </a:rPr>
              <a:t>、</a:t>
            </a:r>
            <a:r>
              <a:rPr lang="en-US" altLang="zh-CN" b="1" dirty="0">
                <a:solidFill>
                  <a:srgbClr val="0432FF"/>
                </a:solidFill>
              </a:rPr>
              <a:t>C</a:t>
            </a:r>
            <a:endParaRPr lang="en-US" b="1" dirty="0">
              <a:solidFill>
                <a:srgbClr val="0432FF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91E7E0F-E588-374E-84BD-22075CCBD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601133"/>
            <a:ext cx="1524000" cy="8466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70C5467-BA20-3C4F-B57F-73277C0F05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152" y="1479758"/>
            <a:ext cx="1765300" cy="3429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B376A82-14A6-C248-969D-8C67026CA8EA}"/>
              </a:ext>
            </a:extLst>
          </p:cNvPr>
          <p:cNvSpPr txBox="1"/>
          <p:nvPr/>
        </p:nvSpPr>
        <p:spPr>
          <a:xfrm>
            <a:off x="4588565" y="1466542"/>
            <a:ext cx="245451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1800" dirty="0"/>
              <a:t>“电压电流约束关系”：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93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93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3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93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3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93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3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93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4">
            <a:extLst>
              <a:ext uri="{FF2B5EF4-FFF2-40B4-BE49-F238E27FC236}">
                <a16:creationId xmlns:a16="http://schemas.microsoft.com/office/drawing/2014/main" id="{7281D294-5F69-884D-9E9E-BFB2DB8951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9582F2AD-638C-F64F-9BDC-2812592C2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9A8F54A-DB00-4A4A-A6C9-05DF8D07A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</a:t>
            </a:r>
            <a:r>
              <a:rPr lang="en-US" altLang="zh-CN" sz="3200">
                <a:ea typeface="宋体" panose="02010600030101010101" pitchFamily="2" charset="-122"/>
              </a:rPr>
              <a:t> Difference Amplifiers</a:t>
            </a:r>
          </a:p>
        </p:txBody>
      </p:sp>
      <p:graphicFrame>
        <p:nvGraphicFramePr>
          <p:cNvPr id="72709" name="Object 5">
            <a:extLst>
              <a:ext uri="{FF2B5EF4-FFF2-40B4-BE49-F238E27FC236}">
                <a16:creationId xmlns:a16="http://schemas.microsoft.com/office/drawing/2014/main" id="{6A8F7947-BB2B-434B-ADAB-F03DB67888F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936750" y="3914775"/>
          <a:ext cx="5051425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601700" imgH="4826000" progId="Equation.DSMT4">
                  <p:embed/>
                </p:oleObj>
              </mc:Choice>
              <mc:Fallback>
                <p:oleObj name="Equation" r:id="rId2" imgW="13601700" imgH="4826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3914775"/>
                        <a:ext cx="5051425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0" name="Rectangle 6">
            <a:extLst>
              <a:ext uri="{FF2B5EF4-FFF2-40B4-BE49-F238E27FC236}">
                <a16:creationId xmlns:a16="http://schemas.microsoft.com/office/drawing/2014/main" id="{AEF337C9-2FBF-0649-BD8C-21D197CAB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72711" name="Picture 4" descr="se02F15">
            <a:extLst>
              <a:ext uri="{FF2B5EF4-FFF2-40B4-BE49-F238E27FC236}">
                <a16:creationId xmlns:a16="http://schemas.microsoft.com/office/drawing/2014/main" id="{4777AF24-C2FC-2D49-BB6A-3AA5033F5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2038350"/>
            <a:ext cx="61214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Text Box 3">
            <a:extLst>
              <a:ext uri="{FF2B5EF4-FFF2-40B4-BE49-F238E27FC236}">
                <a16:creationId xmlns:a16="http://schemas.microsoft.com/office/drawing/2014/main" id="{75A6DBD7-D2C1-814A-9CA2-706FFB9B7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57200"/>
            <a:ext cx="8686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2.15: </a:t>
            </a:r>
            <a:r>
              <a:rPr lang="en-US" altLang="zh-CN">
                <a:ea typeface="宋体" panose="02010600030101010101" pitchFamily="2" charset="-122"/>
              </a:rPr>
              <a:t>Representing the input signals to a differential amplifier in terms of their differential and common-mode components.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66FC724-F054-4245-8733-AC53AD39629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1DCCD121-B29C-FD4C-9A5E-AE1803B6A2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</a:t>
            </a:r>
            <a:r>
              <a:rPr lang="en-US" altLang="zh-CN" sz="3200">
                <a:ea typeface="宋体" panose="02010600030101010101" pitchFamily="2" charset="-122"/>
              </a:rPr>
              <a:t> Difference Amplifiers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F29AC374-A68E-9F46-9AE6-F2D67523DB0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The op amp itself 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differential</a:t>
            </a:r>
            <a:r>
              <a:rPr lang="en-US" altLang="zh-CN" sz="2800">
                <a:ea typeface="宋体" panose="02010600030101010101" pitchFamily="2" charset="-122"/>
              </a:rPr>
              <a:t> in nature, why cannot it be used by itself? </a:t>
            </a:r>
            <a:r>
              <a:rPr lang="zh-CN" altLang="en-US" sz="2800">
                <a:ea typeface="宋体" panose="02010600030101010101" pitchFamily="2" charset="-122"/>
              </a:rPr>
              <a:t>运放本身就是差分输入的，为何不能直接用作差分放大器？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It has an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infinite gain</a:t>
            </a:r>
            <a:r>
              <a:rPr lang="en-US" altLang="zh-CN" sz="2800">
                <a:ea typeface="宋体" panose="02010600030101010101" pitchFamily="2" charset="-122"/>
              </a:rPr>
              <a:t>, and therefore cannot be used by itself.  One must devise a closed-loop configuration which facilitates this operation.</a:t>
            </a:r>
          </a:p>
          <a:p>
            <a:pPr lvl="1" eaLnBrk="1" hangingPunct="1"/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运放增益太大，且不稳定、不精确（一个很大的增益是做不到稳定和精确的）</a:t>
            </a:r>
            <a:endParaRPr lang="en-US" altLang="zh-CN" sz="2800" b="1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我们需要牺牲增益，来换取稳定性和精确性（</a:t>
            </a: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trade-off</a:t>
            </a:r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，折衷）</a:t>
            </a:r>
            <a:endParaRPr lang="en-US" altLang="zh-CN" sz="28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14DE0CA6-2B64-F94F-93F6-8DDECAF6E74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0470AD-1A6F-5F4A-A965-B358455BA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【</a:t>
            </a:r>
            <a:r>
              <a:rPr kumimoji="1" lang="en-US" altLang="zh-CN" dirty="0">
                <a:solidFill>
                  <a:srgbClr val="C00000"/>
                </a:solidFill>
              </a:rPr>
              <a:t>Insight</a:t>
            </a:r>
            <a:r>
              <a:rPr kumimoji="1" lang="en-US" altLang="zh-CN" dirty="0"/>
              <a:t>】</a:t>
            </a:r>
            <a:r>
              <a:rPr kumimoji="1" lang="zh-CN" altLang="en-US" dirty="0"/>
              <a:t>如何构建一个差分放大器？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8FA6F1F-6EE4-AE43-B515-3EADC4C3C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33600"/>
            <a:ext cx="6667500" cy="3556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CCC8BC-1EF6-D749-BFE4-92BD7D236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13" y="2667000"/>
            <a:ext cx="4914900" cy="3556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9980428-5F5C-764A-B2C8-A0A16CA51DE6}"/>
              </a:ext>
            </a:extLst>
          </p:cNvPr>
          <p:cNvSpPr txBox="1"/>
          <p:nvPr/>
        </p:nvSpPr>
        <p:spPr>
          <a:xfrm>
            <a:off x="304800" y="3194878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/>
              <a:t>将</a:t>
            </a:r>
            <a:r>
              <a:rPr kumimoji="1" lang="en-US" altLang="zh-CN" sz="2000" dirty="0"/>
              <a:t>noninverting configuration</a:t>
            </a:r>
            <a:r>
              <a:rPr kumimoji="1" lang="zh-CN" altLang="en-US" sz="2000" dirty="0"/>
              <a:t>的输入适当衰减，使其总的增益等于</a:t>
            </a:r>
            <a:r>
              <a:rPr kumimoji="1" lang="en-US" altLang="zh-CN" sz="2000" dirty="0"/>
              <a:t>R2/R1</a:t>
            </a:r>
            <a:r>
              <a:rPr kumimoji="1" lang="zh-CN" altLang="en-US" sz="2000" dirty="0"/>
              <a:t>，则可构成一个差分放大器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F9AA53A-EC6D-0D44-AE26-A4605191F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3932303"/>
            <a:ext cx="7429500" cy="280421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4371E16-9EED-A849-876F-A2D300A6F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075042"/>
            <a:ext cx="2832100" cy="838200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3DE009EF-7C5D-B14E-99EB-5DE6D752495C}"/>
              </a:ext>
            </a:extLst>
          </p:cNvPr>
          <p:cNvSpPr/>
          <p:nvPr/>
        </p:nvSpPr>
        <p:spPr bwMode="auto">
          <a:xfrm>
            <a:off x="4572000" y="3932303"/>
            <a:ext cx="1066800" cy="117309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891D9B2E-AC7D-3740-87E4-E992ECC4D7C9}"/>
              </a:ext>
            </a:extLst>
          </p:cNvPr>
          <p:cNvCxnSpPr/>
          <p:nvPr/>
        </p:nvCxnSpPr>
        <p:spPr bwMode="auto">
          <a:xfrm>
            <a:off x="4572000" y="3581400"/>
            <a:ext cx="304800" cy="6096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下箭头 14">
            <a:extLst>
              <a:ext uri="{FF2B5EF4-FFF2-40B4-BE49-F238E27FC236}">
                <a16:creationId xmlns:a16="http://schemas.microsoft.com/office/drawing/2014/main" id="{CE7C0A00-AE0F-C447-A67D-9608BCD5A833}"/>
              </a:ext>
            </a:extLst>
          </p:cNvPr>
          <p:cNvSpPr/>
          <p:nvPr/>
        </p:nvSpPr>
        <p:spPr bwMode="auto">
          <a:xfrm>
            <a:off x="6172200" y="5105400"/>
            <a:ext cx="152400" cy="381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113A24-A0D8-FD4A-8E62-E190DA7906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500" y="5658680"/>
            <a:ext cx="939800" cy="715530"/>
          </a:xfrm>
          <a:prstGeom prst="rect">
            <a:avLst/>
          </a:prstGeom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02355F0A-AFB6-CA4D-94E2-CD9756A03F7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49730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>
            <a:extLst>
              <a:ext uri="{FF2B5EF4-FFF2-40B4-BE49-F238E27FC236}">
                <a16:creationId xmlns:a16="http://schemas.microsoft.com/office/drawing/2014/main" id="{23907246-B4BD-6C44-B2AE-3358B43723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E73F5364-22E2-B043-81A7-78860E06F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2.4.</a:t>
            </a:r>
            <a:r>
              <a:rPr lang="en-US" altLang="zh-CN">
                <a:ea typeface="宋体" panose="02010600030101010101" pitchFamily="2" charset="-122"/>
              </a:rPr>
              <a:t> Difference Amplifiers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DECB002F-28D7-EA40-86ED-D1B277D91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74757" name="Picture 4" descr="se02F16">
            <a:extLst>
              <a:ext uri="{FF2B5EF4-FFF2-40B4-BE49-F238E27FC236}">
                <a16:creationId xmlns:a16="http://schemas.microsoft.com/office/drawing/2014/main" id="{7CCF26DB-93F3-674C-899E-D426A75C2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68580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Text Box 3">
            <a:extLst>
              <a:ext uri="{FF2B5EF4-FFF2-40B4-BE49-F238E27FC236}">
                <a16:creationId xmlns:a16="http://schemas.microsoft.com/office/drawing/2014/main" id="{386D0B18-8F4D-C940-82BA-30BA17608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7363"/>
            <a:ext cx="861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2.16:</a:t>
            </a:r>
            <a:r>
              <a:rPr lang="en-US" altLang="zh-CN">
                <a:ea typeface="宋体" panose="02010600030101010101" pitchFamily="2" charset="-122"/>
              </a:rPr>
              <a:t> A difference amplifier.</a:t>
            </a:r>
          </a:p>
        </p:txBody>
      </p:sp>
      <p:sp>
        <p:nvSpPr>
          <p:cNvPr id="74759" name="文本框 1">
            <a:extLst>
              <a:ext uri="{FF2B5EF4-FFF2-40B4-BE49-F238E27FC236}">
                <a16:creationId xmlns:a16="http://schemas.microsoft.com/office/drawing/2014/main" id="{32C72CD5-A481-A747-A590-CBC0F6C83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2236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利用叠加原理计算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B8F20248-26F0-DC48-BD06-88B4488935E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oter Placeholder 4">
            <a:extLst>
              <a:ext uri="{FF2B5EF4-FFF2-40B4-BE49-F238E27FC236}">
                <a16:creationId xmlns:a16="http://schemas.microsoft.com/office/drawing/2014/main" id="{E26A4DDD-24D8-DB40-9F34-1CE9F37B2E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C7CD4A4E-7AF4-AA4A-85BE-211002BE8B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2.4.1.</a:t>
            </a:r>
            <a:r>
              <a:rPr lang="en-US" altLang="zh-CN" sz="3200">
                <a:ea typeface="宋体" panose="02010600030101010101" pitchFamily="2" charset="-122"/>
              </a:rPr>
              <a:t> A Single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Op-Amp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Difference Amp</a:t>
            </a:r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C5D8CA6A-FA49-AE4A-8242-2F8E62027B2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What are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characteristics of the difference amplifier</a:t>
            </a:r>
            <a:r>
              <a:rPr lang="en-US" altLang="zh-CN" sz="2800">
                <a:ea typeface="宋体" panose="02010600030101010101" pitchFamily="2" charset="-122"/>
              </a:rPr>
              <a:t>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Refer to following equations…</a:t>
            </a:r>
          </a:p>
        </p:txBody>
      </p:sp>
      <p:sp>
        <p:nvSpPr>
          <p:cNvPr id="75781" name="Rectangle 8">
            <a:extLst>
              <a:ext uri="{FF2B5EF4-FFF2-40B4-BE49-F238E27FC236}">
                <a16:creationId xmlns:a16="http://schemas.microsoft.com/office/drawing/2014/main" id="{C74F1307-2BDF-3846-9EEE-4D59073F0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572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75782" name="Object 5">
            <a:extLst>
              <a:ext uri="{FF2B5EF4-FFF2-40B4-BE49-F238E27FC236}">
                <a16:creationId xmlns:a16="http://schemas.microsoft.com/office/drawing/2014/main" id="{0EC976B5-4CC2-A54D-A196-3EA6CAF18E5B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177925" y="3854450"/>
          <a:ext cx="6746875" cy="262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766750" imgH="15068550" progId="Equation.DSMT4">
                  <p:embed/>
                </p:oleObj>
              </mc:Choice>
              <mc:Fallback>
                <p:oleObj name="Equation" r:id="rId3" imgW="38766750" imgH="1506855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3854450"/>
                        <a:ext cx="6746875" cy="2622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3" name="文本框 1">
            <a:extLst>
              <a:ext uri="{FF2B5EF4-FFF2-40B4-BE49-F238E27FC236}">
                <a16:creationId xmlns:a16="http://schemas.microsoft.com/office/drawing/2014/main" id="{0F789DDA-A197-F045-BB22-F599C1E43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362700"/>
            <a:ext cx="1211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平衡条件</a:t>
            </a:r>
          </a:p>
        </p:txBody>
      </p:sp>
      <p:pic>
        <p:nvPicPr>
          <p:cNvPr id="75784" name="图片 2">
            <a:extLst>
              <a:ext uri="{FF2B5EF4-FFF2-40B4-BE49-F238E27FC236}">
                <a16:creationId xmlns:a16="http://schemas.microsoft.com/office/drawing/2014/main" id="{FD1FF6C2-81DB-B44F-8B2C-26F8C6FD5D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13" y="4540250"/>
            <a:ext cx="1076325" cy="685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5" name="右箭头 3">
            <a:extLst>
              <a:ext uri="{FF2B5EF4-FFF2-40B4-BE49-F238E27FC236}">
                <a16:creationId xmlns:a16="http://schemas.microsoft.com/office/drawing/2014/main" id="{7BC7E570-8C2A-7C45-98DF-EB922CC69DF3}"/>
              </a:ext>
            </a:extLst>
          </p:cNvPr>
          <p:cNvSpPr>
            <a:spLocks noChangeArrowheads="1"/>
          </p:cNvSpPr>
          <p:nvPr/>
        </p:nvSpPr>
        <p:spPr bwMode="auto">
          <a:xfrm rot="-2744187">
            <a:off x="7696200" y="5334000"/>
            <a:ext cx="609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3250C2-0A88-B74C-80AB-8CACAA225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1369" y="100584"/>
            <a:ext cx="3227391" cy="2168670"/>
          </a:xfrm>
          <a:prstGeom prst="rect">
            <a:avLst/>
          </a:prstGeom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2FA20CEA-4959-F54F-9AE3-D1B7F552AA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>
            <a:extLst>
              <a:ext uri="{FF2B5EF4-FFF2-40B4-BE49-F238E27FC236}">
                <a16:creationId xmlns:a16="http://schemas.microsoft.com/office/drawing/2014/main" id="{B0D30FE4-412E-D34D-9FF0-9FAE6ED26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共模输入情况</a:t>
            </a:r>
          </a:p>
        </p:txBody>
      </p:sp>
      <p:sp>
        <p:nvSpPr>
          <p:cNvPr id="78851" name="页脚占位符 4">
            <a:extLst>
              <a:ext uri="{FF2B5EF4-FFF2-40B4-BE49-F238E27FC236}">
                <a16:creationId xmlns:a16="http://schemas.microsoft.com/office/drawing/2014/main" id="{E1552993-2458-0A47-81FD-C61E3C5DC0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78852" name="图片 5">
            <a:extLst>
              <a:ext uri="{FF2B5EF4-FFF2-40B4-BE49-F238E27FC236}">
                <a16:creationId xmlns:a16="http://schemas.microsoft.com/office/drawing/2014/main" id="{235CC6AB-5101-2F4D-897A-BCF63ED83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981200"/>
            <a:ext cx="43561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文本框 6">
            <a:extLst>
              <a:ext uri="{FF2B5EF4-FFF2-40B4-BE49-F238E27FC236}">
                <a16:creationId xmlns:a16="http://schemas.microsoft.com/office/drawing/2014/main" id="{B9ED3947-70A6-F249-BA43-AEDD5A223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35052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78854" name="矩形 7">
            <a:extLst>
              <a:ext uri="{FF2B5EF4-FFF2-40B4-BE49-F238E27FC236}">
                <a16:creationId xmlns:a16="http://schemas.microsoft.com/office/drawing/2014/main" id="{4DD13FB5-1DAC-E94E-B01E-230FF1922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888" y="2900363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78855" name="矩形 8">
            <a:extLst>
              <a:ext uri="{FF2B5EF4-FFF2-40B4-BE49-F238E27FC236}">
                <a16:creationId xmlns:a16="http://schemas.microsoft.com/office/drawing/2014/main" id="{F08B53D5-51B2-4349-9819-0629CDEB8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450" y="2543175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78856" name="矩形 9">
            <a:extLst>
              <a:ext uri="{FF2B5EF4-FFF2-40B4-BE49-F238E27FC236}">
                <a16:creationId xmlns:a16="http://schemas.microsoft.com/office/drawing/2014/main" id="{6232074F-2383-994B-9217-5F9FD17F9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0300" y="19431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78857" name="矩形 10">
            <a:extLst>
              <a:ext uri="{FF2B5EF4-FFF2-40B4-BE49-F238E27FC236}">
                <a16:creationId xmlns:a16="http://schemas.microsoft.com/office/drawing/2014/main" id="{56FEF178-9350-D245-BCA4-CACBAD2DA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988" y="3338513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⑤</a:t>
            </a:r>
          </a:p>
        </p:txBody>
      </p:sp>
      <p:sp>
        <p:nvSpPr>
          <p:cNvPr id="78858" name="文本框 11">
            <a:extLst>
              <a:ext uri="{FF2B5EF4-FFF2-40B4-BE49-F238E27FC236}">
                <a16:creationId xmlns:a16="http://schemas.microsoft.com/office/drawing/2014/main" id="{C9B0DD69-0694-0F4C-B59B-75207F4D1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75" y="495300"/>
            <a:ext cx="46513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①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②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③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④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⑤</a:t>
            </a:r>
          </a:p>
        </p:txBody>
      </p:sp>
      <p:pic>
        <p:nvPicPr>
          <p:cNvPr id="78859" name="图片 13">
            <a:extLst>
              <a:ext uri="{FF2B5EF4-FFF2-40B4-BE49-F238E27FC236}">
                <a16:creationId xmlns:a16="http://schemas.microsoft.com/office/drawing/2014/main" id="{C71DF946-6975-734D-9ED2-493774BB3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381000"/>
            <a:ext cx="101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0" name="图片 14">
            <a:extLst>
              <a:ext uri="{FF2B5EF4-FFF2-40B4-BE49-F238E27FC236}">
                <a16:creationId xmlns:a16="http://schemas.microsoft.com/office/drawing/2014/main" id="{26201C4E-E5DE-194D-A87A-A48A42146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1624013"/>
            <a:ext cx="2489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1" name="图片 15">
            <a:extLst>
              <a:ext uri="{FF2B5EF4-FFF2-40B4-BE49-F238E27FC236}">
                <a16:creationId xmlns:a16="http://schemas.microsoft.com/office/drawing/2014/main" id="{84BF45CF-4E24-384B-9EE3-393D9BA89B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2892425"/>
            <a:ext cx="214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2" name="图片 16">
            <a:extLst>
              <a:ext uri="{FF2B5EF4-FFF2-40B4-BE49-F238E27FC236}">
                <a16:creationId xmlns:a16="http://schemas.microsoft.com/office/drawing/2014/main" id="{55B77A30-01E1-854A-8368-ED45806D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13" y="4040188"/>
            <a:ext cx="3352800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3" name="下箭头 17">
            <a:extLst>
              <a:ext uri="{FF2B5EF4-FFF2-40B4-BE49-F238E27FC236}">
                <a16:creationId xmlns:a16="http://schemas.microsoft.com/office/drawing/2014/main" id="{8212A134-B276-4147-A754-40B3DCF6A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763" y="3505200"/>
            <a:ext cx="260350" cy="457200"/>
          </a:xfrm>
          <a:prstGeom prst="downArrow">
            <a:avLst>
              <a:gd name="adj1" fmla="val 50000"/>
              <a:gd name="adj2" fmla="val 4986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78864" name="文本框 18">
            <a:extLst>
              <a:ext uri="{FF2B5EF4-FFF2-40B4-BE49-F238E27FC236}">
                <a16:creationId xmlns:a16="http://schemas.microsoft.com/office/drawing/2014/main" id="{104F2B63-24C4-EE42-875F-9513FFCD1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272213"/>
            <a:ext cx="4086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平衡时，</a:t>
            </a:r>
            <a:r>
              <a:rPr lang="en-US" altLang="zh-CN" sz="2000">
                <a:ea typeface="宋体" panose="02010600030101010101" pitchFamily="2" charset="-122"/>
              </a:rPr>
              <a:t>A</a:t>
            </a:r>
            <a:r>
              <a:rPr lang="en-US" altLang="zh-CN" sz="2000" baseline="-25000">
                <a:ea typeface="宋体" panose="02010600030101010101" pitchFamily="2" charset="-122"/>
              </a:rPr>
              <a:t>cm</a:t>
            </a:r>
            <a:r>
              <a:rPr lang="en-US" altLang="zh-CN" sz="2000">
                <a:ea typeface="宋体" panose="02010600030101010101" pitchFamily="2" charset="-122"/>
              </a:rPr>
              <a:t>=0</a:t>
            </a:r>
            <a:r>
              <a:rPr lang="zh-CN" altLang="en-US" sz="2000">
                <a:ea typeface="宋体" panose="02010600030101010101" pitchFamily="2" charset="-122"/>
              </a:rPr>
              <a:t>；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若不平衡，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</a:rPr>
              <a:t>cm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≠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0</a:t>
            </a:r>
            <a:endParaRPr lang="zh-CN" altLang="en-US" sz="2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820CD3DE-59AD-8944-A151-18B115D80CF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DC730E-0303-7042-9FA3-763FECE98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61198"/>
            <a:ext cx="7620000" cy="2359628"/>
          </a:xfrm>
          <a:prstGeom prst="rect">
            <a:avLst/>
          </a:prstGeom>
        </p:spPr>
      </p:pic>
      <p:sp>
        <p:nvSpPr>
          <p:cNvPr id="79874" name="标题 1">
            <a:extLst>
              <a:ext uri="{FF2B5EF4-FFF2-40B4-BE49-F238E27FC236}">
                <a16:creationId xmlns:a16="http://schemas.microsoft.com/office/drawing/2014/main" id="{F7E62FB6-77C4-144F-AA8F-F1774A42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输入阻抗</a:t>
            </a:r>
          </a:p>
        </p:txBody>
      </p:sp>
      <p:sp>
        <p:nvSpPr>
          <p:cNvPr id="79875" name="页脚占位符 4">
            <a:extLst>
              <a:ext uri="{FF2B5EF4-FFF2-40B4-BE49-F238E27FC236}">
                <a16:creationId xmlns:a16="http://schemas.microsoft.com/office/drawing/2014/main" id="{4D4527A6-4586-884A-A295-6D7C2A6DE2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9877" name="文本框 6">
            <a:extLst>
              <a:ext uri="{FF2B5EF4-FFF2-40B4-BE49-F238E27FC236}">
                <a16:creationId xmlns:a16="http://schemas.microsoft.com/office/drawing/2014/main" id="{7D68065B-8908-024C-A6FC-64A4B8361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72000"/>
            <a:ext cx="2466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① </a:t>
            </a:r>
            <a:r>
              <a:rPr lang="en-US" altLang="zh-CN" sz="2000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id  </a:t>
            </a:r>
            <a:r>
              <a:rPr lang="zh-CN" altLang="en-US" sz="2000">
                <a:ea typeface="宋体" panose="02010600030101010101" pitchFamily="2" charset="-122"/>
              </a:rPr>
              <a:t>差分输入阻抗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② 考虑平衡情况</a:t>
            </a:r>
          </a:p>
        </p:txBody>
      </p:sp>
      <p:pic>
        <p:nvPicPr>
          <p:cNvPr id="79878" name="图片 7">
            <a:extLst>
              <a:ext uri="{FF2B5EF4-FFF2-40B4-BE49-F238E27FC236}">
                <a16:creationId xmlns:a16="http://schemas.microsoft.com/office/drawing/2014/main" id="{2AE1A4CB-1124-874C-815C-FA049B106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419600"/>
            <a:ext cx="1241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图片 8">
            <a:extLst>
              <a:ext uri="{FF2B5EF4-FFF2-40B4-BE49-F238E27FC236}">
                <a16:creationId xmlns:a16="http://schemas.microsoft.com/office/drawing/2014/main" id="{750F661C-25A9-4342-8EB5-E7843ABA1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100638"/>
            <a:ext cx="24003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0" name="下箭头 9">
            <a:extLst>
              <a:ext uri="{FF2B5EF4-FFF2-40B4-BE49-F238E27FC236}">
                <a16:creationId xmlns:a16="http://schemas.microsoft.com/office/drawing/2014/main" id="{924950C4-EF8A-4642-B720-C2FC0388C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715000"/>
            <a:ext cx="228600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B97EB9B-22AA-204D-A8D9-C6395A555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81000"/>
            <a:ext cx="40005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存在的缺点：</a:t>
            </a:r>
            <a:endParaRPr lang="en-US" altLang="zh-CN" sz="2000" dirty="0">
              <a:solidFill>
                <a:srgbClr val="C0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差分放大器需要提供较大差分增益（</a:t>
            </a:r>
            <a:r>
              <a:rPr lang="en-US" altLang="zh-CN" sz="2000" dirty="0">
                <a:ea typeface="宋体" panose="02010600030101010101" pitchFamily="2" charset="-122"/>
              </a:rPr>
              <a:t>R2/R1</a:t>
            </a:r>
            <a:r>
              <a:rPr lang="zh-CN" altLang="en-US" sz="2000" dirty="0">
                <a:ea typeface="宋体" panose="02010600030101010101" pitchFamily="2" charset="-122"/>
              </a:rPr>
              <a:t>）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R1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要小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输入阻抗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变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小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！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如何解决这一缺点？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16F9D1E1-929E-A64F-901D-547C7FE1A95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D0ADC93-3428-CA49-903B-924CC07BF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9" y="506137"/>
            <a:ext cx="9144000" cy="1665439"/>
          </a:xfrm>
          <a:prstGeom prst="rect">
            <a:avLst/>
          </a:prstGeom>
        </p:spPr>
      </p:pic>
      <p:sp>
        <p:nvSpPr>
          <p:cNvPr id="80899" name="页脚占位符 4">
            <a:extLst>
              <a:ext uri="{FF2B5EF4-FFF2-40B4-BE49-F238E27FC236}">
                <a16:creationId xmlns:a16="http://schemas.microsoft.com/office/drawing/2014/main" id="{5FB225EA-53FC-1943-8C92-05D197B0BA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BE5E63D-F77E-7A46-84EE-6B645D877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861" y="1836959"/>
            <a:ext cx="4876800" cy="304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80902" name="图片 7">
            <a:extLst>
              <a:ext uri="{FF2B5EF4-FFF2-40B4-BE49-F238E27FC236}">
                <a16:creationId xmlns:a16="http://schemas.microsoft.com/office/drawing/2014/main" id="{F0588CEE-669D-2046-B6AB-A01FF2D03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61" y="2463751"/>
            <a:ext cx="61087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图片 8">
            <a:extLst>
              <a:ext uri="{FF2B5EF4-FFF2-40B4-BE49-F238E27FC236}">
                <a16:creationId xmlns:a16="http://schemas.microsoft.com/office/drawing/2014/main" id="{7E1818DA-8BE1-884C-84CD-FD6FD951E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811" y="5135514"/>
            <a:ext cx="5295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7950A68-FBA3-2D42-B5DA-B1E5C3E31D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4">
            <a:extLst>
              <a:ext uri="{FF2B5EF4-FFF2-40B4-BE49-F238E27FC236}">
                <a16:creationId xmlns:a16="http://schemas.microsoft.com/office/drawing/2014/main" id="{ABBAF884-2A55-9641-887C-9CB4A0FAD9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E6685B70-2CDC-7C42-B01A-E7B701F46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A Shift in Notation</a:t>
            </a:r>
          </a:p>
        </p:txBody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D1BF5FBC-F3A3-7F4B-8517-C2F98C67928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Before this point…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parameter </a:t>
            </a:r>
            <a:r>
              <a:rPr lang="en-US" altLang="zh-CN" i="1" u="sng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is used to represent open-loop</a:t>
            </a:r>
            <a:r>
              <a:rPr lang="en-US" altLang="zh-CN">
                <a:ea typeface="宋体" panose="02010600030101010101" pitchFamily="2" charset="-122"/>
              </a:rPr>
              <a:t> gain of an op amp.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parameter </a:t>
            </a:r>
            <a:r>
              <a:rPr lang="en-US" altLang="zh-CN" i="1" u="sng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is used to represent ideal / non-ideal closed-loop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gain of an op amp.</a:t>
            </a:r>
          </a:p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After this point…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parameter </a:t>
            </a:r>
            <a:r>
              <a:rPr lang="en-US" altLang="zh-CN" i="1" u="sng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is used to represent ideal gain of an op amp in a given closed-loop configuration.</a:t>
            </a: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parameter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i="1" u="sng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>
                <a:ea typeface="宋体" panose="02010600030101010101" pitchFamily="2" charset="-122"/>
              </a:rPr>
              <a:t> is not used.</a:t>
            </a:r>
          </a:p>
        </p:txBody>
      </p:sp>
      <p:sp>
        <p:nvSpPr>
          <p:cNvPr id="1979396" name="AutoShape 4">
            <a:extLst>
              <a:ext uri="{FF2B5EF4-FFF2-40B4-BE49-F238E27FC236}">
                <a16:creationId xmlns:a16="http://schemas.microsoft.com/office/drawing/2014/main" id="{E641A2AD-ADB2-2547-89DB-84DEEF18186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940826" y="718930"/>
            <a:ext cx="1828800" cy="914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1926" name="文本框 1">
            <a:extLst>
              <a:ext uri="{FF2B5EF4-FFF2-40B4-BE49-F238E27FC236}">
                <a16:creationId xmlns:a16="http://schemas.microsoft.com/office/drawing/2014/main" id="{0020579D-A5D4-664A-A153-740D69E38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486400"/>
            <a:ext cx="3154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A</a:t>
            </a:r>
            <a:r>
              <a:rPr lang="zh-CN" altLang="en-US" sz="2000" dirty="0">
                <a:ea typeface="宋体" panose="02010600030101010101" pitchFamily="2" charset="-122"/>
              </a:rPr>
              <a:t>代表理想运放的闭环增益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D6610C1-3580-7648-BBD7-5D7F82A248E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1.388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979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939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4">
            <a:extLst>
              <a:ext uri="{FF2B5EF4-FFF2-40B4-BE49-F238E27FC236}">
                <a16:creationId xmlns:a16="http://schemas.microsoft.com/office/drawing/2014/main" id="{A107F3D0-200E-4D4A-B5CE-CEA583103F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C13044A9-F71A-024C-9908-94E70DA84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8768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2.4.2.</a:t>
            </a:r>
            <a:r>
              <a:rPr lang="en-US" altLang="zh-CN" sz="3200" dirty="0">
                <a:ea typeface="宋体" panose="02010600030101010101" pitchFamily="2" charset="-122"/>
              </a:rPr>
              <a:t> The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en-US" altLang="zh-CN" sz="3200" dirty="0">
                <a:ea typeface="宋体" panose="02010600030101010101" pitchFamily="2" charset="-122"/>
              </a:rPr>
              <a:t>Instrumentation Amplifier </a:t>
            </a:r>
            <a:r>
              <a:rPr lang="zh-CN" altLang="en-US" sz="3200" dirty="0">
                <a:ea typeface="宋体" panose="02010600030101010101" pitchFamily="2" charset="-122"/>
              </a:rPr>
              <a:t>仪表放大器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13F303ED-BB7B-3F47-A832-F0AA91152A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24050"/>
            <a:ext cx="8610600" cy="47244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What is one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problem</a:t>
            </a:r>
            <a:r>
              <a:rPr lang="en-US" altLang="zh-CN" sz="280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associated with the difference amplifier? </a:t>
            </a:r>
            <a:r>
              <a:rPr lang="zh-CN" altLang="en-US" sz="2800">
                <a:ea typeface="宋体" panose="02010600030101010101" pitchFamily="2" charset="-122"/>
              </a:rPr>
              <a:t>差分放大器存在的缺点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Low input impedance.  </a:t>
            </a:r>
            <a:r>
              <a:rPr lang="zh-CN" altLang="en-US" sz="2800">
                <a:ea typeface="宋体" panose="02010600030101010101" pitchFamily="2" charset="-122"/>
              </a:rPr>
              <a:t>输入阻抗低</a:t>
            </a:r>
            <a:endParaRPr lang="en-US" altLang="zh-CN" sz="280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And, what does this mean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practically</a:t>
            </a:r>
            <a:r>
              <a:rPr lang="en-US" altLang="zh-CN" sz="2800">
                <a:ea typeface="宋体" panose="02010600030101010101" pitchFamily="2" charset="-122"/>
              </a:rPr>
              <a:t>? </a:t>
            </a:r>
            <a:r>
              <a:rPr lang="zh-CN" altLang="en-US" sz="2800">
                <a:ea typeface="宋体" panose="02010600030101010101" pitchFamily="2" charset="-122"/>
              </a:rPr>
              <a:t>有什么影响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That source impedance will have an effect on gain. </a:t>
            </a:r>
            <a:r>
              <a:rPr lang="zh-CN" altLang="en-US" sz="2800">
                <a:ea typeface="宋体" panose="02010600030101010101" pitchFamily="2" charset="-122"/>
              </a:rPr>
              <a:t>输入端分压衰减 </a:t>
            </a:r>
            <a:r>
              <a:rPr lang="en-US" altLang="zh-CN" sz="280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800">
                <a:ea typeface="宋体" panose="02010600030101010101" pitchFamily="2" charset="-122"/>
                <a:sym typeface="Wingdings" pitchFamily="2" charset="2"/>
              </a:rPr>
              <a:t>施加于放大器输入端的有效信号电压降低</a:t>
            </a:r>
            <a:endParaRPr lang="en-US" altLang="zh-CN" sz="280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What is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solution</a:t>
            </a:r>
            <a:r>
              <a:rPr lang="en-US" altLang="zh-CN" sz="2800">
                <a:ea typeface="宋体" panose="02010600030101010101" pitchFamily="2" charset="-122"/>
              </a:rPr>
              <a:t>? </a:t>
            </a:r>
            <a:r>
              <a:rPr lang="zh-CN" altLang="en-US" sz="2800">
                <a:ea typeface="宋体" panose="02010600030101010101" pitchFamily="2" charset="-122"/>
              </a:rPr>
              <a:t>解决方法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Placement of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two buffers at the input terminals</a:t>
            </a:r>
            <a:r>
              <a:rPr lang="en-US" altLang="zh-CN" sz="2800">
                <a:ea typeface="宋体" panose="02010600030101010101" pitchFamily="2" charset="-122"/>
              </a:rPr>
              <a:t>, amplifiers which transmit the voltage level but draw minimal current. </a:t>
            </a:r>
            <a:r>
              <a:rPr lang="zh-CN" altLang="en-US" sz="2800">
                <a:ea typeface="宋体" panose="02010600030101010101" pitchFamily="2" charset="-122"/>
              </a:rPr>
              <a:t>在输入端插入</a:t>
            </a:r>
            <a:r>
              <a:rPr lang="en-US" altLang="zh-CN" sz="2800">
                <a:ea typeface="宋体" panose="02010600030101010101" pitchFamily="2" charset="-122"/>
              </a:rPr>
              <a:t>buffer amp</a:t>
            </a:r>
            <a:r>
              <a:rPr lang="zh-CN" altLang="en-US" sz="2800">
                <a:ea typeface="宋体" panose="02010600030101010101" pitchFamily="2" charset="-122"/>
              </a:rPr>
              <a:t>，提高</a:t>
            </a:r>
            <a:r>
              <a:rPr lang="en-US" altLang="zh-CN" sz="2800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in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25A635B-C7E7-2A4D-833D-D259499983F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>
            <a:extLst>
              <a:ext uri="{FF2B5EF4-FFF2-40B4-BE49-F238E27FC236}">
                <a16:creationId xmlns:a16="http://schemas.microsoft.com/office/drawing/2014/main" id="{DDAC763A-3E67-5F4F-BD1A-A90DD6D5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220" name="页脚占位符 3">
            <a:extLst>
              <a:ext uri="{FF2B5EF4-FFF2-40B4-BE49-F238E27FC236}">
                <a16:creationId xmlns:a16="http://schemas.microsoft.com/office/drawing/2014/main" id="{7CFFF51F-B6A6-D544-97AE-D5915AEC39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329AF99-9764-CF46-9896-0A7BD7E6D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9800"/>
            <a:ext cx="9144000" cy="9070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4AF18AA-E20C-5A4A-A4F2-83DAA4ED4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851252"/>
            <a:ext cx="533400" cy="228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F10F38C9-5D73-314D-9F4F-90811D7137D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oter Placeholder 4">
            <a:extLst>
              <a:ext uri="{FF2B5EF4-FFF2-40B4-BE49-F238E27FC236}">
                <a16:creationId xmlns:a16="http://schemas.microsoft.com/office/drawing/2014/main" id="{22138CC0-CF4C-2145-8E23-C08E97C306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28855334-CEA8-2C4E-A41C-E56CFEBAB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A376864C-6AF0-934C-86D2-369541DB76C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However, can one get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“more”</a:t>
            </a:r>
            <a:r>
              <a:rPr lang="en-US" altLang="zh-CN" sz="2800">
                <a:ea typeface="宋体" panose="02010600030101010101" pitchFamily="2" charset="-122"/>
              </a:rPr>
              <a:t> from these amps than simply impedance matching? 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Yes, maybe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additional voltage gain</a:t>
            </a:r>
            <a:r>
              <a:rPr lang="en-US" altLang="zh-CN" sz="2800">
                <a:ea typeface="宋体" panose="02010600030101010101" pitchFamily="2" charset="-122"/>
              </a:rPr>
              <a:t>???</a:t>
            </a:r>
          </a:p>
          <a:p>
            <a:pPr lvl="1" eaLnBrk="1" hangingPunct="1"/>
            <a:r>
              <a:rPr lang="zh-CN" altLang="en-US" sz="2800">
                <a:ea typeface="宋体" panose="02010600030101010101" pitchFamily="2" charset="-122"/>
              </a:rPr>
              <a:t>在插入</a:t>
            </a:r>
            <a:r>
              <a:rPr lang="en-US" altLang="zh-CN" sz="2800">
                <a:ea typeface="宋体" panose="02010600030101010101" pitchFamily="2" charset="-122"/>
              </a:rPr>
              <a:t>buffer amp</a:t>
            </a:r>
            <a:r>
              <a:rPr lang="zh-CN" altLang="en-US" sz="2800">
                <a:ea typeface="宋体" panose="02010600030101010101" pitchFamily="2" charset="-122"/>
              </a:rPr>
              <a:t>，以提高输入阻抗的同时，还可以获得额外的增益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DFF4C87-1316-574F-89C6-4EEDB50C8D9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oter Placeholder 4">
            <a:extLst>
              <a:ext uri="{FF2B5EF4-FFF2-40B4-BE49-F238E27FC236}">
                <a16:creationId xmlns:a16="http://schemas.microsoft.com/office/drawing/2014/main" id="{37D34122-AE54-3F42-BB74-5B8971D3FB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7CCBAC76-2752-DF4E-A846-6F553FD0E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981200"/>
            <a:ext cx="3276600" cy="350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8D0C9064-12FE-A041-88E6-E86214DCA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84997" name="Rectangle 4">
            <a:extLst>
              <a:ext uri="{FF2B5EF4-FFF2-40B4-BE49-F238E27FC236}">
                <a16:creationId xmlns:a16="http://schemas.microsoft.com/office/drawing/2014/main" id="{9FEC7AC7-4121-A040-890A-B15183F8551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question:</a:t>
            </a:r>
            <a:r>
              <a:rPr lang="en-US" altLang="zh-CN" sz="2000">
                <a:ea typeface="宋体" panose="02010600030101010101" pitchFamily="2" charset="-122"/>
              </a:rPr>
              <a:t> however, can we get “more” from these amps than simply impedance matching?</a:t>
            </a:r>
          </a:p>
          <a:p>
            <a:pPr lvl="1" eaLnBrk="1" hangingPunct="1"/>
            <a:r>
              <a:rPr lang="en-US" altLang="zh-CN" sz="2000">
                <a:solidFill>
                  <a:srgbClr val="008000"/>
                </a:solidFill>
                <a:ea typeface="宋体" panose="02010600030101010101" pitchFamily="2" charset="-122"/>
              </a:rPr>
              <a:t>answer:</a:t>
            </a:r>
            <a:r>
              <a:rPr lang="en-US" altLang="zh-CN" sz="2000">
                <a:ea typeface="宋体" panose="02010600030101010101" pitchFamily="2" charset="-122"/>
              </a:rPr>
              <a:t> yes, maybe additional voltage gain???</a:t>
            </a:r>
          </a:p>
        </p:txBody>
      </p:sp>
      <p:sp>
        <p:nvSpPr>
          <p:cNvPr id="84998" name="Rectangle 5">
            <a:extLst>
              <a:ext uri="{FF2B5EF4-FFF2-40B4-BE49-F238E27FC236}">
                <a16:creationId xmlns:a16="http://schemas.microsoft.com/office/drawing/2014/main" id="{8877E396-DEF3-BE40-A9B7-B8C319E07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84999" name="Picture 6">
            <a:extLst>
              <a:ext uri="{FF2B5EF4-FFF2-40B4-BE49-F238E27FC236}">
                <a16:creationId xmlns:a16="http://schemas.microsoft.com/office/drawing/2014/main" id="{AABDD40A-FCDF-B144-8DCF-19E09FDDE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46288"/>
            <a:ext cx="6629400" cy="458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0" name="Text Box 2">
            <a:extLst>
              <a:ext uri="{FF2B5EF4-FFF2-40B4-BE49-F238E27FC236}">
                <a16:creationId xmlns:a16="http://schemas.microsoft.com/office/drawing/2014/main" id="{D1B92335-CDAD-9B42-8A4C-090A06DC7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09600"/>
            <a:ext cx="861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2.20:</a:t>
            </a:r>
            <a:r>
              <a:rPr lang="en-US" altLang="zh-CN">
                <a:ea typeface="宋体" panose="02010600030101010101" pitchFamily="2" charset="-122"/>
              </a:rPr>
              <a:t> A popular circuit for an instrumentation amplifier.</a:t>
            </a:r>
          </a:p>
        </p:txBody>
      </p:sp>
      <p:sp>
        <p:nvSpPr>
          <p:cNvPr id="1982473" name="Rectangle 9">
            <a:extLst>
              <a:ext uri="{FF2B5EF4-FFF2-40B4-BE49-F238E27FC236}">
                <a16:creationId xmlns:a16="http://schemas.microsoft.com/office/drawing/2014/main" id="{47F7F1AA-3FEC-9B46-9ECF-6F4488F71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981200"/>
            <a:ext cx="3352800" cy="4648200"/>
          </a:xfrm>
          <a:prstGeom prst="rect">
            <a:avLst/>
          </a:prstGeom>
          <a:solidFill>
            <a:srgbClr val="FFFF99">
              <a:alpha val="25098"/>
            </a:srgbClr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2474" name="Text Box 10">
            <a:extLst>
              <a:ext uri="{FF2B5EF4-FFF2-40B4-BE49-F238E27FC236}">
                <a16:creationId xmlns:a16="http://schemas.microsoft.com/office/drawing/2014/main" id="{170D08A9-1AAF-7D4B-A391-0117691A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371600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stage #1</a:t>
            </a:r>
          </a:p>
        </p:txBody>
      </p:sp>
      <p:sp>
        <p:nvSpPr>
          <p:cNvPr id="1982475" name="Text Box 11">
            <a:extLst>
              <a:ext uri="{FF2B5EF4-FFF2-40B4-BE49-F238E27FC236}">
                <a16:creationId xmlns:a16="http://schemas.microsoft.com/office/drawing/2014/main" id="{2D6A1B03-3724-C042-8CC5-FBA1C140E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2693988"/>
            <a:ext cx="19812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non-inverting op amp (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982476" name="Text Box 12">
            <a:extLst>
              <a:ext uri="{FF2B5EF4-FFF2-40B4-BE49-F238E27FC236}">
                <a16:creationId xmlns:a16="http://schemas.microsoft.com/office/drawing/2014/main" id="{54650571-0753-6544-95D3-40CD7439E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330825"/>
            <a:ext cx="21336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non-inverting op amp (</a:t>
            </a:r>
            <a:r>
              <a:rPr lang="en-US" altLang="zh-CN" sz="20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982477" name="Rectangle 13">
            <a:extLst>
              <a:ext uri="{FF2B5EF4-FFF2-40B4-BE49-F238E27FC236}">
                <a16:creationId xmlns:a16="http://schemas.microsoft.com/office/drawing/2014/main" id="{EC8B8A31-DA25-674D-B998-0E4A1F289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981200"/>
            <a:ext cx="3352800" cy="4648200"/>
          </a:xfrm>
          <a:prstGeom prst="rect">
            <a:avLst/>
          </a:prstGeom>
          <a:solidFill>
            <a:srgbClr val="FFFF99">
              <a:alpha val="25098"/>
            </a:srgbClr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2478" name="Text Box 14">
            <a:extLst>
              <a:ext uri="{FF2B5EF4-FFF2-40B4-BE49-F238E27FC236}">
                <a16:creationId xmlns:a16="http://schemas.microsoft.com/office/drawing/2014/main" id="{7AF90C89-4EF1-1547-9BA6-181D6A984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371600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3333FF"/>
                </a:solidFill>
                <a:ea typeface="宋体" panose="02010600030101010101" pitchFamily="2" charset="-122"/>
              </a:rPr>
              <a:t>stage #2</a:t>
            </a:r>
          </a:p>
        </p:txBody>
      </p:sp>
      <p:sp>
        <p:nvSpPr>
          <p:cNvPr id="1982479" name="Text Box 15">
            <a:extLst>
              <a:ext uri="{FF2B5EF4-FFF2-40B4-BE49-F238E27FC236}">
                <a16:creationId xmlns:a16="http://schemas.microsoft.com/office/drawing/2014/main" id="{AFFFD8D4-FD62-F246-AA34-469E21DA7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4788" y="3125788"/>
            <a:ext cx="19812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difference op amp (</a:t>
            </a: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3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1982480" name="Text Box 16">
            <a:extLst>
              <a:ext uri="{FF2B5EF4-FFF2-40B4-BE49-F238E27FC236}">
                <a16:creationId xmlns:a16="http://schemas.microsoft.com/office/drawing/2014/main" id="{CD3339F5-ACB9-704F-842C-F05251B83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095750"/>
            <a:ext cx="2362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o1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= (1 + 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000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000" i="1" dirty="0" err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endParaRPr lang="en-US" altLang="zh-CN" sz="2000" i="1" baseline="-25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982481" name="Text Box 17">
            <a:extLst>
              <a:ext uri="{FF2B5EF4-FFF2-40B4-BE49-F238E27FC236}">
                <a16:creationId xmlns:a16="http://schemas.microsoft.com/office/drawing/2014/main" id="{2C0C90B7-DFCD-6C47-9B8C-D3DC89CBC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5675" y="4219575"/>
            <a:ext cx="18478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3333FF"/>
                </a:solidFill>
                <a:ea typeface="宋体" panose="02010600030101010101" pitchFamily="2" charset="-122"/>
              </a:rPr>
              <a:t>Out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 = (</a:t>
            </a: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4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/</a:t>
            </a: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solidFill>
                  <a:srgbClr val="3333FF"/>
                </a:solidFill>
                <a:ea typeface="宋体" panose="02010600030101010101" pitchFamily="2" charset="-122"/>
              </a:rPr>
              <a:t>3</a:t>
            </a:r>
            <a:r>
              <a:rPr lang="en-US" altLang="zh-CN" sz="200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000" i="1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i="1" baseline="-25000">
                <a:solidFill>
                  <a:srgbClr val="3333FF"/>
                </a:solidFill>
                <a:ea typeface="宋体" panose="02010600030101010101" pitchFamily="2" charset="-122"/>
              </a:rPr>
              <a:t>dfi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BB77B657-FD72-534D-B290-45AC5AF16C6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8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8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8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8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8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8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8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8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2473" grpId="0" animBg="1"/>
      <p:bldP spid="1982474" grpId="0"/>
      <p:bldP spid="1982477" grpId="0" animBg="1"/>
      <p:bldP spid="1982478" grpId="0"/>
      <p:bldP spid="1982480" grpId="0"/>
      <p:bldP spid="198248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oter Placeholder 4">
            <a:extLst>
              <a:ext uri="{FF2B5EF4-FFF2-40B4-BE49-F238E27FC236}">
                <a16:creationId xmlns:a16="http://schemas.microsoft.com/office/drawing/2014/main" id="{AFCC4797-ADEE-3444-A4AC-A0D8384724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A8BF0F5E-5DD1-7D44-89F7-BBAAE9DF8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512C8799-51B1-3D41-AAB5-C5DBD311533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However, can one get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“more”</a:t>
            </a:r>
            <a:r>
              <a:rPr lang="en-US" altLang="zh-CN" sz="2800">
                <a:ea typeface="宋体" panose="02010600030101010101" pitchFamily="2" charset="-122"/>
              </a:rPr>
              <a:t> from these amps than simply impedance matching?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Yes, maybe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additional voltage gain</a:t>
            </a:r>
            <a:r>
              <a:rPr lang="en-US" altLang="zh-CN" sz="2800">
                <a:ea typeface="宋体" panose="02010600030101010101" pitchFamily="2" charset="-122"/>
              </a:rPr>
              <a:t>???</a:t>
            </a:r>
          </a:p>
        </p:txBody>
      </p:sp>
      <p:graphicFrame>
        <p:nvGraphicFramePr>
          <p:cNvPr id="86021" name="Object 4">
            <a:extLst>
              <a:ext uri="{FF2B5EF4-FFF2-40B4-BE49-F238E27FC236}">
                <a16:creationId xmlns:a16="http://schemas.microsoft.com/office/drawing/2014/main" id="{D1B7FF4A-FFAA-EF46-B8DE-8D24979892EC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33400" y="3763963"/>
          <a:ext cx="3446463" cy="210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894550" imgH="12141200" progId="Equation.DSMT4">
                  <p:embed/>
                </p:oleObj>
              </mc:Choice>
              <mc:Fallback>
                <p:oleObj name="Equation" r:id="rId2" imgW="19894550" imgH="121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763963"/>
                        <a:ext cx="3446463" cy="210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2" name="Line 6">
            <a:extLst>
              <a:ext uri="{FF2B5EF4-FFF2-40B4-BE49-F238E27FC236}">
                <a16:creationId xmlns:a16="http://schemas.microsoft.com/office/drawing/2014/main" id="{E5263937-D426-FC4B-B58F-83DE4EC2F1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4724400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023" name="Text Box 5">
            <a:extLst>
              <a:ext uri="{FF2B5EF4-FFF2-40B4-BE49-F238E27FC236}">
                <a16:creationId xmlns:a16="http://schemas.microsoft.com/office/drawing/2014/main" id="{6D40B73E-950F-DC4D-8525-D4F0A217D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419600"/>
            <a:ext cx="42672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additional voltage gain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A515E34-D952-CA47-B7CF-06716DD114C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62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0CEFE20C-F8FD-4B49-A841-382F07774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80C7009C-75C0-514C-A62D-D69C439DD56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600" b="1">
                <a:solidFill>
                  <a:srgbClr val="008000"/>
                </a:solidFill>
                <a:ea typeface="宋体" panose="02010600030101010101" pitchFamily="2" charset="-122"/>
              </a:rPr>
              <a:t>Advantages</a:t>
            </a:r>
            <a:r>
              <a:rPr lang="zh-CN" altLang="en-US" sz="2600" b="1">
                <a:solidFill>
                  <a:srgbClr val="008000"/>
                </a:solidFill>
                <a:ea typeface="宋体" panose="02010600030101010101" pitchFamily="2" charset="-122"/>
              </a:rPr>
              <a:t>优点</a:t>
            </a:r>
            <a:r>
              <a:rPr lang="en-US" altLang="zh-CN" sz="2600">
                <a:ea typeface="宋体" panose="02010600030101010101" pitchFamily="2" charset="-122"/>
              </a:rPr>
              <a:t> of instrumentation amp</a:t>
            </a:r>
          </a:p>
          <a:p>
            <a:pPr lvl="1" eaLnBrk="1" hangingPunct="1"/>
            <a:r>
              <a:rPr lang="en-US" altLang="zh-CN" sz="2600">
                <a:ea typeface="宋体" panose="02010600030101010101" pitchFamily="2" charset="-122"/>
              </a:rPr>
              <a:t>very high input resistance </a:t>
            </a:r>
            <a:r>
              <a:rPr lang="zh-CN" altLang="en-US" sz="2600">
                <a:ea typeface="宋体" panose="02010600030101010101" pitchFamily="2" charset="-122"/>
              </a:rPr>
              <a:t>输入阻抗很大</a:t>
            </a:r>
            <a:endParaRPr lang="en-US" altLang="zh-CN" sz="26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600">
                <a:ea typeface="宋体" panose="02010600030101010101" pitchFamily="2" charset="-122"/>
              </a:rPr>
              <a:t>high differential gain </a:t>
            </a:r>
            <a:r>
              <a:rPr lang="zh-CN" altLang="en-US" sz="2600">
                <a:ea typeface="宋体" panose="02010600030101010101" pitchFamily="2" charset="-122"/>
              </a:rPr>
              <a:t>差分增益变大</a:t>
            </a:r>
            <a:endParaRPr lang="en-US" altLang="zh-CN" sz="26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600">
                <a:ea typeface="宋体" panose="02010600030101010101" pitchFamily="2" charset="-122"/>
              </a:rPr>
              <a:t>symmetric gain </a:t>
            </a:r>
            <a:r>
              <a:rPr lang="en-US" altLang="zh-CN" sz="2600">
                <a:solidFill>
                  <a:schemeClr val="bg2"/>
                </a:solidFill>
                <a:ea typeface="宋体" panose="02010600030101010101" pitchFamily="2" charset="-122"/>
              </a:rPr>
              <a:t>(assuming that </a:t>
            </a:r>
            <a:r>
              <a:rPr lang="en-US" altLang="zh-CN" sz="2600" i="1">
                <a:solidFill>
                  <a:schemeClr val="bg2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600" baseline="-25000">
                <a:solidFill>
                  <a:schemeClr val="bg2"/>
                </a:solidFill>
                <a:ea typeface="宋体" panose="02010600030101010101" pitchFamily="2" charset="-122"/>
              </a:rPr>
              <a:t>1</a:t>
            </a:r>
            <a:r>
              <a:rPr lang="en-US" altLang="zh-CN" sz="2600">
                <a:solidFill>
                  <a:schemeClr val="bg2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600" i="1">
                <a:solidFill>
                  <a:schemeClr val="bg2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600" baseline="-25000">
                <a:solidFill>
                  <a:schemeClr val="bg2"/>
                </a:solidFill>
                <a:ea typeface="宋体" panose="02010600030101010101" pitchFamily="2" charset="-122"/>
              </a:rPr>
              <a:t>2</a:t>
            </a:r>
            <a:r>
              <a:rPr lang="en-US" altLang="zh-CN" sz="2600">
                <a:solidFill>
                  <a:schemeClr val="bg2"/>
                </a:solidFill>
                <a:ea typeface="宋体" panose="02010600030101010101" pitchFamily="2" charset="-122"/>
              </a:rPr>
              <a:t> are matched)</a:t>
            </a:r>
          </a:p>
          <a:p>
            <a:pPr eaLnBrk="1" hangingPunct="1"/>
            <a:r>
              <a:rPr lang="en-US" altLang="zh-CN" sz="2600" b="1">
                <a:solidFill>
                  <a:srgbClr val="FF0000"/>
                </a:solidFill>
                <a:ea typeface="宋体" panose="02010600030101010101" pitchFamily="2" charset="-122"/>
              </a:rPr>
              <a:t>Disadvantages</a:t>
            </a:r>
            <a:r>
              <a:rPr lang="zh-CN" altLang="en-US" sz="2600" b="1">
                <a:solidFill>
                  <a:srgbClr val="FF0000"/>
                </a:solidFill>
                <a:ea typeface="宋体" panose="02010600030101010101" pitchFamily="2" charset="-122"/>
              </a:rPr>
              <a:t>缺点</a:t>
            </a:r>
            <a:r>
              <a:rPr lang="en-US" altLang="zh-CN" sz="2600" b="1">
                <a:ea typeface="宋体" panose="02010600030101010101" pitchFamily="2" charset="-122"/>
              </a:rPr>
              <a:t> </a:t>
            </a:r>
            <a:r>
              <a:rPr lang="en-US" altLang="zh-CN" sz="2600">
                <a:ea typeface="宋体" panose="02010600030101010101" pitchFamily="2" charset="-122"/>
              </a:rPr>
              <a:t>of instrumentation amp</a:t>
            </a:r>
          </a:p>
          <a:p>
            <a:pPr lvl="1" eaLnBrk="1" hangingPunct="1"/>
            <a:r>
              <a:rPr lang="en-US" altLang="zh-CN" sz="26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600" i="1" baseline="-25000">
                <a:solidFill>
                  <a:srgbClr val="FF0000"/>
                </a:solidFill>
                <a:ea typeface="宋体" panose="02010600030101010101" pitchFamily="2" charset="-122"/>
              </a:rPr>
              <a:t>Di</a:t>
            </a:r>
            <a:r>
              <a:rPr lang="en-US" altLang="zh-CN" sz="260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6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600" i="1" baseline="-25000">
                <a:solidFill>
                  <a:srgbClr val="FF0000"/>
                </a:solidFill>
                <a:ea typeface="宋体" panose="02010600030101010101" pitchFamily="2" charset="-122"/>
              </a:rPr>
              <a:t>Cm</a:t>
            </a:r>
            <a:r>
              <a:rPr lang="en-US" altLang="zh-CN" sz="2600">
                <a:solidFill>
                  <a:srgbClr val="FF0000"/>
                </a:solidFill>
                <a:ea typeface="宋体" panose="02010600030101010101" pitchFamily="2" charset="-122"/>
              </a:rPr>
              <a:t> are equal in first stage</a:t>
            </a:r>
            <a:r>
              <a:rPr lang="en-US" altLang="zh-CN" sz="2600">
                <a:ea typeface="宋体" panose="02010600030101010101" pitchFamily="2" charset="-122"/>
              </a:rPr>
              <a:t> – meaning that the common-mode and differential inputs are amplified with</a:t>
            </a:r>
            <a:r>
              <a:rPr lang="en-US" altLang="zh-CN" sz="2600">
                <a:solidFill>
                  <a:srgbClr val="FF0000"/>
                </a:solidFill>
                <a:ea typeface="宋体" panose="02010600030101010101" pitchFamily="2" charset="-122"/>
              </a:rPr>
              <a:t> equal gain… </a:t>
            </a:r>
            <a:r>
              <a:rPr lang="zh-CN" altLang="en-US" sz="2600">
                <a:solidFill>
                  <a:srgbClr val="FF0000"/>
                </a:solidFill>
                <a:ea typeface="宋体" panose="02010600030101010101" pitchFamily="2" charset="-122"/>
              </a:rPr>
              <a:t>第一级放大器对差分输入和共模输入进行了同样程度的放大！ </a:t>
            </a:r>
            <a:r>
              <a:rPr lang="en-US" altLang="zh-CN" sz="26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6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①信号幅度过大容易使运放饱和；②第二级有更大的</a:t>
            </a:r>
            <a:r>
              <a:rPr lang="en-US" altLang="zh-CN" sz="26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CMRR</a:t>
            </a:r>
            <a:r>
              <a:rPr lang="zh-CN" altLang="en-US" sz="260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压力</a:t>
            </a:r>
            <a:endParaRPr lang="en-US" altLang="zh-CN" sz="2600" b="1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1E2864E7-9ACB-DD4B-BB2E-AE099D29CF2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2">
            <a:extLst>
              <a:ext uri="{FF2B5EF4-FFF2-40B4-BE49-F238E27FC236}">
                <a16:creationId xmlns:a16="http://schemas.microsoft.com/office/drawing/2014/main" id="{12C23AF5-8A51-394E-876C-F3EF77293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905000"/>
            <a:ext cx="3124200" cy="396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88068" name="Picture 3">
            <a:extLst>
              <a:ext uri="{FF2B5EF4-FFF2-40B4-BE49-F238E27FC236}">
                <a16:creationId xmlns:a16="http://schemas.microsoft.com/office/drawing/2014/main" id="{ED2CB00F-51A3-7944-9EE8-38DDF003A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8" y="2730500"/>
            <a:ext cx="4113212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4">
            <a:extLst>
              <a:ext uri="{FF2B5EF4-FFF2-40B4-BE49-F238E27FC236}">
                <a16:creationId xmlns:a16="http://schemas.microsoft.com/office/drawing/2014/main" id="{F12248E8-2860-824F-B94A-85FE3E502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19388"/>
            <a:ext cx="4113213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0" name="Rectangle 5">
            <a:extLst>
              <a:ext uri="{FF2B5EF4-FFF2-40B4-BE49-F238E27FC236}">
                <a16:creationId xmlns:a16="http://schemas.microsoft.com/office/drawing/2014/main" id="{17070447-91CA-5F49-BFEC-1F29440CC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39624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8071" name="Rectangle 6">
            <a:extLst>
              <a:ext uri="{FF2B5EF4-FFF2-40B4-BE49-F238E27FC236}">
                <a16:creationId xmlns:a16="http://schemas.microsoft.com/office/drawing/2014/main" id="{2E9CF21F-F37B-FF47-81EA-43C727AF43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What is problem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with </a:t>
            </a:r>
            <a:r>
              <a:rPr lang="en-US" altLang="zh-CN" sz="3200" b="0" i="1">
                <a:ea typeface="宋体" panose="02010600030101010101" pitchFamily="2" charset="-122"/>
              </a:rPr>
              <a:t>A</a:t>
            </a:r>
            <a:r>
              <a:rPr lang="en-US" altLang="zh-CN" sz="3200" b="0" i="1" baseline="-25000">
                <a:ea typeface="宋体" panose="02010600030101010101" pitchFamily="2" charset="-122"/>
              </a:rPr>
              <a:t>Cm</a:t>
            </a:r>
            <a:r>
              <a:rPr lang="en-US" altLang="zh-CN" sz="3200" b="0">
                <a:ea typeface="宋体" panose="02010600030101010101" pitchFamily="2" charset="-122"/>
              </a:rPr>
              <a:t> = </a:t>
            </a:r>
            <a:r>
              <a:rPr lang="en-US" altLang="zh-CN" sz="3200" b="0" i="1">
                <a:ea typeface="宋体" panose="02010600030101010101" pitchFamily="2" charset="-122"/>
              </a:rPr>
              <a:t>A</a:t>
            </a:r>
            <a:r>
              <a:rPr lang="en-US" altLang="zh-CN" sz="3200">
                <a:ea typeface="宋体" panose="02010600030101010101" pitchFamily="2" charset="-122"/>
              </a:rPr>
              <a:t>?</a:t>
            </a:r>
          </a:p>
        </p:txBody>
      </p:sp>
      <p:sp>
        <p:nvSpPr>
          <p:cNvPr id="88072" name="Text Box 7">
            <a:extLst>
              <a:ext uri="{FF2B5EF4-FFF2-40B4-BE49-F238E27FC236}">
                <a16:creationId xmlns:a16="http://schemas.microsoft.com/office/drawing/2014/main" id="{61B92E25-AAF6-894E-B8B9-D980A3002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638800"/>
            <a:ext cx="449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differential gain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&gt;&gt;</a:t>
            </a:r>
            <a:r>
              <a:rPr lang="en-US" altLang="zh-CN" sz="2000">
                <a:ea typeface="宋体" panose="02010600030101010101" pitchFamily="2" charset="-122"/>
              </a:rPr>
              <a:t> common-mode gain</a:t>
            </a:r>
          </a:p>
        </p:txBody>
      </p:sp>
      <p:sp>
        <p:nvSpPr>
          <p:cNvPr id="88073" name="Text Box 8">
            <a:extLst>
              <a:ext uri="{FF2B5EF4-FFF2-40B4-BE49-F238E27FC236}">
                <a16:creationId xmlns:a16="http://schemas.microsoft.com/office/drawing/2014/main" id="{24375BDF-43FD-0D47-912C-424013B50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38800"/>
            <a:ext cx="449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differential gain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r>
              <a:rPr lang="en-US" altLang="zh-CN" sz="2000">
                <a:ea typeface="宋体" panose="02010600030101010101" pitchFamily="2" charset="-122"/>
              </a:rPr>
              <a:t> common-mode gain</a:t>
            </a:r>
          </a:p>
        </p:txBody>
      </p:sp>
      <p:sp>
        <p:nvSpPr>
          <p:cNvPr id="1985545" name="Line 9">
            <a:extLst>
              <a:ext uri="{FF2B5EF4-FFF2-40B4-BE49-F238E27FC236}">
                <a16:creationId xmlns:a16="http://schemas.microsoft.com/office/drawing/2014/main" id="{DD699128-97BE-1245-85B5-05A83B6EF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2971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46" name="Line 10">
            <a:extLst>
              <a:ext uri="{FF2B5EF4-FFF2-40B4-BE49-F238E27FC236}">
                <a16:creationId xmlns:a16="http://schemas.microsoft.com/office/drawing/2014/main" id="{3D0EA344-7CFE-3A4A-881A-BDA99C6B74A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5257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47" name="Line 11">
            <a:extLst>
              <a:ext uri="{FF2B5EF4-FFF2-40B4-BE49-F238E27FC236}">
                <a16:creationId xmlns:a16="http://schemas.microsoft.com/office/drawing/2014/main" id="{12ED28C6-E449-4643-9238-62A6E794FCDB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352800" y="4114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48" name="AutoShape 12">
            <a:extLst>
              <a:ext uri="{FF2B5EF4-FFF2-40B4-BE49-F238E27FC236}">
                <a16:creationId xmlns:a16="http://schemas.microsoft.com/office/drawing/2014/main" id="{6DCB2F29-DAA3-F14A-8B08-C637EA49625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43000" y="2895600"/>
            <a:ext cx="2590800" cy="2438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5549" name="Line 13">
            <a:extLst>
              <a:ext uri="{FF2B5EF4-FFF2-40B4-BE49-F238E27FC236}">
                <a16:creationId xmlns:a16="http://schemas.microsoft.com/office/drawing/2014/main" id="{0B276CEE-9D6C-084D-8C37-38EF64521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2971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50" name="Line 14">
            <a:extLst>
              <a:ext uri="{FF2B5EF4-FFF2-40B4-BE49-F238E27FC236}">
                <a16:creationId xmlns:a16="http://schemas.microsoft.com/office/drawing/2014/main" id="{B2F05C6D-3A8E-3B4B-BA02-20628590FFE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257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51" name="AutoShape 15">
            <a:extLst>
              <a:ext uri="{FF2B5EF4-FFF2-40B4-BE49-F238E27FC236}">
                <a16:creationId xmlns:a16="http://schemas.microsoft.com/office/drawing/2014/main" id="{8EF9A40F-69C1-1D4D-A010-44651F1F677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676900" y="2857500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5552" name="AutoShape 16">
            <a:extLst>
              <a:ext uri="{FF2B5EF4-FFF2-40B4-BE49-F238E27FC236}">
                <a16:creationId xmlns:a16="http://schemas.microsoft.com/office/drawing/2014/main" id="{E2AB9A85-C7A6-D643-87F9-15F1F48E3F4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676900" y="4838700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5553" name="Freeform 17">
            <a:extLst>
              <a:ext uri="{FF2B5EF4-FFF2-40B4-BE49-F238E27FC236}">
                <a16:creationId xmlns:a16="http://schemas.microsoft.com/office/drawing/2014/main" id="{F586AD64-E5E5-A444-9839-9ABB4B65E1D1}"/>
              </a:ext>
            </a:extLst>
          </p:cNvPr>
          <p:cNvSpPr>
            <a:spLocks/>
          </p:cNvSpPr>
          <p:nvPr/>
        </p:nvSpPr>
        <p:spPr bwMode="auto">
          <a:xfrm>
            <a:off x="6248400" y="3124200"/>
            <a:ext cx="1447800" cy="914400"/>
          </a:xfrm>
          <a:custGeom>
            <a:avLst/>
            <a:gdLst>
              <a:gd name="T0" fmla="*/ 0 w 912"/>
              <a:gd name="T1" fmla="*/ 0 h 576"/>
              <a:gd name="T2" fmla="*/ 2147483646 w 912"/>
              <a:gd name="T3" fmla="*/ 0 h 576"/>
              <a:gd name="T4" fmla="*/ 2147483646 w 912"/>
              <a:gd name="T5" fmla="*/ 2147483646 h 576"/>
              <a:gd name="T6" fmla="*/ 2147483646 w 912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2" h="576">
                <a:moveTo>
                  <a:pt x="0" y="0"/>
                </a:moveTo>
                <a:lnTo>
                  <a:pt x="384" y="0"/>
                </a:lnTo>
                <a:lnTo>
                  <a:pt x="384" y="576"/>
                </a:lnTo>
                <a:lnTo>
                  <a:pt x="912" y="576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54" name="Freeform 18">
            <a:extLst>
              <a:ext uri="{FF2B5EF4-FFF2-40B4-BE49-F238E27FC236}">
                <a16:creationId xmlns:a16="http://schemas.microsoft.com/office/drawing/2014/main" id="{20B2A618-C25D-9C44-9E1A-D7AB131CFDAD}"/>
              </a:ext>
            </a:extLst>
          </p:cNvPr>
          <p:cNvSpPr>
            <a:spLocks/>
          </p:cNvSpPr>
          <p:nvPr/>
        </p:nvSpPr>
        <p:spPr bwMode="auto">
          <a:xfrm>
            <a:off x="6172200" y="4267200"/>
            <a:ext cx="1524000" cy="838200"/>
          </a:xfrm>
          <a:custGeom>
            <a:avLst/>
            <a:gdLst>
              <a:gd name="T0" fmla="*/ 0 w 960"/>
              <a:gd name="T1" fmla="*/ 2147483646 h 528"/>
              <a:gd name="T2" fmla="*/ 2147483646 w 960"/>
              <a:gd name="T3" fmla="*/ 2147483646 h 528"/>
              <a:gd name="T4" fmla="*/ 2147483646 w 960"/>
              <a:gd name="T5" fmla="*/ 0 h 528"/>
              <a:gd name="T6" fmla="*/ 2147483646 w 9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60" h="528">
                <a:moveTo>
                  <a:pt x="0" y="528"/>
                </a:moveTo>
                <a:lnTo>
                  <a:pt x="432" y="528"/>
                </a:lnTo>
                <a:lnTo>
                  <a:pt x="432" y="0"/>
                </a:lnTo>
                <a:lnTo>
                  <a:pt x="960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55" name="Line 19">
            <a:extLst>
              <a:ext uri="{FF2B5EF4-FFF2-40B4-BE49-F238E27FC236}">
                <a16:creationId xmlns:a16="http://schemas.microsoft.com/office/drawing/2014/main" id="{8EC3AEE0-F349-124C-A65F-3A80188A0928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7848600" y="41148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5556" name="AutoShape 20">
            <a:extLst>
              <a:ext uri="{FF2B5EF4-FFF2-40B4-BE49-F238E27FC236}">
                <a16:creationId xmlns:a16="http://schemas.microsoft.com/office/drawing/2014/main" id="{F92A6039-E38A-7D4E-8E61-12A32DCB856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81900" y="3848100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85557" name="Text Box 21">
            <a:extLst>
              <a:ext uri="{FF2B5EF4-FFF2-40B4-BE49-F238E27FC236}">
                <a16:creationId xmlns:a16="http://schemas.microsoft.com/office/drawing/2014/main" id="{72D27975-BFCC-F14E-AFD5-6EED57FD9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985558" name="Text Box 22">
            <a:extLst>
              <a:ext uri="{FF2B5EF4-FFF2-40B4-BE49-F238E27FC236}">
                <a16:creationId xmlns:a16="http://schemas.microsoft.com/office/drawing/2014/main" id="{BB438B3D-AA74-2A46-BA38-BFDB1170E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572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985559" name="Text Box 23">
            <a:extLst>
              <a:ext uri="{FF2B5EF4-FFF2-40B4-BE49-F238E27FC236}">
                <a16:creationId xmlns:a16="http://schemas.microsoft.com/office/drawing/2014/main" id="{924E60D3-28E9-D341-ACCB-5A80E6C69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286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985560" name="Text Box 24">
            <a:extLst>
              <a:ext uri="{FF2B5EF4-FFF2-40B4-BE49-F238E27FC236}">
                <a16:creationId xmlns:a16="http://schemas.microsoft.com/office/drawing/2014/main" id="{04DA3817-8502-1B4F-AA7D-481A1BC3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572000"/>
            <a:ext cx="685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In</a:t>
            </a:r>
            <a:r>
              <a:rPr lang="en-US" altLang="zh-CN" sz="3200" baseline="-25000"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985561" name="Text Box 25">
            <a:extLst>
              <a:ext uri="{FF2B5EF4-FFF2-40B4-BE49-F238E27FC236}">
                <a16:creationId xmlns:a16="http://schemas.microsoft.com/office/drawing/2014/main" id="{8B49433C-195A-E543-98B1-39FCC02CE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886200"/>
            <a:ext cx="1981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>
                <a:ea typeface="宋体" panose="02010600030101010101" pitchFamily="2" charset="-122"/>
              </a:rPr>
              <a:t> = 10 x 25</a:t>
            </a:r>
          </a:p>
        </p:txBody>
      </p:sp>
      <p:sp>
        <p:nvSpPr>
          <p:cNvPr id="1985562" name="Text Box 26">
            <a:extLst>
              <a:ext uri="{FF2B5EF4-FFF2-40B4-BE49-F238E27FC236}">
                <a16:creationId xmlns:a16="http://schemas.microsoft.com/office/drawing/2014/main" id="{ACAACF9C-6F1D-DA4D-86CD-5BCBF4BAC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316163"/>
            <a:ext cx="11430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>
                <a:ea typeface="宋体" panose="02010600030101010101" pitchFamily="2" charset="-122"/>
              </a:rPr>
              <a:t> = 10</a:t>
            </a:r>
          </a:p>
        </p:txBody>
      </p:sp>
      <p:sp>
        <p:nvSpPr>
          <p:cNvPr id="1985563" name="Text Box 27">
            <a:extLst>
              <a:ext uri="{FF2B5EF4-FFF2-40B4-BE49-F238E27FC236}">
                <a16:creationId xmlns:a16="http://schemas.microsoft.com/office/drawing/2014/main" id="{0A8A6FB8-92AF-0B44-8915-583A828D4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306763"/>
            <a:ext cx="11430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i="1">
                <a:ea typeface="宋体" panose="02010600030101010101" pitchFamily="2" charset="-122"/>
              </a:rPr>
              <a:t>A</a:t>
            </a:r>
            <a:r>
              <a:rPr lang="en-US" altLang="zh-CN" sz="2800">
                <a:ea typeface="宋体" panose="02010600030101010101" pitchFamily="2" charset="-122"/>
              </a:rPr>
              <a:t> = 25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45AC2E4-2D39-784D-BF3D-BAB2FDC4C024}"/>
              </a:ext>
            </a:extLst>
          </p:cNvPr>
          <p:cNvSpPr txBox="1"/>
          <p:nvPr/>
        </p:nvSpPr>
        <p:spPr>
          <a:xfrm>
            <a:off x="670540" y="6139933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Case 1: 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没有共模增益时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B82D955-0550-604F-895F-FE024A27B051}"/>
              </a:ext>
            </a:extLst>
          </p:cNvPr>
          <p:cNvSpPr txBox="1"/>
          <p:nvPr/>
        </p:nvSpPr>
        <p:spPr>
          <a:xfrm>
            <a:off x="5105400" y="6137831"/>
            <a:ext cx="334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Case 2: 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当第一级有共模增益时</a:t>
            </a:r>
          </a:p>
        </p:txBody>
      </p:sp>
      <p:sp>
        <p:nvSpPr>
          <p:cNvPr id="33" name="灯片编号占位符 1">
            <a:extLst>
              <a:ext uri="{FF2B5EF4-FFF2-40B4-BE49-F238E27FC236}">
                <a16:creationId xmlns:a16="http://schemas.microsoft.com/office/drawing/2014/main" id="{BD7CFA51-96DB-0F45-BD9B-82E6FE2CC4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8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8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8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8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8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8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8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8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8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8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8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98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8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8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8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8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8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98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8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5548" grpId="0" animBg="1"/>
      <p:bldP spid="1985551" grpId="0" animBg="1"/>
      <p:bldP spid="1985552" grpId="0" animBg="1"/>
      <p:bldP spid="1985556" grpId="0" animBg="1"/>
      <p:bldP spid="1985557" grpId="0"/>
      <p:bldP spid="1985558" grpId="0"/>
      <p:bldP spid="1985559" grpId="0"/>
      <p:bldP spid="1985560" grpId="0"/>
      <p:bldP spid="1985561" grpId="0"/>
      <p:bldP spid="1985562" grpId="0"/>
      <p:bldP spid="198556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4">
            <a:extLst>
              <a:ext uri="{FF2B5EF4-FFF2-40B4-BE49-F238E27FC236}">
                <a16:creationId xmlns:a16="http://schemas.microsoft.com/office/drawing/2014/main" id="{A56253DF-2368-6C43-B6F6-BE30144B1B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2384F5B1-DC41-4B4B-8F72-3FFBDFA7E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solidFill>
                  <a:schemeClr val="tx1"/>
                </a:solidFill>
                <a:ea typeface="宋体" panose="02010600030101010101" pitchFamily="2" charset="-122"/>
              </a:rPr>
              <a:t>differential gain 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&gt;&gt;</a:t>
            </a:r>
            <a:r>
              <a:rPr lang="en-US" altLang="zh-CN" sz="3200">
                <a:solidFill>
                  <a:schemeClr val="tx1"/>
                </a:solidFill>
                <a:ea typeface="宋体" panose="02010600030101010101" pitchFamily="2" charset="-122"/>
              </a:rPr>
              <a:t> common-mode gain</a:t>
            </a:r>
          </a:p>
        </p:txBody>
      </p:sp>
      <p:pic>
        <p:nvPicPr>
          <p:cNvPr id="89092" name="Picture 3">
            <a:extLst>
              <a:ext uri="{FF2B5EF4-FFF2-40B4-BE49-F238E27FC236}">
                <a16:creationId xmlns:a16="http://schemas.microsoft.com/office/drawing/2014/main" id="{022A1BC7-183B-2D46-8335-77B3629D5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95588"/>
            <a:ext cx="4113213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Rectangle 4">
            <a:extLst>
              <a:ext uri="{FF2B5EF4-FFF2-40B4-BE49-F238E27FC236}">
                <a16:creationId xmlns:a16="http://schemas.microsoft.com/office/drawing/2014/main" id="{FAE5F13E-812D-6C41-AE2A-07E89F0BE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0386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9094" name="Rectangle 5">
            <a:extLst>
              <a:ext uri="{FF2B5EF4-FFF2-40B4-BE49-F238E27FC236}">
                <a16:creationId xmlns:a16="http://schemas.microsoft.com/office/drawing/2014/main" id="{E5A9BAEF-6883-6040-983B-1EBEECF58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981200"/>
            <a:ext cx="3124200" cy="396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9095" name="Line 6">
            <a:extLst>
              <a:ext uri="{FF2B5EF4-FFF2-40B4-BE49-F238E27FC236}">
                <a16:creationId xmlns:a16="http://schemas.microsoft.com/office/drawing/2014/main" id="{6544A8A1-1310-0843-BB06-F88824BF73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30480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6" name="Line 7">
            <a:extLst>
              <a:ext uri="{FF2B5EF4-FFF2-40B4-BE49-F238E27FC236}">
                <a16:creationId xmlns:a16="http://schemas.microsoft.com/office/drawing/2014/main" id="{96C30AF2-8EC1-7747-A5EA-1320EE4B3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53340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7" name="Line 8">
            <a:extLst>
              <a:ext uri="{FF2B5EF4-FFF2-40B4-BE49-F238E27FC236}">
                <a16:creationId xmlns:a16="http://schemas.microsoft.com/office/drawing/2014/main" id="{72FC6DFC-DD85-934F-B045-1762FA568676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352800" y="41910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098" name="AutoShape 9">
            <a:extLst>
              <a:ext uri="{FF2B5EF4-FFF2-40B4-BE49-F238E27FC236}">
                <a16:creationId xmlns:a16="http://schemas.microsoft.com/office/drawing/2014/main" id="{D76944A5-D2C3-0D44-9331-3919551D171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43000" y="2971800"/>
            <a:ext cx="2590800" cy="2438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89099" name="Text Box 10">
            <a:extLst>
              <a:ext uri="{FF2B5EF4-FFF2-40B4-BE49-F238E27FC236}">
                <a16:creationId xmlns:a16="http://schemas.microsoft.com/office/drawing/2014/main" id="{6715D3FD-7CE5-944A-848C-A560EF36A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332038"/>
            <a:ext cx="2209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In</a:t>
            </a:r>
            <a:r>
              <a:rPr lang="en-US" altLang="zh-CN" sz="3200" baseline="-25000" dirty="0">
                <a:ea typeface="宋体" panose="02010600030101010101" pitchFamily="2" charset="-122"/>
              </a:rPr>
              <a:t>1 </a:t>
            </a:r>
            <a:r>
              <a:rPr lang="en-US" altLang="zh-CN" sz="3200" dirty="0">
                <a:ea typeface="宋体" panose="02010600030101010101" pitchFamily="2" charset="-122"/>
              </a:rPr>
              <a:t>= 10.02</a:t>
            </a:r>
            <a:r>
              <a:rPr lang="en-US" altLang="zh-CN" sz="32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</p:txBody>
      </p:sp>
      <p:sp>
        <p:nvSpPr>
          <p:cNvPr id="89100" name="Text Box 11">
            <a:extLst>
              <a:ext uri="{FF2B5EF4-FFF2-40B4-BE49-F238E27FC236}">
                <a16:creationId xmlns:a16="http://schemas.microsoft.com/office/drawing/2014/main" id="{1D46C0D8-7DDF-5E4C-8693-81E26632D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62600"/>
            <a:ext cx="2057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In</a:t>
            </a:r>
            <a:r>
              <a:rPr lang="en-US" altLang="zh-CN" sz="3200" baseline="-25000" dirty="0">
                <a:ea typeface="宋体" panose="02010600030101010101" pitchFamily="2" charset="-122"/>
              </a:rPr>
              <a:t>2 </a:t>
            </a:r>
            <a:r>
              <a:rPr lang="en-US" altLang="zh-CN" sz="3200" dirty="0">
                <a:ea typeface="宋体" panose="02010600030101010101" pitchFamily="2" charset="-122"/>
              </a:rPr>
              <a:t>= 10.03</a:t>
            </a:r>
            <a:r>
              <a:rPr lang="en-US" altLang="zh-CN" sz="32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</p:txBody>
      </p:sp>
      <p:sp>
        <p:nvSpPr>
          <p:cNvPr id="89101" name="Text Box 12">
            <a:extLst>
              <a:ext uri="{FF2B5EF4-FFF2-40B4-BE49-F238E27FC236}">
                <a16:creationId xmlns:a16="http://schemas.microsoft.com/office/drawing/2014/main" id="{93D67EC2-6544-D542-BF06-AD8CAC1F9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962400"/>
            <a:ext cx="1981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= 10 x 25</a:t>
            </a:r>
          </a:p>
        </p:txBody>
      </p:sp>
      <p:sp>
        <p:nvSpPr>
          <p:cNvPr id="89102" name="Text Box 13">
            <a:extLst>
              <a:ext uri="{FF2B5EF4-FFF2-40B4-BE49-F238E27FC236}">
                <a16:creationId xmlns:a16="http://schemas.microsoft.com/office/drawing/2014/main" id="{B97F9A80-18CF-0445-8701-BD1660257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581400"/>
            <a:ext cx="4572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Out</a:t>
            </a:r>
            <a:r>
              <a:rPr lang="en-US" altLang="zh-CN" sz="3200">
                <a:ea typeface="宋体" panose="02010600030101010101" pitchFamily="2" charset="-122"/>
              </a:rPr>
              <a:t>= 250 x (10.03</a:t>
            </a:r>
            <a:r>
              <a:rPr lang="en-US" altLang="zh-CN" sz="3200" i="1">
                <a:ea typeface="宋体" panose="02010600030101010101" pitchFamily="2" charset="-122"/>
              </a:rPr>
              <a:t>-</a:t>
            </a:r>
            <a:r>
              <a:rPr lang="en-US" altLang="zh-CN" sz="3200">
                <a:ea typeface="宋体" panose="02010600030101010101" pitchFamily="2" charset="-122"/>
              </a:rPr>
              <a:t>10.02)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Out </a:t>
            </a:r>
            <a:r>
              <a:rPr lang="en-US" altLang="zh-CN" sz="3200">
                <a:ea typeface="宋体" panose="02010600030101010101" pitchFamily="2" charset="-122"/>
              </a:rPr>
              <a:t>= 2.5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  </a:t>
            </a: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no problem!!!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A9C170FB-D2F3-1F40-820B-97134BA363F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Footer Placeholder 4">
            <a:extLst>
              <a:ext uri="{FF2B5EF4-FFF2-40B4-BE49-F238E27FC236}">
                <a16:creationId xmlns:a16="http://schemas.microsoft.com/office/drawing/2014/main" id="{3B13CDBB-9BFE-FF4E-8575-57099DD00B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CBCD928E-E54B-B74B-9AAF-CF22AE35D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solidFill>
                  <a:schemeClr val="tx1"/>
                </a:solidFill>
                <a:ea typeface="宋体" panose="02010600030101010101" pitchFamily="2" charset="-122"/>
              </a:rPr>
              <a:t>differential gain 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r>
              <a:rPr lang="en-US" altLang="zh-CN" sz="3200">
                <a:solidFill>
                  <a:schemeClr val="tx1"/>
                </a:solidFill>
                <a:ea typeface="宋体" panose="02010600030101010101" pitchFamily="2" charset="-122"/>
              </a:rPr>
              <a:t> common-mode gain</a:t>
            </a:r>
          </a:p>
        </p:txBody>
      </p:sp>
      <p:pic>
        <p:nvPicPr>
          <p:cNvPr id="90116" name="Picture 3">
            <a:extLst>
              <a:ext uri="{FF2B5EF4-FFF2-40B4-BE49-F238E27FC236}">
                <a16:creationId xmlns:a16="http://schemas.microsoft.com/office/drawing/2014/main" id="{F8C659DE-6F16-354A-B4D7-C2025FDB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795588"/>
            <a:ext cx="4113212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4">
            <a:extLst>
              <a:ext uri="{FF2B5EF4-FFF2-40B4-BE49-F238E27FC236}">
                <a16:creationId xmlns:a16="http://schemas.microsoft.com/office/drawing/2014/main" id="{4D03010B-7B6D-3047-B356-E221C35C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9144000" cy="40386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0118" name="Rectangle 5">
            <a:extLst>
              <a:ext uri="{FF2B5EF4-FFF2-40B4-BE49-F238E27FC236}">
                <a16:creationId xmlns:a16="http://schemas.microsoft.com/office/drawing/2014/main" id="{4140B3E9-3101-6F49-94D6-271953A0D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981200"/>
            <a:ext cx="3124200" cy="396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0119" name="Line 6">
            <a:extLst>
              <a:ext uri="{FF2B5EF4-FFF2-40B4-BE49-F238E27FC236}">
                <a16:creationId xmlns:a16="http://schemas.microsoft.com/office/drawing/2014/main" id="{02C82DA8-1541-D24E-A6B8-81FC574DD4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3036888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0" name="Line 7">
            <a:extLst>
              <a:ext uri="{FF2B5EF4-FFF2-40B4-BE49-F238E27FC236}">
                <a16:creationId xmlns:a16="http://schemas.microsoft.com/office/drawing/2014/main" id="{D8245E14-23F2-3945-845B-B5E1AF951CD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5322888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1" name="Freeform 8">
            <a:extLst>
              <a:ext uri="{FF2B5EF4-FFF2-40B4-BE49-F238E27FC236}">
                <a16:creationId xmlns:a16="http://schemas.microsoft.com/office/drawing/2014/main" id="{82F72837-3B56-CB47-BEE8-1D20FCA085E9}"/>
              </a:ext>
            </a:extLst>
          </p:cNvPr>
          <p:cNvSpPr>
            <a:spLocks/>
          </p:cNvSpPr>
          <p:nvPr/>
        </p:nvSpPr>
        <p:spPr bwMode="auto">
          <a:xfrm>
            <a:off x="1752600" y="3189288"/>
            <a:ext cx="1447800" cy="914400"/>
          </a:xfrm>
          <a:custGeom>
            <a:avLst/>
            <a:gdLst>
              <a:gd name="T0" fmla="*/ 0 w 912"/>
              <a:gd name="T1" fmla="*/ 0 h 576"/>
              <a:gd name="T2" fmla="*/ 2147483646 w 912"/>
              <a:gd name="T3" fmla="*/ 0 h 576"/>
              <a:gd name="T4" fmla="*/ 2147483646 w 912"/>
              <a:gd name="T5" fmla="*/ 2147483646 h 576"/>
              <a:gd name="T6" fmla="*/ 2147483646 w 912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2" h="576">
                <a:moveTo>
                  <a:pt x="0" y="0"/>
                </a:moveTo>
                <a:lnTo>
                  <a:pt x="384" y="0"/>
                </a:lnTo>
                <a:lnTo>
                  <a:pt x="384" y="576"/>
                </a:lnTo>
                <a:lnTo>
                  <a:pt x="912" y="576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2" name="Freeform 9">
            <a:extLst>
              <a:ext uri="{FF2B5EF4-FFF2-40B4-BE49-F238E27FC236}">
                <a16:creationId xmlns:a16="http://schemas.microsoft.com/office/drawing/2014/main" id="{F974DED5-0DD1-5549-8A79-38A8E49350C0}"/>
              </a:ext>
            </a:extLst>
          </p:cNvPr>
          <p:cNvSpPr>
            <a:spLocks/>
          </p:cNvSpPr>
          <p:nvPr/>
        </p:nvSpPr>
        <p:spPr bwMode="auto">
          <a:xfrm>
            <a:off x="1676400" y="4332288"/>
            <a:ext cx="1524000" cy="838200"/>
          </a:xfrm>
          <a:custGeom>
            <a:avLst/>
            <a:gdLst>
              <a:gd name="T0" fmla="*/ 0 w 960"/>
              <a:gd name="T1" fmla="*/ 2147483646 h 528"/>
              <a:gd name="T2" fmla="*/ 2147483646 w 960"/>
              <a:gd name="T3" fmla="*/ 2147483646 h 528"/>
              <a:gd name="T4" fmla="*/ 2147483646 w 960"/>
              <a:gd name="T5" fmla="*/ 0 h 528"/>
              <a:gd name="T6" fmla="*/ 2147483646 w 9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60" h="528">
                <a:moveTo>
                  <a:pt x="0" y="528"/>
                </a:moveTo>
                <a:lnTo>
                  <a:pt x="432" y="528"/>
                </a:lnTo>
                <a:lnTo>
                  <a:pt x="432" y="0"/>
                </a:lnTo>
                <a:lnTo>
                  <a:pt x="960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3" name="Line 10">
            <a:extLst>
              <a:ext uri="{FF2B5EF4-FFF2-40B4-BE49-F238E27FC236}">
                <a16:creationId xmlns:a16="http://schemas.microsoft.com/office/drawing/2014/main" id="{45CB150C-C5E4-D340-AEBF-394758B6285A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352800" y="4179888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24" name="Text Box 11">
            <a:extLst>
              <a:ext uri="{FF2B5EF4-FFF2-40B4-BE49-F238E27FC236}">
                <a16:creationId xmlns:a16="http://schemas.microsoft.com/office/drawing/2014/main" id="{91651839-E107-4A4E-8D15-4173A8B5A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657600"/>
            <a:ext cx="11430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= 10</a:t>
            </a:r>
          </a:p>
        </p:txBody>
      </p:sp>
      <p:sp>
        <p:nvSpPr>
          <p:cNvPr id="90125" name="Text Box 12">
            <a:extLst>
              <a:ext uri="{FF2B5EF4-FFF2-40B4-BE49-F238E27FC236}">
                <a16:creationId xmlns:a16="http://schemas.microsoft.com/office/drawing/2014/main" id="{2CF04EFC-AC33-194F-9A7D-6358B828C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246438"/>
            <a:ext cx="11430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= 25</a:t>
            </a:r>
          </a:p>
        </p:txBody>
      </p:sp>
      <p:sp>
        <p:nvSpPr>
          <p:cNvPr id="90126" name="Text Box 13">
            <a:extLst>
              <a:ext uri="{FF2B5EF4-FFF2-40B4-BE49-F238E27FC236}">
                <a16:creationId xmlns:a16="http://schemas.microsoft.com/office/drawing/2014/main" id="{B09B05E9-DC8D-4C48-87E4-6ACE34072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332038"/>
            <a:ext cx="2209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In</a:t>
            </a:r>
            <a:r>
              <a:rPr lang="en-US" altLang="zh-CN" sz="3200" baseline="-25000" dirty="0">
                <a:ea typeface="宋体" panose="02010600030101010101" pitchFamily="2" charset="-122"/>
              </a:rPr>
              <a:t>1 </a:t>
            </a:r>
            <a:r>
              <a:rPr lang="en-US" altLang="zh-CN" sz="3200" dirty="0">
                <a:ea typeface="宋体" panose="02010600030101010101" pitchFamily="2" charset="-122"/>
              </a:rPr>
              <a:t>= 10.02</a:t>
            </a:r>
            <a:r>
              <a:rPr lang="en-US" altLang="zh-CN" sz="32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</p:txBody>
      </p:sp>
      <p:sp>
        <p:nvSpPr>
          <p:cNvPr id="90127" name="Text Box 14">
            <a:extLst>
              <a:ext uri="{FF2B5EF4-FFF2-40B4-BE49-F238E27FC236}">
                <a16:creationId xmlns:a16="http://schemas.microsoft.com/office/drawing/2014/main" id="{D68AB65B-66DB-B24F-97D0-EF1AD5630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62600"/>
            <a:ext cx="2057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In</a:t>
            </a:r>
            <a:r>
              <a:rPr lang="en-US" altLang="zh-CN" sz="3200" baseline="-25000" dirty="0">
                <a:ea typeface="宋体" panose="02010600030101010101" pitchFamily="2" charset="-122"/>
              </a:rPr>
              <a:t>2 </a:t>
            </a:r>
            <a:r>
              <a:rPr lang="en-US" altLang="zh-CN" sz="3200" dirty="0">
                <a:ea typeface="宋体" panose="02010600030101010101" pitchFamily="2" charset="-122"/>
              </a:rPr>
              <a:t>= 10.03</a:t>
            </a:r>
            <a:r>
              <a:rPr lang="en-US" altLang="zh-CN" sz="3200" i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</p:txBody>
      </p:sp>
      <p:sp>
        <p:nvSpPr>
          <p:cNvPr id="90128" name="Text Box 15">
            <a:extLst>
              <a:ext uri="{FF2B5EF4-FFF2-40B4-BE49-F238E27FC236}">
                <a16:creationId xmlns:a16="http://schemas.microsoft.com/office/drawing/2014/main" id="{63E5FD72-68B3-5540-BA9B-068CCF469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057400"/>
            <a:ext cx="548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Out</a:t>
            </a:r>
            <a:r>
              <a:rPr lang="en-US" altLang="zh-CN" sz="3200" baseline="-25000" dirty="0">
                <a:ea typeface="宋体" panose="02010600030101010101" pitchFamily="2" charset="-122"/>
              </a:rPr>
              <a:t>1</a:t>
            </a:r>
            <a:r>
              <a:rPr lang="en-US" altLang="zh-CN" sz="3200" dirty="0">
                <a:ea typeface="宋体" panose="02010600030101010101" pitchFamily="2" charset="-122"/>
              </a:rPr>
              <a:t>= 10 x 10.02 = 15</a:t>
            </a:r>
            <a:r>
              <a:rPr lang="en-US" altLang="zh-CN" sz="3200" i="1" dirty="0">
                <a:ea typeface="宋体" panose="02010600030101010101" pitchFamily="2" charset="-122"/>
              </a:rPr>
              <a:t>V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saturation</a:t>
            </a:r>
          </a:p>
        </p:txBody>
      </p:sp>
      <p:sp>
        <p:nvSpPr>
          <p:cNvPr id="90129" name="Text Box 16">
            <a:extLst>
              <a:ext uri="{FF2B5EF4-FFF2-40B4-BE49-F238E27FC236}">
                <a16:creationId xmlns:a16="http://schemas.microsoft.com/office/drawing/2014/main" id="{9C58D0EC-0167-5A44-9A3F-C74BACC9D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638800"/>
            <a:ext cx="548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 dirty="0">
                <a:ea typeface="宋体" panose="02010600030101010101" pitchFamily="2" charset="-122"/>
              </a:rPr>
              <a:t>v</a:t>
            </a:r>
            <a:r>
              <a:rPr lang="en-US" altLang="zh-CN" sz="3200" i="1" baseline="-25000" dirty="0">
                <a:ea typeface="宋体" panose="02010600030101010101" pitchFamily="2" charset="-122"/>
              </a:rPr>
              <a:t>Out</a:t>
            </a:r>
            <a:r>
              <a:rPr lang="en-US" altLang="zh-CN" sz="3200" baseline="-25000" dirty="0">
                <a:ea typeface="宋体" panose="02010600030101010101" pitchFamily="2" charset="-122"/>
              </a:rPr>
              <a:t>2</a:t>
            </a:r>
            <a:r>
              <a:rPr lang="en-US" altLang="zh-CN" sz="3200" dirty="0">
                <a:ea typeface="宋体" panose="02010600030101010101" pitchFamily="2" charset="-122"/>
              </a:rPr>
              <a:t>= 10 x 10.03 = 15</a:t>
            </a:r>
            <a:r>
              <a:rPr lang="en-US" altLang="zh-CN" sz="3200" i="1" dirty="0">
                <a:ea typeface="宋体" panose="02010600030101010101" pitchFamily="2" charset="-122"/>
              </a:rPr>
              <a:t>V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saturation</a:t>
            </a:r>
          </a:p>
        </p:txBody>
      </p:sp>
      <p:sp>
        <p:nvSpPr>
          <p:cNvPr id="90130" name="Text Box 17">
            <a:extLst>
              <a:ext uri="{FF2B5EF4-FFF2-40B4-BE49-F238E27FC236}">
                <a16:creationId xmlns:a16="http://schemas.microsoft.com/office/drawing/2014/main" id="{B17D4849-6256-3140-85FC-13EA2581D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581400"/>
            <a:ext cx="4572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Out</a:t>
            </a:r>
            <a:r>
              <a:rPr lang="en-US" altLang="zh-CN" sz="3200">
                <a:ea typeface="宋体" panose="02010600030101010101" pitchFamily="2" charset="-122"/>
              </a:rPr>
              <a:t>= 25 x (15</a:t>
            </a:r>
            <a:r>
              <a:rPr lang="en-US" altLang="zh-CN" sz="3200" i="1">
                <a:ea typeface="宋体" panose="02010600030101010101" pitchFamily="2" charset="-122"/>
              </a:rPr>
              <a:t>-</a:t>
            </a:r>
            <a:r>
              <a:rPr lang="en-US" altLang="zh-CN" sz="3200">
                <a:ea typeface="宋体" panose="02010600030101010101" pitchFamily="2" charset="-122"/>
              </a:rPr>
              <a:t>15)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200" i="1">
                <a:ea typeface="宋体" panose="02010600030101010101" pitchFamily="2" charset="-122"/>
              </a:rPr>
              <a:t>v</a:t>
            </a:r>
            <a:r>
              <a:rPr lang="en-US" altLang="zh-CN" sz="3200" i="1" baseline="-25000">
                <a:ea typeface="宋体" panose="02010600030101010101" pitchFamily="2" charset="-122"/>
              </a:rPr>
              <a:t>Out </a:t>
            </a:r>
            <a:r>
              <a:rPr lang="en-US" altLang="zh-CN" sz="3200">
                <a:ea typeface="宋体" panose="02010600030101010101" pitchFamily="2" charset="-122"/>
              </a:rPr>
              <a:t>= 0</a:t>
            </a:r>
            <a:r>
              <a:rPr lang="en-US" altLang="zh-CN" sz="3200" i="1">
                <a:solidFill>
                  <a:srgbClr val="FF0000"/>
                </a:solidFill>
                <a:ea typeface="宋体" panose="02010600030101010101" pitchFamily="2" charset="-122"/>
              </a:rPr>
              <a:t>V  </a:t>
            </a: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problem!!!</a:t>
            </a:r>
          </a:p>
        </p:txBody>
      </p:sp>
      <p:sp>
        <p:nvSpPr>
          <p:cNvPr id="90131" name="Line 18">
            <a:extLst>
              <a:ext uri="{FF2B5EF4-FFF2-40B4-BE49-F238E27FC236}">
                <a16:creationId xmlns:a16="http://schemas.microsoft.com/office/drawing/2014/main" id="{4BF99AA4-AA45-FE48-AAA1-766040331E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2362200"/>
            <a:ext cx="10668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2" name="Line 19">
            <a:extLst>
              <a:ext uri="{FF2B5EF4-FFF2-40B4-BE49-F238E27FC236}">
                <a16:creationId xmlns:a16="http://schemas.microsoft.com/office/drawing/2014/main" id="{24567056-9234-9C4A-A65E-783EBA647CA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38400" y="5257800"/>
            <a:ext cx="10668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0133" name="AutoShape 20">
            <a:extLst>
              <a:ext uri="{FF2B5EF4-FFF2-40B4-BE49-F238E27FC236}">
                <a16:creationId xmlns:a16="http://schemas.microsoft.com/office/drawing/2014/main" id="{755F465F-54BE-F540-9E01-2F4F4C43602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1100" y="2922588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0134" name="AutoShape 21">
            <a:extLst>
              <a:ext uri="{FF2B5EF4-FFF2-40B4-BE49-F238E27FC236}">
                <a16:creationId xmlns:a16="http://schemas.microsoft.com/office/drawing/2014/main" id="{F39180BB-A41A-A44C-AE8F-D62E4F651F9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1100" y="4903788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0135" name="AutoShape 22">
            <a:extLst>
              <a:ext uri="{FF2B5EF4-FFF2-40B4-BE49-F238E27FC236}">
                <a16:creationId xmlns:a16="http://schemas.microsoft.com/office/drawing/2014/main" id="{E175D458-091F-8549-A90A-8DF301BACFF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086100" y="3913188"/>
            <a:ext cx="609600" cy="5334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 sz="1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90136" name="文本框 1">
            <a:extLst>
              <a:ext uri="{FF2B5EF4-FFF2-40B4-BE49-F238E27FC236}">
                <a16:creationId xmlns:a16="http://schemas.microsoft.com/office/drawing/2014/main" id="{53B55478-DF68-4D48-87DA-EF2D44983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477838"/>
            <a:ext cx="3657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供电电源 </a:t>
            </a:r>
            <a:r>
              <a:rPr lang="en-US" altLang="zh-CN" sz="2000">
                <a:ea typeface="宋体" panose="02010600030101010101" pitchFamily="2" charset="-122"/>
              </a:rPr>
              <a:t>±15 V</a:t>
            </a:r>
            <a:r>
              <a:rPr lang="zh-CN" altLang="en-US" sz="2000">
                <a:ea typeface="宋体" panose="02010600030101010101" pitchFamily="2" charset="-122"/>
              </a:rPr>
              <a:t>，限制了电路中最大允许的电压范围</a:t>
            </a:r>
          </a:p>
        </p:txBody>
      </p:sp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F352AB48-D112-A44D-98D5-6446C34A294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4">
            <a:extLst>
              <a:ext uri="{FF2B5EF4-FFF2-40B4-BE49-F238E27FC236}">
                <a16:creationId xmlns:a16="http://schemas.microsoft.com/office/drawing/2014/main" id="{6E6C562C-174B-D340-B843-CFEF848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1139" name="Rectangle 4">
            <a:extLst>
              <a:ext uri="{FF2B5EF4-FFF2-40B4-BE49-F238E27FC236}">
                <a16:creationId xmlns:a16="http://schemas.microsoft.com/office/drawing/2014/main" id="{6D5C657B-68FC-C045-8DB2-970CDF800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43434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1140" name="Rectangle 2">
            <a:extLst>
              <a:ext uri="{FF2B5EF4-FFF2-40B4-BE49-F238E27FC236}">
                <a16:creationId xmlns:a16="http://schemas.microsoft.com/office/drawing/2014/main" id="{1DDB10F3-4ED4-A049-9ABD-71C4598AAA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91141" name="Rectangle 3">
            <a:extLst>
              <a:ext uri="{FF2B5EF4-FFF2-40B4-BE49-F238E27FC236}">
                <a16:creationId xmlns:a16="http://schemas.microsoft.com/office/drawing/2014/main" id="{DD56A04C-4489-BE4C-AB17-1614C106ABA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19100" y="1905000"/>
            <a:ext cx="8305800" cy="48768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b="1" dirty="0">
                <a:solidFill>
                  <a:srgbClr val="008000"/>
                </a:solidFill>
                <a:ea typeface="宋体" panose="02010600030101010101" pitchFamily="2" charset="-122"/>
              </a:rPr>
              <a:t>advantages</a:t>
            </a:r>
            <a:r>
              <a:rPr lang="en-US" altLang="zh-CN" dirty="0">
                <a:ea typeface="宋体" panose="02010600030101010101" pitchFamily="2" charset="-122"/>
              </a:rPr>
              <a:t> of </a:t>
            </a:r>
            <a:r>
              <a:rPr lang="en-US" altLang="zh-CN" dirty="0" err="1">
                <a:ea typeface="宋体" panose="02010600030101010101" pitchFamily="2" charset="-122"/>
              </a:rPr>
              <a:t>instru</a:t>
            </a:r>
            <a:r>
              <a:rPr lang="en-US" altLang="zh-CN" dirty="0">
                <a:ea typeface="宋体" panose="02010600030101010101" pitchFamily="2" charset="-122"/>
              </a:rPr>
              <a:t>. amp</a:t>
            </a:r>
          </a:p>
          <a:p>
            <a:pPr lvl="1" eaLnBrk="1" hangingPunct="1"/>
            <a:r>
              <a:rPr lang="en-US" altLang="zh-CN" b="1" dirty="0">
                <a:solidFill>
                  <a:srgbClr val="0432FF"/>
                </a:solidFill>
                <a:ea typeface="宋体" panose="02010600030101010101" pitchFamily="2" charset="-122"/>
              </a:rPr>
              <a:t>very high input resistance</a:t>
            </a:r>
          </a:p>
          <a:p>
            <a:pPr lvl="1" eaLnBrk="1" hangingPunct="1"/>
            <a:r>
              <a:rPr lang="en-US" altLang="zh-CN" dirty="0">
                <a:ea typeface="宋体" panose="02010600030101010101" pitchFamily="2" charset="-122"/>
              </a:rPr>
              <a:t>high differential gain</a:t>
            </a:r>
          </a:p>
          <a:p>
            <a:pPr lvl="1" eaLnBrk="1" hangingPunct="1"/>
            <a:r>
              <a:rPr lang="en-US" altLang="zh-CN" dirty="0">
                <a:ea typeface="宋体" panose="02010600030101010101" pitchFamily="2" charset="-122"/>
              </a:rPr>
              <a:t>symmetric gain </a:t>
            </a:r>
            <a:r>
              <a:rPr lang="en-US" altLang="zh-CN" dirty="0">
                <a:solidFill>
                  <a:schemeClr val="bg2"/>
                </a:solidFill>
                <a:ea typeface="宋体" panose="02010600030101010101" pitchFamily="2" charset="-122"/>
              </a:rPr>
              <a:t>(assuming that </a:t>
            </a:r>
            <a:r>
              <a:rPr lang="en-US" altLang="zh-CN" i="1" dirty="0">
                <a:solidFill>
                  <a:schemeClr val="bg2"/>
                </a:solidFill>
                <a:ea typeface="宋体" panose="02010600030101010101" pitchFamily="2" charset="-122"/>
              </a:rPr>
              <a:t>A</a:t>
            </a:r>
            <a:r>
              <a:rPr lang="en-US" altLang="zh-CN" baseline="-25000" dirty="0">
                <a:solidFill>
                  <a:schemeClr val="bg2"/>
                </a:solidFill>
                <a:ea typeface="宋体" panose="02010600030101010101" pitchFamily="2" charset="-122"/>
              </a:rPr>
              <a:t>1</a:t>
            </a:r>
            <a:r>
              <a:rPr lang="en-US" altLang="zh-CN" dirty="0">
                <a:solidFill>
                  <a:schemeClr val="bg2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>
                <a:solidFill>
                  <a:schemeClr val="bg2"/>
                </a:solidFill>
                <a:ea typeface="宋体" panose="02010600030101010101" pitchFamily="2" charset="-122"/>
              </a:rPr>
              <a:t>A</a:t>
            </a:r>
            <a:r>
              <a:rPr lang="en-US" altLang="zh-CN" baseline="-25000" dirty="0">
                <a:solidFill>
                  <a:schemeClr val="bg2"/>
                </a:solidFill>
                <a:ea typeface="宋体" panose="02010600030101010101" pitchFamily="2" charset="-122"/>
              </a:rPr>
              <a:t>2</a:t>
            </a:r>
            <a:r>
              <a:rPr lang="en-US" altLang="zh-CN" dirty="0">
                <a:solidFill>
                  <a:schemeClr val="bg2"/>
                </a:solidFill>
                <a:ea typeface="宋体" panose="02010600030101010101" pitchFamily="2" charset="-122"/>
              </a:rPr>
              <a:t> are matched)</a:t>
            </a:r>
          </a:p>
          <a:p>
            <a:pPr eaLnBrk="1" hangingPunct="1"/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disadvantages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of instrumentation amp</a:t>
            </a:r>
          </a:p>
          <a:p>
            <a:pPr lvl="1" eaLnBrk="1" hangingPunct="1"/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Di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 err="1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Cm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are equal in first stage</a:t>
            </a:r>
            <a:r>
              <a:rPr lang="en-US" altLang="zh-CN" dirty="0">
                <a:ea typeface="宋体" panose="02010600030101010101" pitchFamily="2" charset="-122"/>
              </a:rPr>
              <a:t> – meaning that the common-mode and differential inputs are amplified with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equal gain…</a:t>
            </a:r>
            <a:endParaRPr lang="en-US" altLang="zh-CN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need for matching</a:t>
            </a:r>
            <a:r>
              <a:rPr lang="en-US" altLang="zh-CN" dirty="0">
                <a:ea typeface="宋体" panose="02010600030101010101" pitchFamily="2" charset="-122"/>
              </a:rPr>
              <a:t> – if two op amps which comprise stage #1 are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not perfectly matched</a:t>
            </a:r>
            <a:r>
              <a:rPr lang="en-US" altLang="zh-CN" dirty="0">
                <a:ea typeface="宋体" panose="02010600030101010101" pitchFamily="2" charset="-122"/>
              </a:rPr>
              <a:t>, one will see unintended effects </a:t>
            </a:r>
            <a:r>
              <a:rPr lang="zh-CN" altLang="en-US" dirty="0">
                <a:ea typeface="宋体" panose="02010600030101010101" pitchFamily="2" charset="-122"/>
              </a:rPr>
              <a:t>如果第一级不完美匹配，那么将会对第二级的输入引入额外的差分信号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91142" name="Picture 6">
            <a:extLst>
              <a:ext uri="{FF2B5EF4-FFF2-40B4-BE49-F238E27FC236}">
                <a16:creationId xmlns:a16="http://schemas.microsoft.com/office/drawing/2014/main" id="{4D74EB68-E2C6-5E47-A524-5FB3CD0CA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0"/>
            <a:ext cx="4572001" cy="316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907118C-AE85-DF48-A29D-6FA70C72C79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oter Placeholder 4">
            <a:extLst>
              <a:ext uri="{FF2B5EF4-FFF2-40B4-BE49-F238E27FC236}">
                <a16:creationId xmlns:a16="http://schemas.microsoft.com/office/drawing/2014/main" id="{E9CB6891-BD3D-7241-ACA6-80E153651F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D90E14C9-4042-2E4D-A1BB-AE80125D8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FD7D3F06-9F07-EE4E-8295-141D97A0341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How can one fix this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(alleviate these disadvantages)</a:t>
            </a:r>
            <a:r>
              <a:rPr lang="en-US" altLang="zh-CN" sz="2800">
                <a:ea typeface="宋体" panose="02010600030101010101" pitchFamily="2" charset="-122"/>
              </a:rPr>
              <a:t>?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Disconnect the two resistors (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) connected to node </a:t>
            </a:r>
            <a:r>
              <a:rPr lang="en-US" altLang="zh-CN" sz="2800" i="1">
                <a:ea typeface="宋体" panose="02010600030101010101" pitchFamily="2" charset="-122"/>
              </a:rPr>
              <a:t>X</a:t>
            </a:r>
            <a:r>
              <a:rPr lang="en-US" altLang="zh-CN" sz="2800">
                <a:ea typeface="宋体" panose="02010600030101010101" pitchFamily="2" charset="-122"/>
              </a:rPr>
              <a:t> from ground, making the configuration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“floating” </a:t>
            </a:r>
            <a:r>
              <a:rPr lang="en-US" altLang="zh-CN" sz="2800">
                <a:ea typeface="宋体" panose="02010600030101010101" pitchFamily="2" charset="-122"/>
              </a:rPr>
              <a:t>in nature…</a:t>
            </a: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>
                <a:ea typeface="宋体" panose="02010600030101010101" pitchFamily="2" charset="-122"/>
              </a:rPr>
              <a:t>Refer to following slide…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1141EEC-CDF7-2844-8073-4540151B575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oter Placeholder 4">
            <a:extLst>
              <a:ext uri="{FF2B5EF4-FFF2-40B4-BE49-F238E27FC236}">
                <a16:creationId xmlns:a16="http://schemas.microsoft.com/office/drawing/2014/main" id="{CBF3E6F5-635B-5742-AA66-C82A6394A0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BFC7757C-4DC8-A148-95C8-28A61A5F2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0">
                <a:ea typeface="宋体" panose="02010600030101010101" pitchFamily="2" charset="-122"/>
              </a:rPr>
              <a:t>2.4.2.</a:t>
            </a:r>
            <a:r>
              <a:rPr lang="en-US" altLang="zh-CN">
                <a:ea typeface="宋体" panose="02010600030101010101" pitchFamily="2" charset="-122"/>
              </a:rPr>
              <a:t> The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en-US" altLang="zh-CN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93188" name="Rectangle 4">
            <a:extLst>
              <a:ext uri="{FF2B5EF4-FFF2-40B4-BE49-F238E27FC236}">
                <a16:creationId xmlns:a16="http://schemas.microsoft.com/office/drawing/2014/main" id="{5A22A475-FCA1-AA4F-83E8-F55D0B155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990661" name="Picture 5">
            <a:extLst>
              <a:ext uri="{FF2B5EF4-FFF2-40B4-BE49-F238E27FC236}">
                <a16:creationId xmlns:a16="http://schemas.microsoft.com/office/drawing/2014/main" id="{3D656CAE-2547-7044-A1BA-CF7D84F41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400800" cy="45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0662" name="Picture 6">
            <a:extLst>
              <a:ext uri="{FF2B5EF4-FFF2-40B4-BE49-F238E27FC236}">
                <a16:creationId xmlns:a16="http://schemas.microsoft.com/office/drawing/2014/main" id="{64EBD5BE-1AD2-B147-BB78-C83BBD8F9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2828925"/>
            <a:ext cx="6465887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1" name="Oval 7">
            <a:extLst>
              <a:ext uri="{FF2B5EF4-FFF2-40B4-BE49-F238E27FC236}">
                <a16:creationId xmlns:a16="http://schemas.microsoft.com/office/drawing/2014/main" id="{1E3AF29E-5E1C-D049-A4D0-1FFDC9896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200400"/>
            <a:ext cx="1752600" cy="22098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3192" name="Text Box 2">
            <a:extLst>
              <a:ext uri="{FF2B5EF4-FFF2-40B4-BE49-F238E27FC236}">
                <a16:creationId xmlns:a16="http://schemas.microsoft.com/office/drawing/2014/main" id="{D0007B97-2403-324F-914B-23F74405D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400"/>
            <a:ext cx="8686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2.20:</a:t>
            </a:r>
            <a:r>
              <a:rPr lang="en-US" altLang="zh-CN">
                <a:ea typeface="宋体" panose="02010600030101010101" pitchFamily="2" charset="-122"/>
              </a:rPr>
              <a:t> A popular circuit for an instrumentation amplifier. </a:t>
            </a:r>
            <a:r>
              <a:rPr lang="en-US" altLang="zh-CN" b="1">
                <a:ea typeface="宋体" panose="02010600030101010101" pitchFamily="2" charset="-122"/>
              </a:rPr>
              <a:t>(b)</a:t>
            </a:r>
            <a:r>
              <a:rPr lang="en-US" altLang="zh-CN">
                <a:ea typeface="宋体" panose="02010600030101010101" pitchFamily="2" charset="-122"/>
              </a:rPr>
              <a:t> The circuit in </a:t>
            </a:r>
            <a:r>
              <a:rPr lang="en-US" altLang="zh-CN" b="1">
                <a:ea typeface="宋体" panose="02010600030101010101" pitchFamily="2" charset="-122"/>
              </a:rPr>
              <a:t>(a)</a:t>
            </a:r>
            <a:r>
              <a:rPr lang="en-US" altLang="zh-CN">
                <a:ea typeface="宋体" panose="02010600030101010101" pitchFamily="2" charset="-122"/>
              </a:rPr>
              <a:t> with the connection between node X and ground removed and the two resistors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en-US" altLang="zh-CN" baseline="-20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 and </a:t>
            </a:r>
            <a:r>
              <a:rPr lang="en-US" altLang="zh-CN" i="1">
                <a:ea typeface="宋体" panose="02010600030101010101" pitchFamily="2" charset="-122"/>
              </a:rPr>
              <a:t>R</a:t>
            </a:r>
            <a:r>
              <a:rPr lang="en-US" altLang="zh-CN" baseline="-20000">
                <a:ea typeface="宋体" panose="02010600030101010101" pitchFamily="2" charset="-122"/>
              </a:rPr>
              <a:t>1</a:t>
            </a:r>
            <a:r>
              <a:rPr lang="en-US" altLang="zh-CN">
                <a:ea typeface="宋体" panose="02010600030101010101" pitchFamily="2" charset="-122"/>
              </a:rPr>
              <a:t> lumped together. This simple wiring change dramatically improves performance.</a:t>
            </a:r>
          </a:p>
        </p:txBody>
      </p:sp>
      <p:sp>
        <p:nvSpPr>
          <p:cNvPr id="93193" name="文本框 1">
            <a:extLst>
              <a:ext uri="{FF2B5EF4-FFF2-40B4-BE49-F238E27FC236}">
                <a16:creationId xmlns:a16="http://schemas.microsoft.com/office/drawing/2014/main" id="{686A50EC-14C7-6040-8797-31DCDD3E9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901825"/>
            <a:ext cx="3048000" cy="10156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仅仅是简单地将</a:t>
            </a:r>
            <a:r>
              <a:rPr lang="en-US" altLang="zh-CN" sz="2000" dirty="0">
                <a:ea typeface="宋体" panose="02010600030101010101" pitchFamily="2" charset="-122"/>
              </a:rPr>
              <a:t>X</a:t>
            </a:r>
            <a:r>
              <a:rPr lang="zh-CN" altLang="en-US" sz="2000" dirty="0">
                <a:ea typeface="宋体" panose="02010600030101010101" pitchFamily="2" charset="-122"/>
              </a:rPr>
              <a:t>点的接地去掉，就能解决上述问题！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【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巧妙的工程实现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】</a:t>
            </a:r>
            <a:endParaRPr lang="zh-CN" altLang="en-US" sz="2000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4A39F1D-A566-8A40-BAE6-DE136C80EB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9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9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BA80F4B0-BFC0-D548-A1F9-9D162BAB98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00A6B5A-1ABD-FE4C-89CC-E76545AA1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2.1.3.</a:t>
            </a:r>
            <a:r>
              <a:rPr lang="en-US" altLang="zh-CN" sz="3200">
                <a:ea typeface="宋体" panose="02010600030101010101" pitchFamily="2" charset="-122"/>
              </a:rPr>
              <a:t> Differential &amp; Common-Mode Signals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E435DD51-8569-EA4F-B100-73FEA36DF6E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>
                <a:ea typeface="宋体" panose="02010600030101010101" pitchFamily="2" charset="-122"/>
              </a:rPr>
              <a:t> How 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common-mode input</a:t>
            </a:r>
            <a:r>
              <a:rPr lang="en-US" altLang="zh-CN" sz="2800">
                <a:ea typeface="宋体" panose="02010600030101010101" pitchFamily="2" charset="-122"/>
              </a:rPr>
              <a:t> (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cmi</a:t>
            </a:r>
            <a:r>
              <a:rPr lang="en-US" altLang="zh-CN" sz="2800">
                <a:ea typeface="宋体" panose="02010600030101010101" pitchFamily="2" charset="-122"/>
              </a:rPr>
              <a:t>) defined in terms of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>
                <a:ea typeface="宋体" panose="02010600030101010101" pitchFamily="2" charset="-122"/>
              </a:rPr>
              <a:t> and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baseline="-25000">
                <a:ea typeface="宋体" panose="02010600030101010101" pitchFamily="2" charset="-122"/>
              </a:rPr>
              <a:t>2</a:t>
            </a:r>
            <a:r>
              <a:rPr lang="en-US" altLang="zh-CN" sz="2800">
                <a:ea typeface="宋体" panose="02010600030101010101" pitchFamily="2" charset="-122"/>
              </a:rPr>
              <a:t>?</a:t>
            </a:r>
          </a:p>
        </p:txBody>
      </p:sp>
      <p:graphicFrame>
        <p:nvGraphicFramePr>
          <p:cNvPr id="10245" name="Object 4">
            <a:extLst>
              <a:ext uri="{FF2B5EF4-FFF2-40B4-BE49-F238E27FC236}">
                <a16:creationId xmlns:a16="http://schemas.microsoft.com/office/drawing/2014/main" id="{4673FA3E-F80F-4043-B314-A50E2E596B1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447800" y="3559175"/>
          <a:ext cx="6161088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547300" imgH="12433300" progId="Equation.DSMT4">
                  <p:embed/>
                </p:oleObj>
              </mc:Choice>
              <mc:Fallback>
                <p:oleObj name="Equation" r:id="rId3" imgW="35547300" imgH="12433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559175"/>
                        <a:ext cx="6161088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文本框 1">
            <a:extLst>
              <a:ext uri="{FF2B5EF4-FFF2-40B4-BE49-F238E27FC236}">
                <a16:creationId xmlns:a16="http://schemas.microsoft.com/office/drawing/2014/main" id="{AF9D75D2-1392-524F-B97B-9D7C779C2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371475"/>
            <a:ext cx="2525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差分信号 </a:t>
            </a:r>
            <a:r>
              <a:rPr lang="en-US" altLang="zh-CN" sz="2000">
                <a:ea typeface="宋体" panose="02010600030101010101" pitchFamily="2" charset="-122"/>
              </a:rPr>
              <a:t>&amp; </a:t>
            </a:r>
            <a:r>
              <a:rPr lang="zh-CN" altLang="en-US" sz="2000">
                <a:ea typeface="宋体" panose="02010600030101010101" pitchFamily="2" charset="-122"/>
              </a:rPr>
              <a:t>共模信号</a:t>
            </a:r>
          </a:p>
        </p:txBody>
      </p:sp>
      <p:sp>
        <p:nvSpPr>
          <p:cNvPr id="10247" name="文本框 2">
            <a:extLst>
              <a:ext uri="{FF2B5EF4-FFF2-40B4-BE49-F238E27FC236}">
                <a16:creationId xmlns:a16="http://schemas.microsoft.com/office/drawing/2014/main" id="{2054AE80-7F5C-DE4C-8B90-F00BAF418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914400"/>
            <a:ext cx="2782887" cy="70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宋体" panose="02010600030101010101" pitchFamily="2" charset="-122"/>
              </a:rPr>
              <a:t>差分：</a:t>
            </a:r>
            <a:r>
              <a:rPr lang="en-US" altLang="zh-CN" sz="2000">
                <a:latin typeface="Arial" panose="020B0604020202020204" pitchFamily="34" charset="0"/>
                <a:ea typeface="宋体" panose="02010600030101010101" pitchFamily="2" charset="-122"/>
              </a:rPr>
              <a:t>v</a:t>
            </a:r>
            <a:r>
              <a:rPr lang="en-US" altLang="en-US" sz="2000" baseline="-25000">
                <a:latin typeface="Arial" panose="020B0604020202020204" pitchFamily="34" charset="0"/>
              </a:rPr>
              <a:t>d</a:t>
            </a:r>
            <a:r>
              <a:rPr lang="en-US" altLang="zh-CN" sz="2000" baseline="-25000">
                <a:latin typeface="Arial" panose="020B0604020202020204" pitchFamily="34" charset="0"/>
                <a:ea typeface="宋体" panose="02010600030101010101" pitchFamily="2" charset="-122"/>
              </a:rPr>
              <a:t>i</a:t>
            </a:r>
            <a:r>
              <a:rPr lang="en-US" altLang="en-US" sz="2000">
                <a:latin typeface="Arial" panose="020B0604020202020204" pitchFamily="34" charset="0"/>
              </a:rPr>
              <a:t> = v</a:t>
            </a:r>
            <a:r>
              <a:rPr lang="en-US" altLang="en-US" sz="2000" baseline="-25000">
                <a:latin typeface="Arial" panose="020B0604020202020204" pitchFamily="34" charset="0"/>
              </a:rPr>
              <a:t>2</a:t>
            </a:r>
            <a:r>
              <a:rPr lang="en-US" altLang="en-US" sz="2000">
                <a:latin typeface="Arial" panose="020B0604020202020204" pitchFamily="34" charset="0"/>
              </a:rPr>
              <a:t> - v</a:t>
            </a:r>
            <a:r>
              <a:rPr lang="en-US" altLang="en-US" sz="2000" baseline="-25000">
                <a:latin typeface="Arial" panose="020B0604020202020204" pitchFamily="34" charset="0"/>
              </a:rPr>
              <a:t>1 </a:t>
            </a:r>
            <a:endParaRPr lang="en-US" altLang="en-US" sz="2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宋体" panose="02010600030101010101" pitchFamily="2" charset="-122"/>
              </a:rPr>
              <a:t>共模：</a:t>
            </a:r>
            <a:r>
              <a:rPr lang="en-US" altLang="en-US" sz="2000">
                <a:latin typeface="Arial" panose="020B0604020202020204" pitchFamily="34" charset="0"/>
              </a:rPr>
              <a:t>v</a:t>
            </a:r>
            <a:r>
              <a:rPr lang="en-US" altLang="en-US" sz="2000" baseline="-25000">
                <a:latin typeface="Arial" panose="020B0604020202020204" pitchFamily="34" charset="0"/>
              </a:rPr>
              <a:t>cm</a:t>
            </a:r>
            <a:r>
              <a:rPr lang="en-US" altLang="zh-CN" sz="2000" baseline="-25000">
                <a:latin typeface="Arial" panose="020B0604020202020204" pitchFamily="34" charset="0"/>
                <a:ea typeface="宋体" panose="02010600030101010101" pitchFamily="2" charset="-122"/>
              </a:rPr>
              <a:t>i</a:t>
            </a:r>
            <a:r>
              <a:rPr lang="en-US" altLang="en-US" sz="2000" baseline="-25000">
                <a:latin typeface="Arial" panose="020B0604020202020204" pitchFamily="34" charset="0"/>
              </a:rPr>
              <a:t> </a:t>
            </a:r>
            <a:r>
              <a:rPr lang="en-US" altLang="en-US" sz="2000">
                <a:latin typeface="Arial" panose="020B0604020202020204" pitchFamily="34" charset="0"/>
              </a:rPr>
              <a:t>= (v</a:t>
            </a:r>
            <a:r>
              <a:rPr lang="en-US" altLang="en-US" sz="2000" baseline="-25000">
                <a:latin typeface="Arial" panose="020B0604020202020204" pitchFamily="34" charset="0"/>
              </a:rPr>
              <a:t>2</a:t>
            </a:r>
            <a:r>
              <a:rPr lang="en-US" altLang="en-US" sz="2000">
                <a:latin typeface="Arial" panose="020B0604020202020204" pitchFamily="34" charset="0"/>
              </a:rPr>
              <a:t> + v</a:t>
            </a:r>
            <a:r>
              <a:rPr lang="en-US" altLang="en-US" sz="2000" baseline="-25000">
                <a:latin typeface="Arial" panose="020B0604020202020204" pitchFamily="34" charset="0"/>
              </a:rPr>
              <a:t>1 </a:t>
            </a:r>
            <a:r>
              <a:rPr lang="en-US" altLang="en-US" sz="2000">
                <a:latin typeface="Arial" panose="020B0604020202020204" pitchFamily="34" charset="0"/>
              </a:rPr>
              <a:t>)/2</a:t>
            </a:r>
          </a:p>
        </p:txBody>
      </p:sp>
      <p:sp>
        <p:nvSpPr>
          <p:cNvPr id="10248" name="文本框 3">
            <a:extLst>
              <a:ext uri="{FF2B5EF4-FFF2-40B4-BE49-F238E27FC236}">
                <a16:creationId xmlns:a16="http://schemas.microsoft.com/office/drawing/2014/main" id="{A9EC0EC2-0DE4-604A-96D0-3AF71FFE1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5" y="5791200"/>
            <a:ext cx="9140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任意两个信号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，</a:t>
            </a:r>
            <a:r>
              <a:rPr lang="en-US" altLang="zh-CN" sz="2000" b="1" dirty="0">
                <a:solidFill>
                  <a:srgbClr val="0432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，都可以分解成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共模信号（</a:t>
            </a:r>
            <a:r>
              <a:rPr lang="en-US" altLang="zh-CN" sz="2000" b="1" dirty="0" err="1">
                <a:solidFill>
                  <a:srgbClr val="00B05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 err="1">
                <a:solidFill>
                  <a:srgbClr val="00B050"/>
                </a:solidFill>
                <a:ea typeface="宋体" panose="02010600030101010101" pitchFamily="2" charset="-122"/>
              </a:rPr>
              <a:t>cmi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） 与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差分信号（</a:t>
            </a:r>
            <a:r>
              <a:rPr lang="en-US" altLang="zh-CN" sz="2000" b="1" dirty="0" err="1">
                <a:solidFill>
                  <a:srgbClr val="00B05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="1" baseline="-25000" dirty="0" err="1">
                <a:solidFill>
                  <a:srgbClr val="00B050"/>
                </a:solidFill>
                <a:ea typeface="宋体" panose="02010600030101010101" pitchFamily="2" charset="-122"/>
              </a:rPr>
              <a:t>di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）的叠加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05C9564-D18B-4C43-88E4-334F987B2DC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oter Placeholder 4">
            <a:extLst>
              <a:ext uri="{FF2B5EF4-FFF2-40B4-BE49-F238E27FC236}">
                <a16:creationId xmlns:a16="http://schemas.microsoft.com/office/drawing/2014/main" id="{7C15DFCE-104A-6A46-91C8-6DD8AF09E1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C2AE31D0-11F8-414A-AB04-C84B6E3013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2.4.2.</a:t>
            </a:r>
            <a:r>
              <a:rPr lang="en-US" altLang="zh-CN" sz="3200">
                <a:ea typeface="宋体" panose="02010600030101010101" pitchFamily="2" charset="-122"/>
              </a:rPr>
              <a:t> The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Instrumentation Amplifier</a:t>
            </a:r>
          </a:p>
        </p:txBody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C1ACA604-52AD-BC48-951B-FFF9DA8CB3B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 </a:t>
            </a:r>
            <a:r>
              <a:rPr lang="en-US" altLang="zh-CN" sz="2800">
                <a:ea typeface="宋体" panose="02010600030101010101" pitchFamily="2" charset="-122"/>
              </a:rPr>
              <a:t>How can one analyze this circuit?</a:t>
            </a:r>
          </a:p>
        </p:txBody>
      </p:sp>
      <p:pic>
        <p:nvPicPr>
          <p:cNvPr id="95237" name="Picture 4">
            <a:extLst>
              <a:ext uri="{FF2B5EF4-FFF2-40B4-BE49-F238E27FC236}">
                <a16:creationId xmlns:a16="http://schemas.microsoft.com/office/drawing/2014/main" id="{5D7B2E87-54C0-7043-B0F3-7B21C3759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2828925"/>
            <a:ext cx="6465887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21C6BBA-F03D-5448-8AF7-42304F9D98D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图片 5">
            <a:extLst>
              <a:ext uri="{FF2B5EF4-FFF2-40B4-BE49-F238E27FC236}">
                <a16:creationId xmlns:a16="http://schemas.microsoft.com/office/drawing/2014/main" id="{532F0C43-0757-F448-8C37-88B05C3B0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390525"/>
            <a:ext cx="8839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文本框 6">
            <a:extLst>
              <a:ext uri="{FF2B5EF4-FFF2-40B4-BE49-F238E27FC236}">
                <a16:creationId xmlns:a16="http://schemas.microsoft.com/office/drawing/2014/main" id="{D30165D2-3E51-9A47-8BEC-63D65C5B3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764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97284" name="文本框 7">
            <a:extLst>
              <a:ext uri="{FF2B5EF4-FFF2-40B4-BE49-F238E27FC236}">
                <a16:creationId xmlns:a16="http://schemas.microsoft.com/office/drawing/2014/main" id="{DA840466-527B-CD4D-BCEB-2F9F666CB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41663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97285" name="文本框 8">
            <a:extLst>
              <a:ext uri="{FF2B5EF4-FFF2-40B4-BE49-F238E27FC236}">
                <a16:creationId xmlns:a16="http://schemas.microsoft.com/office/drawing/2014/main" id="{CFCBE099-35A4-4E48-973D-EDA4C54B3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457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97286" name="文本框 9">
            <a:extLst>
              <a:ext uri="{FF2B5EF4-FFF2-40B4-BE49-F238E27FC236}">
                <a16:creationId xmlns:a16="http://schemas.microsoft.com/office/drawing/2014/main" id="{16B1C870-ABA9-F941-9256-C58B0E58F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14600"/>
            <a:ext cx="469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97287" name="文本框 10">
            <a:extLst>
              <a:ext uri="{FF2B5EF4-FFF2-40B4-BE49-F238E27FC236}">
                <a16:creationId xmlns:a16="http://schemas.microsoft.com/office/drawing/2014/main" id="{1FA32C58-0FC5-2547-82EC-3EF611E35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119438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97288" name="文本框 11">
            <a:extLst>
              <a:ext uri="{FF2B5EF4-FFF2-40B4-BE49-F238E27FC236}">
                <a16:creationId xmlns:a16="http://schemas.microsoft.com/office/drawing/2014/main" id="{35557D21-ECCA-1B47-A7E6-845B84FAE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846263"/>
            <a:ext cx="45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97289" name="文本框 12">
            <a:extLst>
              <a:ext uri="{FF2B5EF4-FFF2-40B4-BE49-F238E27FC236}">
                <a16:creationId xmlns:a16="http://schemas.microsoft.com/office/drawing/2014/main" id="{D84284AF-D22B-1B48-AD72-F0EF69405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870075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⑤</a:t>
            </a:r>
          </a:p>
        </p:txBody>
      </p:sp>
      <p:sp>
        <p:nvSpPr>
          <p:cNvPr id="97290" name="文本框 13">
            <a:extLst>
              <a:ext uri="{FF2B5EF4-FFF2-40B4-BE49-F238E27FC236}">
                <a16:creationId xmlns:a16="http://schemas.microsoft.com/office/drawing/2014/main" id="{ED4B3277-830E-714E-B816-C73B617BC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5814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⑥</a:t>
            </a:r>
          </a:p>
        </p:txBody>
      </p:sp>
      <p:sp>
        <p:nvSpPr>
          <p:cNvPr id="97291" name="文本框 14">
            <a:extLst>
              <a:ext uri="{FF2B5EF4-FFF2-40B4-BE49-F238E27FC236}">
                <a16:creationId xmlns:a16="http://schemas.microsoft.com/office/drawing/2014/main" id="{E93FEB8F-AB04-7B44-A1DA-D1EE78436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5143500"/>
            <a:ext cx="84216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共模信号输入呢？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流经</a:t>
            </a:r>
            <a:r>
              <a:rPr lang="en-US" altLang="zh-CN" sz="2000">
                <a:ea typeface="宋体" panose="02010600030101010101" pitchFamily="2" charset="-122"/>
              </a:rPr>
              <a:t>2R</a:t>
            </a:r>
            <a:r>
              <a:rPr lang="en-US" altLang="zh-CN" sz="2000" baseline="-25000">
                <a:ea typeface="宋体" panose="02010600030101010101" pitchFamily="2" charset="-122"/>
              </a:rPr>
              <a:t>1</a:t>
            </a:r>
            <a:r>
              <a:rPr lang="zh-CN" altLang="en-US" sz="2000">
                <a:ea typeface="宋体" panose="02010600030101010101" pitchFamily="2" charset="-122"/>
              </a:rPr>
              <a:t>的电流为零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流经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的电流也为零 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A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1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、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A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2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的输出电压即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I1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、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I2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>
                <a:ea typeface="宋体" panose="02010600030101010101" pitchFamily="2" charset="-122"/>
                <a:sym typeface="Wingdings" pitchFamily="2" charset="2"/>
              </a:rPr>
              <a:t>第一级没有对共模信号进行放大！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sp>
        <p:nvSpPr>
          <p:cNvPr id="97292" name="矩形 15">
            <a:extLst>
              <a:ext uri="{FF2B5EF4-FFF2-40B4-BE49-F238E27FC236}">
                <a16:creationId xmlns:a16="http://schemas.microsoft.com/office/drawing/2014/main" id="{70AFE20F-5C39-C447-A1D9-9F8B510C6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048000"/>
            <a:ext cx="1954213" cy="533400"/>
          </a:xfrm>
          <a:prstGeom prst="rect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C95888-3225-1640-B957-0889C13A18D4}"/>
                  </a:ext>
                </a:extLst>
              </p:cNvPr>
              <p:cNvSpPr txBox="1"/>
              <p:nvPr/>
            </p:nvSpPr>
            <p:spPr>
              <a:xfrm>
                <a:off x="3528092" y="1221135"/>
                <a:ext cx="1258550" cy="462434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𝐼𝑑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C95888-3225-1640-B957-0889C13A1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092" y="1221135"/>
                <a:ext cx="1258550" cy="462434"/>
              </a:xfrm>
              <a:prstGeom prst="rect">
                <a:avLst/>
              </a:prstGeom>
              <a:blipFill>
                <a:blip r:embed="rId3"/>
                <a:stretch>
                  <a:fillRect l="-990" b="-2632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FE87E3-376E-DD46-B4BB-B0792146E5DE}"/>
                  </a:ext>
                </a:extLst>
              </p:cNvPr>
              <p:cNvSpPr txBox="1"/>
              <p:nvPr/>
            </p:nvSpPr>
            <p:spPr>
              <a:xfrm>
                <a:off x="3528091" y="3479800"/>
                <a:ext cx="1258550" cy="462434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𝐼𝑑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CN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FE87E3-376E-DD46-B4BB-B0792146E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091" y="3479800"/>
                <a:ext cx="1258550" cy="462434"/>
              </a:xfrm>
              <a:prstGeom prst="rect">
                <a:avLst/>
              </a:prstGeom>
              <a:blipFill>
                <a:blip r:embed="rId4"/>
                <a:stretch>
                  <a:fillRect l="-990" b="-5263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F978699-8763-6642-AAA2-F64A49FADB9D}"/>
              </a:ext>
            </a:extLst>
          </p:cNvPr>
          <p:cNvCxnSpPr/>
          <p:nvPr/>
        </p:nvCxnSpPr>
        <p:spPr bwMode="auto">
          <a:xfrm flipH="1">
            <a:off x="3581019" y="1676400"/>
            <a:ext cx="228981" cy="53181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65B4497-9873-1543-872B-895F56B233C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581020" y="3007284"/>
            <a:ext cx="266889" cy="45029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图片 1">
            <a:extLst>
              <a:ext uri="{FF2B5EF4-FFF2-40B4-BE49-F238E27FC236}">
                <a16:creationId xmlns:a16="http://schemas.microsoft.com/office/drawing/2014/main" id="{68B6F79C-C0EB-934A-A224-A1F190A492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109437"/>
            <a:ext cx="1113631" cy="631771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A325FDCD-0E1A-254F-AE65-ABC2AB9625D0}"/>
              </a:ext>
            </a:extLst>
          </p:cNvPr>
          <p:cNvCxnSpPr/>
          <p:nvPr/>
        </p:nvCxnSpPr>
        <p:spPr bwMode="auto">
          <a:xfrm flipV="1">
            <a:off x="4648200" y="838200"/>
            <a:ext cx="45720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C64F7945-2BBD-F24F-B429-4CF3B2EE772A}"/>
              </a:ext>
            </a:extLst>
          </p:cNvPr>
          <p:cNvSpPr txBox="1"/>
          <p:nvPr/>
        </p:nvSpPr>
        <p:spPr>
          <a:xfrm>
            <a:off x="4953000" y="901438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对比原先电压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B50277C-BF9A-9944-BAB6-FAED420A4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3712" y="4397138"/>
            <a:ext cx="1106883" cy="621210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22" name="直线箭头连接符 21">
            <a:extLst>
              <a:ext uri="{FF2B5EF4-FFF2-40B4-BE49-F238E27FC236}">
                <a16:creationId xmlns:a16="http://schemas.microsoft.com/office/drawing/2014/main" id="{77F24271-E19D-A249-A6F8-009FEFBB28A0}"/>
              </a:ext>
            </a:extLst>
          </p:cNvPr>
          <p:cNvCxnSpPr/>
          <p:nvPr/>
        </p:nvCxnSpPr>
        <p:spPr bwMode="auto">
          <a:xfrm>
            <a:off x="4572000" y="4020599"/>
            <a:ext cx="45720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13ED7A2E-D286-954A-9447-202F888717BE}"/>
              </a:ext>
            </a:extLst>
          </p:cNvPr>
          <p:cNvSpPr txBox="1"/>
          <p:nvPr/>
        </p:nvSpPr>
        <p:spPr>
          <a:xfrm>
            <a:off x="5026989" y="405386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对比原先电压</a:t>
            </a: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69BF357D-A68C-0344-B3F1-A9C6125B8E4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71</a:t>
            </a:fld>
            <a:endParaRPr lang="en-US" altLang="zh-CN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A796DEE-725D-9743-A8ED-ECB3A326F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2" y="152400"/>
            <a:ext cx="9144000" cy="286525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D47C52D-5F23-F64C-B0AD-CA9E4C578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276600"/>
            <a:ext cx="6553200" cy="3296952"/>
          </a:xfrm>
          <a:prstGeom prst="rect">
            <a:avLst/>
          </a:prstGeom>
        </p:spPr>
      </p:pic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DE3DBC0B-0008-544D-833A-4468E008EEAF}"/>
              </a:ext>
            </a:extLst>
          </p:cNvPr>
          <p:cNvCxnSpPr/>
          <p:nvPr/>
        </p:nvCxnSpPr>
        <p:spPr bwMode="auto">
          <a:xfrm>
            <a:off x="2362200" y="2438400"/>
            <a:ext cx="35052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B8B365F1-B4DF-6F4B-AE5C-41929F1DB0AA}"/>
              </a:ext>
            </a:extLst>
          </p:cNvPr>
          <p:cNvCxnSpPr/>
          <p:nvPr/>
        </p:nvCxnSpPr>
        <p:spPr bwMode="auto">
          <a:xfrm>
            <a:off x="6858000" y="2438400"/>
            <a:ext cx="227274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3345E337-805D-564A-841F-2F29126DF9A4}"/>
              </a:ext>
            </a:extLst>
          </p:cNvPr>
          <p:cNvCxnSpPr/>
          <p:nvPr/>
        </p:nvCxnSpPr>
        <p:spPr bwMode="auto">
          <a:xfrm>
            <a:off x="6712226" y="2743200"/>
            <a:ext cx="241852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8EB1C355-9CB3-3C49-AA9B-9B661AF6A588}"/>
              </a:ext>
            </a:extLst>
          </p:cNvPr>
          <p:cNvCxnSpPr/>
          <p:nvPr/>
        </p:nvCxnSpPr>
        <p:spPr bwMode="auto">
          <a:xfrm>
            <a:off x="2514600" y="2971800"/>
            <a:ext cx="3733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18DA873F-0DAF-834D-A424-D77220EAE5FA}"/>
              </a:ext>
            </a:extLst>
          </p:cNvPr>
          <p:cNvSpPr txBox="1"/>
          <p:nvPr/>
        </p:nvSpPr>
        <p:spPr>
          <a:xfrm>
            <a:off x="2375452" y="189972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FF0000"/>
                </a:solidFill>
              </a:rPr>
              <a:t>第一级实现增益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384BDCB-262A-624F-9F8D-039BF4D9ED0A}"/>
              </a:ext>
            </a:extLst>
          </p:cNvPr>
          <p:cNvSpPr txBox="1"/>
          <p:nvPr/>
        </p:nvSpPr>
        <p:spPr>
          <a:xfrm>
            <a:off x="6829693" y="1856991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第一级实现共模抑制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7376C26-447A-0C47-9CE1-A0CC2AEEF08D}"/>
              </a:ext>
            </a:extLst>
          </p:cNvPr>
          <p:cNvSpPr txBox="1"/>
          <p:nvPr/>
        </p:nvSpPr>
        <p:spPr>
          <a:xfrm>
            <a:off x="2511287" y="3002339"/>
            <a:ext cx="23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00B050"/>
                </a:solidFill>
              </a:rPr>
              <a:t>把第二级增益设定为</a:t>
            </a:r>
            <a:r>
              <a:rPr kumimoji="1" lang="en-US" altLang="zh-CN" sz="1800" dirty="0">
                <a:solidFill>
                  <a:srgbClr val="00B050"/>
                </a:solidFill>
              </a:rPr>
              <a:t>1</a:t>
            </a:r>
            <a:endParaRPr kumimoji="1" lang="zh-CN" altLang="en-US" sz="1800" dirty="0">
              <a:solidFill>
                <a:srgbClr val="00B050"/>
              </a:solidFill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FBD2C284-A6A4-1A4D-A3A3-098E173D83E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61713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EBB9DD3-6E91-D34C-8AB8-A745EDD8A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86800" cy="4857352"/>
          </a:xfrm>
          <a:prstGeom prst="rect">
            <a:avLst/>
          </a:prstGeom>
        </p:spPr>
      </p:pic>
      <p:pic>
        <p:nvPicPr>
          <p:cNvPr id="102407" name="图片 6">
            <a:extLst>
              <a:ext uri="{FF2B5EF4-FFF2-40B4-BE49-F238E27FC236}">
                <a16:creationId xmlns:a16="http://schemas.microsoft.com/office/drawing/2014/main" id="{8EBA918A-A60D-BA43-ABA9-6694E5D00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286000"/>
            <a:ext cx="2095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56E6EB4-04A9-F646-AEC1-4F1443935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13829"/>
            <a:ext cx="8686800" cy="1945110"/>
          </a:xfrm>
          <a:prstGeom prst="rect">
            <a:avLst/>
          </a:prstGeom>
        </p:spPr>
      </p:pic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A7C5B7A7-01E6-2E45-8820-3721AE0E1402}"/>
              </a:ext>
            </a:extLst>
          </p:cNvPr>
          <p:cNvCxnSpPr/>
          <p:nvPr/>
        </p:nvCxnSpPr>
        <p:spPr bwMode="auto">
          <a:xfrm>
            <a:off x="6552441" y="228600"/>
            <a:ext cx="534159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0DECB48D-D177-BA48-8B6A-DBFAF4AA14A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73</a:t>
            </a:fld>
            <a:endParaRPr lang="en-US" altLang="zh-CN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BBC5E36-8591-9147-90A6-26160A11EE4F}"/>
              </a:ext>
            </a:extLst>
          </p:cNvPr>
          <p:cNvSpPr txBox="1"/>
          <p:nvPr/>
        </p:nvSpPr>
        <p:spPr>
          <a:xfrm>
            <a:off x="5992048" y="864573"/>
            <a:ext cx="1766830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10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k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</a:rPr>
              <a:t> </a:t>
            </a:r>
            <a:r>
              <a:rPr kumimoji="1" lang="zh-CN" altLang="en-US" b="1" dirty="0">
                <a:solidFill>
                  <a:srgbClr val="0432FF"/>
                </a:solidFill>
              </a:rPr>
              <a:t>是常用电阻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D3922611-40E9-A542-89A0-3219A497BE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E2EE51D-7BF5-D84B-A433-01D68757C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</a:t>
            </a:r>
            <a:r>
              <a:rPr lang="en-US" altLang="zh-CN" sz="3200">
                <a:ea typeface="宋体" panose="02010600030101010101" pitchFamily="2" charset="-122"/>
              </a:rPr>
              <a:t> Integrators and Differentiators </a:t>
            </a:r>
            <a:r>
              <a:rPr lang="zh-CN" altLang="en-US" sz="3200">
                <a:ea typeface="宋体" panose="02010600030101010101" pitchFamily="2" charset="-122"/>
              </a:rPr>
              <a:t>积分电路 </a:t>
            </a:r>
            <a:r>
              <a:rPr lang="en-US" altLang="zh-CN" sz="3200">
                <a:ea typeface="宋体" panose="02010600030101010101" pitchFamily="2" charset="-122"/>
              </a:rPr>
              <a:t>&amp; </a:t>
            </a:r>
            <a:r>
              <a:rPr lang="zh-CN" altLang="en-US" sz="3200">
                <a:ea typeface="宋体" panose="02010600030101010101" pitchFamily="2" charset="-122"/>
              </a:rPr>
              <a:t>微分电路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850E71B-785C-A046-8B87-A2E9F7D1E9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3333FF"/>
                </a:solidFill>
                <a:ea typeface="宋体" panose="02010600030101010101" pitchFamily="2" charset="-122"/>
              </a:rPr>
              <a:t>integrator / differentiator amplifier </a:t>
            </a:r>
            <a:r>
              <a:rPr lang="en-US" altLang="zh-CN" sz="2800">
                <a:ea typeface="宋体" panose="02010600030101010101" pitchFamily="2" charset="-122"/>
              </a:rPr>
              <a:t>– is one which outputs an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integral or derivative</a:t>
            </a:r>
            <a:r>
              <a:rPr lang="en-US" altLang="zh-CN" sz="2800">
                <a:ea typeface="宋体" panose="02010600030101010101" pitchFamily="2" charset="-122"/>
              </a:rPr>
              <a:t> of the input signal.</a:t>
            </a:r>
          </a:p>
        </p:txBody>
      </p:sp>
      <p:sp>
        <p:nvSpPr>
          <p:cNvPr id="5125" name="文本框 1">
            <a:extLst>
              <a:ext uri="{FF2B5EF4-FFF2-40B4-BE49-F238E27FC236}">
                <a16:creationId xmlns:a16="http://schemas.microsoft.com/office/drawing/2014/main" id="{AC620A59-749E-B848-9DED-C7C753752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3581400"/>
            <a:ext cx="8863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用模拟电路来实现积分、微分、加减法运算，这就是“运算”放大器名称的由来</a:t>
            </a:r>
          </a:p>
        </p:txBody>
      </p:sp>
      <p:sp>
        <p:nvSpPr>
          <p:cNvPr id="5126" name="矩形 2">
            <a:extLst>
              <a:ext uri="{FF2B5EF4-FFF2-40B4-BE49-F238E27FC236}">
                <a16:creationId xmlns:a16="http://schemas.microsoft.com/office/drawing/2014/main" id="{80769D32-A48E-254C-8047-7499C2EE1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414838"/>
            <a:ext cx="8458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latin typeface="Arial" panose="020B0604020202020204" pitchFamily="34" charset="0"/>
                <a:ea typeface="宋体" panose="02010600030101010101" pitchFamily="2" charset="-122"/>
              </a:rPr>
              <a:t>In earlier days we use Analog computers using adders, integrators and multipliers.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000">
                <a:latin typeface="Arial" panose="020B0604020202020204" pitchFamily="34" charset="0"/>
                <a:ea typeface="宋体" panose="02010600030101010101" pitchFamily="2" charset="-122"/>
              </a:rPr>
              <a:t>Now Simulink (in MatLab) simulates an Analog computer using a digital computer.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9C2D30E-2906-9549-B64C-BA428E0FD44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1195062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F5965111-00B2-C548-89A5-B46A3BB070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B0A27E88-DBEB-C040-B6B3-042D1E21E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45720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CADA8A2A-6911-3844-9D86-E0B2E63086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2400" b="0">
                <a:ea typeface="宋体" panose="02010600030101010101" pitchFamily="2" charset="-122"/>
              </a:rPr>
              <a:t>2.5.1.</a:t>
            </a:r>
            <a:r>
              <a:rPr lang="en-US" altLang="zh-CN" sz="2400">
                <a:ea typeface="宋体" panose="02010600030101010101" pitchFamily="2" charset="-122"/>
              </a:rPr>
              <a:t> The Inverting Configuration</a:t>
            </a:r>
            <a:br>
              <a:rPr lang="en-US" altLang="zh-CN" sz="2400">
                <a:ea typeface="宋体" panose="02010600030101010101" pitchFamily="2" charset="-122"/>
              </a:rPr>
            </a:br>
            <a:r>
              <a:rPr lang="en-US" altLang="zh-CN" sz="2400">
                <a:ea typeface="宋体" panose="02010600030101010101" pitchFamily="2" charset="-122"/>
              </a:rPr>
              <a:t>with General Impedances</a:t>
            </a: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7CBE57A0-B2D1-6644-8E34-C5457254A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763000" cy="4191000"/>
          </a:xfrm>
          <a:noFill/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Does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transfer function</a:t>
            </a:r>
            <a:r>
              <a:rPr lang="en-US" altLang="zh-CN" sz="2800" dirty="0">
                <a:ea typeface="宋体" panose="02010600030101010101" pitchFamily="2" charset="-122"/>
              </a:rPr>
              <a:t> for the inverting op amp change if the feedback and input impedances are not purely resistive? </a:t>
            </a:r>
            <a:r>
              <a:rPr lang="zh-CN" altLang="en-US" sz="2800" dirty="0">
                <a:ea typeface="宋体" panose="02010600030101010101" pitchFamily="2" charset="-122"/>
              </a:rPr>
              <a:t>在反相接法中，若将电阻换成更普遍的阻抗，会如何？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zh-CN" altLang="en-US" sz="2800" dirty="0">
                <a:ea typeface="宋体" panose="02010600030101010101" pitchFamily="2" charset="-122"/>
              </a:rPr>
              <a:t>增益形式不变，只需将</a:t>
            </a:r>
            <a:r>
              <a:rPr lang="en-US" altLang="zh-CN" sz="2800" dirty="0">
                <a:ea typeface="宋体" panose="02010600030101010101" pitchFamily="2" charset="-122"/>
              </a:rPr>
              <a:t>R</a:t>
            </a:r>
            <a:r>
              <a:rPr lang="zh-CN" altLang="en-US" sz="2800" dirty="0">
                <a:ea typeface="宋体" panose="02010600030101010101" pitchFamily="2" charset="-122"/>
              </a:rPr>
              <a:t>替换成</a:t>
            </a:r>
            <a:r>
              <a:rPr lang="en-US" altLang="zh-CN" sz="2800" dirty="0">
                <a:ea typeface="宋体" panose="02010600030101010101" pitchFamily="2" charset="-122"/>
              </a:rPr>
              <a:t>Z</a:t>
            </a:r>
          </a:p>
        </p:txBody>
      </p:sp>
      <p:sp>
        <p:nvSpPr>
          <p:cNvPr id="6150" name="Rectangle 4">
            <a:extLst>
              <a:ext uri="{FF2B5EF4-FFF2-40B4-BE49-F238E27FC236}">
                <a16:creationId xmlns:a16="http://schemas.microsoft.com/office/drawing/2014/main" id="{77E319D6-D011-EE4A-B064-E0ECF064E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6151" name="Picture 4" descr="se02F22">
            <a:extLst>
              <a:ext uri="{FF2B5EF4-FFF2-40B4-BE49-F238E27FC236}">
                <a16:creationId xmlns:a16="http://schemas.microsoft.com/office/drawing/2014/main" id="{78A8D0EC-385B-EF41-8836-A172BDB46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4191000"/>
            <a:ext cx="5946775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Oval 6">
            <a:extLst>
              <a:ext uri="{FF2B5EF4-FFF2-40B4-BE49-F238E27FC236}">
                <a16:creationId xmlns:a16="http://schemas.microsoft.com/office/drawing/2014/main" id="{0752DFBD-4BFC-C943-A2B9-1BB489DF8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724400"/>
            <a:ext cx="1676400" cy="15240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B43432A-3094-4543-91AF-6B5463AC722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75387529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>
            <a:extLst>
              <a:ext uri="{FF2B5EF4-FFF2-40B4-BE49-F238E27FC236}">
                <a16:creationId xmlns:a16="http://schemas.microsoft.com/office/drawing/2014/main" id="{89FDE648-AC73-D142-B1E4-6339E563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900237" cy="12954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一阶电路特性回顾</a:t>
            </a: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8FF6CDAD-9403-274A-A0C2-0674A5C5EE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8600" y="6172200"/>
            <a:ext cx="4343400" cy="476250"/>
          </a:xfrm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B99BEDB7-0A8D-C648-B7CF-2BBBFDDC5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617"/>
            <a:ext cx="9144000" cy="5366630"/>
          </a:xfrm>
          <a:prstGeom prst="rect">
            <a:avLst/>
          </a:prstGeom>
        </p:spPr>
      </p:pic>
      <p:sp>
        <p:nvSpPr>
          <p:cNvPr id="29" name="文本框 1">
            <a:extLst>
              <a:ext uri="{FF2B5EF4-FFF2-40B4-BE49-F238E27FC236}">
                <a16:creationId xmlns:a16="http://schemas.microsoft.com/office/drawing/2014/main" id="{36E992C6-236A-7D47-B5BD-BC9E79671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7" y="1782417"/>
            <a:ext cx="833437" cy="4001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zh-CN" sz="20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000" dirty="0">
                <a:ea typeface="宋体" panose="02010600030101010101" pitchFamily="2" charset="-122"/>
              </a:rPr>
              <a:t> =</a:t>
            </a:r>
            <a:r>
              <a:rPr lang="zh-CN" altLang="en-US" sz="2000" dirty="0">
                <a:ea typeface="宋体" panose="02010600030101010101" pitchFamily="2" charset="-122"/>
              </a:rPr>
              <a:t> </a:t>
            </a:r>
            <a:r>
              <a:rPr lang="en-US" altLang="zh-CN" sz="2000" i="1" dirty="0" err="1">
                <a:ea typeface="宋体" panose="02010600030101010101" pitchFamily="2" charset="-122"/>
              </a:rPr>
              <a:t>j</a:t>
            </a:r>
            <a:r>
              <a:rPr lang="en-US" altLang="zh-CN" sz="2000" dirty="0" err="1">
                <a:latin typeface="Symbol" pitchFamily="2" charset="2"/>
                <a:ea typeface="宋体" panose="02010600030101010101" pitchFamily="2" charset="-122"/>
              </a:rPr>
              <a:t>w</a:t>
            </a:r>
            <a:endParaRPr lang="zh-CN" altLang="en-US" sz="2000" dirty="0">
              <a:latin typeface="Symbol" pitchFamily="2" charset="2"/>
              <a:ea typeface="宋体" panose="02010600030101010101" pitchFamily="2" charset="-122"/>
            </a:endParaRPr>
          </a:p>
        </p:txBody>
      </p:sp>
      <p:pic>
        <p:nvPicPr>
          <p:cNvPr id="30" name="Picture 4" descr="se01F22">
            <a:extLst>
              <a:ext uri="{FF2B5EF4-FFF2-40B4-BE49-F238E27FC236}">
                <a16:creationId xmlns:a16="http://schemas.microsoft.com/office/drawing/2014/main" id="{7ACAD0B1-2C7B-8B47-B641-66BD2EBF1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-6504"/>
            <a:ext cx="4414837" cy="175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692ACED-5303-9048-B0EC-0A6F78A2B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2730500"/>
            <a:ext cx="795277" cy="123190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10B835BA-9639-AA48-ADF4-C5D17E6A0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797" y="2795377"/>
            <a:ext cx="795277" cy="864767"/>
          </a:xfrm>
          <a:prstGeom prst="rect">
            <a:avLst/>
          </a:prstGeom>
        </p:spPr>
      </p:pic>
      <p:cxnSp>
        <p:nvCxnSpPr>
          <p:cNvPr id="33" name="直线箭头连接符 32">
            <a:extLst>
              <a:ext uri="{FF2B5EF4-FFF2-40B4-BE49-F238E27FC236}">
                <a16:creationId xmlns:a16="http://schemas.microsoft.com/office/drawing/2014/main" id="{C0B4584A-1FAD-2144-8AFA-A9744F896D96}"/>
              </a:ext>
            </a:extLst>
          </p:cNvPr>
          <p:cNvCxnSpPr/>
          <p:nvPr/>
        </p:nvCxnSpPr>
        <p:spPr bwMode="auto">
          <a:xfrm flipH="1">
            <a:off x="4724400" y="3346450"/>
            <a:ext cx="533400" cy="31369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843FD29E-F39F-FB48-A733-F1D9D93B59BE}"/>
              </a:ext>
            </a:extLst>
          </p:cNvPr>
          <p:cNvCxnSpPr/>
          <p:nvPr/>
        </p:nvCxnSpPr>
        <p:spPr bwMode="auto">
          <a:xfrm flipH="1">
            <a:off x="7543800" y="3184250"/>
            <a:ext cx="604838" cy="39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直线连接符 34">
            <a:extLst>
              <a:ext uri="{FF2B5EF4-FFF2-40B4-BE49-F238E27FC236}">
                <a16:creationId xmlns:a16="http://schemas.microsoft.com/office/drawing/2014/main" id="{14E3C507-BE90-264B-BBDD-D06BBE3BD8DD}"/>
              </a:ext>
            </a:extLst>
          </p:cNvPr>
          <p:cNvCxnSpPr/>
          <p:nvPr/>
        </p:nvCxnSpPr>
        <p:spPr bwMode="auto">
          <a:xfrm>
            <a:off x="4191000" y="3962400"/>
            <a:ext cx="381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直线连接符 35">
            <a:extLst>
              <a:ext uri="{FF2B5EF4-FFF2-40B4-BE49-F238E27FC236}">
                <a16:creationId xmlns:a16="http://schemas.microsoft.com/office/drawing/2014/main" id="{717CB596-E258-B044-90A7-74F8F72464C4}"/>
              </a:ext>
            </a:extLst>
          </p:cNvPr>
          <p:cNvCxnSpPr/>
          <p:nvPr/>
        </p:nvCxnSpPr>
        <p:spPr bwMode="auto">
          <a:xfrm>
            <a:off x="7010400" y="3962400"/>
            <a:ext cx="381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灯片编号占位符 1">
            <a:extLst>
              <a:ext uri="{FF2B5EF4-FFF2-40B4-BE49-F238E27FC236}">
                <a16:creationId xmlns:a16="http://schemas.microsoft.com/office/drawing/2014/main" id="{53BE36CA-A6AF-A045-9C13-D9A4FFDD074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76</a:t>
            </a:fld>
            <a:endParaRPr lang="en-US" altLang="zh-CN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E894285-B946-AD43-9BB1-4895731670B2}"/>
              </a:ext>
            </a:extLst>
          </p:cNvPr>
          <p:cNvSpPr/>
          <p:nvPr/>
        </p:nvSpPr>
        <p:spPr bwMode="auto">
          <a:xfrm>
            <a:off x="3657600" y="2730500"/>
            <a:ext cx="914400" cy="615950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8F24E2B-A8A2-F046-80A2-9F2C683CC12A}"/>
              </a:ext>
            </a:extLst>
          </p:cNvPr>
          <p:cNvSpPr txBox="1"/>
          <p:nvPr/>
        </p:nvSpPr>
        <p:spPr>
          <a:xfrm>
            <a:off x="2286060" y="2746087"/>
            <a:ext cx="1104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传递函数标准形式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4D3C7939-FD9D-C144-ADC5-830BC8706BE9}"/>
              </a:ext>
            </a:extLst>
          </p:cNvPr>
          <p:cNvSpPr txBox="1"/>
          <p:nvPr/>
        </p:nvSpPr>
        <p:spPr>
          <a:xfrm>
            <a:off x="3392617" y="2352981"/>
            <a:ext cx="1104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低通</a:t>
            </a:r>
            <a:r>
              <a:rPr kumimoji="1" lang="en-US" altLang="zh-CN" b="1" dirty="0">
                <a:solidFill>
                  <a:srgbClr val="00B050"/>
                </a:solidFill>
              </a:rPr>
              <a:t>STC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771E56F-C340-134C-AA32-7117EFF7F359}"/>
              </a:ext>
            </a:extLst>
          </p:cNvPr>
          <p:cNvSpPr txBox="1"/>
          <p:nvPr/>
        </p:nvSpPr>
        <p:spPr>
          <a:xfrm>
            <a:off x="6160664" y="2352981"/>
            <a:ext cx="1104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高通</a:t>
            </a:r>
            <a:r>
              <a:rPr kumimoji="1" lang="en-US" altLang="zh-CN" b="1" dirty="0">
                <a:solidFill>
                  <a:srgbClr val="00B050"/>
                </a:solidFill>
              </a:rPr>
              <a:t>STC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00064A7-52DB-F542-8E1A-29B363D4BAAE}"/>
              </a:ext>
            </a:extLst>
          </p:cNvPr>
          <p:cNvSpPr/>
          <p:nvPr/>
        </p:nvSpPr>
        <p:spPr bwMode="auto">
          <a:xfrm>
            <a:off x="6351104" y="2736850"/>
            <a:ext cx="914400" cy="615950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483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3F304BD-4996-2F4B-9939-F1EAD2ED1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2.4: </a:t>
            </a:r>
            <a:r>
              <a:rPr lang="en-US" altLang="zh-CN" sz="3200" b="0">
                <a:ea typeface="宋体" panose="02010600030101010101" pitchFamily="2" charset="-122"/>
              </a:rPr>
              <a:t>Other Op-Amp Configurations </a:t>
            </a:r>
            <a:r>
              <a:rPr lang="zh-CN" altLang="en-US" sz="3200" b="0">
                <a:ea typeface="宋体" panose="02010600030101010101" pitchFamily="2" charset="-122"/>
              </a:rPr>
              <a:t>例题</a:t>
            </a:r>
            <a:r>
              <a:rPr lang="en-US" altLang="zh-CN" sz="320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1A3FD78-DF4A-5542-B37B-531E41BE3C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" y="2743200"/>
            <a:ext cx="8763000" cy="4038600"/>
          </a:xfrm>
        </p:spPr>
        <p:txBody>
          <a:bodyPr/>
          <a:lstStyle/>
          <a:p>
            <a:pPr eaLnBrk="1" hangingPunct="1"/>
            <a:r>
              <a:rPr lang="zh-CN" altLang="en-US" sz="2800">
                <a:ea typeface="宋体" panose="02010600030101010101" pitchFamily="2" charset="-122"/>
              </a:rPr>
              <a:t>考虑右边的电路</a:t>
            </a:r>
            <a:r>
              <a:rPr lang="en-US" altLang="zh-CN" sz="2800">
                <a:ea typeface="宋体" panose="02010600030101010101" pitchFamily="2" charset="-122"/>
              </a:rPr>
              <a:t> 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Q(a): </a:t>
            </a:r>
            <a:r>
              <a:rPr lang="en-US" altLang="zh-CN" sz="2800">
                <a:ea typeface="宋体" panose="02010600030101010101" pitchFamily="2" charset="-122"/>
              </a:rPr>
              <a:t>Derive an expression for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transfer function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Out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/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. </a:t>
            </a:r>
            <a:r>
              <a:rPr lang="zh-CN" altLang="en-US" sz="2800">
                <a:ea typeface="宋体" panose="02010600030101010101" pitchFamily="2" charset="-122"/>
              </a:rPr>
              <a:t>求传输函数的表达式</a:t>
            </a:r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Q(b): </a:t>
            </a:r>
            <a:r>
              <a:rPr lang="en-US" altLang="zh-CN" sz="2800">
                <a:ea typeface="宋体" panose="02010600030101010101" pitchFamily="2" charset="-122"/>
              </a:rPr>
              <a:t>Show that the transfer function is of a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low-pass STC </a:t>
            </a:r>
            <a:r>
              <a:rPr lang="en-US" altLang="zh-CN" sz="2800">
                <a:ea typeface="宋体" panose="02010600030101010101" pitchFamily="2" charset="-122"/>
              </a:rPr>
              <a:t>circuit. </a:t>
            </a:r>
            <a:r>
              <a:rPr lang="zh-CN" altLang="en-US" sz="2800">
                <a:ea typeface="宋体" panose="02010600030101010101" pitchFamily="2" charset="-122"/>
              </a:rPr>
              <a:t>验证传输函数是低通</a:t>
            </a:r>
            <a:r>
              <a:rPr lang="en-US" altLang="zh-CN" sz="2800">
                <a:ea typeface="宋体" panose="02010600030101010101" pitchFamily="2" charset="-122"/>
              </a:rPr>
              <a:t>STC</a:t>
            </a:r>
            <a:r>
              <a:rPr lang="zh-CN" altLang="en-US" sz="2800">
                <a:ea typeface="宋体" panose="02010600030101010101" pitchFamily="2" charset="-122"/>
              </a:rPr>
              <a:t>电路</a:t>
            </a:r>
            <a:endParaRPr lang="en-US" altLang="zh-CN" sz="280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Q(c): </a:t>
            </a:r>
            <a:r>
              <a:rPr lang="en-US" altLang="zh-CN" sz="2800">
                <a:ea typeface="宋体" panose="02010600030101010101" pitchFamily="2" charset="-122"/>
              </a:rPr>
              <a:t>By expressing the transfer function in standard form of Table 1.2, find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dc-gain and 3dB frequency.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   </a:t>
            </a:r>
            <a:r>
              <a:rPr lang="zh-CN" altLang="en-US" sz="2800">
                <a:ea typeface="宋体" panose="02010600030101010101" pitchFamily="2" charset="-122"/>
              </a:rPr>
              <a:t>用</a:t>
            </a:r>
            <a:r>
              <a:rPr lang="en-US" altLang="zh-CN" sz="2800">
                <a:ea typeface="宋体" panose="02010600030101010101" pitchFamily="2" charset="-122"/>
              </a:rPr>
              <a:t>STC</a:t>
            </a:r>
            <a:r>
              <a:rPr lang="zh-CN" altLang="en-US" sz="2800">
                <a:ea typeface="宋体" panose="02010600030101010101" pitchFamily="2" charset="-122"/>
              </a:rPr>
              <a:t>的标准表达式，计算直流增益和</a:t>
            </a:r>
            <a:r>
              <a:rPr lang="en-US" altLang="zh-CN" sz="2800">
                <a:ea typeface="宋体" panose="02010600030101010101" pitchFamily="2" charset="-122"/>
              </a:rPr>
              <a:t>3dB</a:t>
            </a:r>
            <a:r>
              <a:rPr lang="zh-CN" altLang="en-US" sz="2800">
                <a:ea typeface="宋体" panose="02010600030101010101" pitchFamily="2" charset="-122"/>
              </a:rPr>
              <a:t>频率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pic>
        <p:nvPicPr>
          <p:cNvPr id="9220" name="Picture 4" descr="se02F23">
            <a:extLst>
              <a:ext uri="{FF2B5EF4-FFF2-40B4-BE49-F238E27FC236}">
                <a16:creationId xmlns:a16="http://schemas.microsoft.com/office/drawing/2014/main" id="{9A52D286-0724-7E49-9E53-11AD88867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100"/>
            <a:ext cx="3424238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3D881AF-CE12-1440-B6BE-76E1F3B10DB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88555399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>
            <a:extLst>
              <a:ext uri="{FF2B5EF4-FFF2-40B4-BE49-F238E27FC236}">
                <a16:creationId xmlns:a16="http://schemas.microsoft.com/office/drawing/2014/main" id="{DA089E3B-CF53-734B-B96E-C8D0BA769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DC8E393-FDF6-664A-AB55-25B33DBA0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553200"/>
            <a:ext cx="381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0246" name="Rectangle 4">
            <a:extLst>
              <a:ext uri="{FF2B5EF4-FFF2-40B4-BE49-F238E27FC236}">
                <a16:creationId xmlns:a16="http://schemas.microsoft.com/office/drawing/2014/main" id="{FF941674-704F-A24C-BFB5-276815BE54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>
                <a:ea typeface="宋体" panose="02010600030101010101" pitchFamily="2" charset="-122"/>
              </a:rPr>
              <a:t>Example 2.4: </a:t>
            </a:r>
            <a:r>
              <a:rPr lang="en-US" altLang="zh-CN" sz="3200" b="0">
                <a:ea typeface="宋体" panose="02010600030101010101" pitchFamily="2" charset="-122"/>
              </a:rPr>
              <a:t>Other Op-Amp Configurations</a:t>
            </a:r>
          </a:p>
        </p:txBody>
      </p:sp>
      <p:pic>
        <p:nvPicPr>
          <p:cNvPr id="10247" name="Picture 4" descr="se02F23">
            <a:extLst>
              <a:ext uri="{FF2B5EF4-FFF2-40B4-BE49-F238E27FC236}">
                <a16:creationId xmlns:a16="http://schemas.microsoft.com/office/drawing/2014/main" id="{BC963D5B-38FA-8F4A-8EBB-A605FB8FB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863" y="1928813"/>
            <a:ext cx="4033837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3">
            <a:extLst>
              <a:ext uri="{FF2B5EF4-FFF2-40B4-BE49-F238E27FC236}">
                <a16:creationId xmlns:a16="http://schemas.microsoft.com/office/drawing/2014/main" id="{96B4F8EB-B683-BE46-A4B1-336C19893B56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172200" y="32004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2.23:</a:t>
            </a:r>
            <a:r>
              <a:rPr lang="en-US" altLang="zh-CN">
                <a:ea typeface="宋体" panose="02010600030101010101" pitchFamily="2" charset="-122"/>
              </a:rPr>
              <a:t> Circuit for Example 2.4.</a:t>
            </a:r>
          </a:p>
        </p:txBody>
      </p:sp>
      <p:pic>
        <p:nvPicPr>
          <p:cNvPr id="10249" name="图片 1">
            <a:extLst>
              <a:ext uri="{FF2B5EF4-FFF2-40B4-BE49-F238E27FC236}">
                <a16:creationId xmlns:a16="http://schemas.microsoft.com/office/drawing/2014/main" id="{A5E5E479-42A3-594B-9900-356493A7A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2209800"/>
            <a:ext cx="18161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图片 2">
            <a:extLst>
              <a:ext uri="{FF2B5EF4-FFF2-40B4-BE49-F238E27FC236}">
                <a16:creationId xmlns:a16="http://schemas.microsoft.com/office/drawing/2014/main" id="{44565AA8-8DE2-6E49-93E1-A825188D5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033713"/>
            <a:ext cx="2755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图片 3">
            <a:extLst>
              <a:ext uri="{FF2B5EF4-FFF2-40B4-BE49-F238E27FC236}">
                <a16:creationId xmlns:a16="http://schemas.microsoft.com/office/drawing/2014/main" id="{223A8059-9517-3E47-B027-AA2F5527E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4060825"/>
            <a:ext cx="16256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下箭头 4">
            <a:extLst>
              <a:ext uri="{FF2B5EF4-FFF2-40B4-BE49-F238E27FC236}">
                <a16:creationId xmlns:a16="http://schemas.microsoft.com/office/drawing/2014/main" id="{BACC24B7-D871-C641-8F00-92AE75EB8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13" y="3527425"/>
            <a:ext cx="306387" cy="430213"/>
          </a:xfrm>
          <a:prstGeom prst="downArrow">
            <a:avLst>
              <a:gd name="adj1" fmla="val 50000"/>
              <a:gd name="adj2" fmla="val 5000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10253" name="图片 5">
            <a:extLst>
              <a:ext uri="{FF2B5EF4-FFF2-40B4-BE49-F238E27FC236}">
                <a16:creationId xmlns:a16="http://schemas.microsoft.com/office/drawing/2014/main" id="{D486AF71-18B0-6E47-8ED1-C79C8889C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5545138"/>
            <a:ext cx="9906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图片 6">
            <a:extLst>
              <a:ext uri="{FF2B5EF4-FFF2-40B4-BE49-F238E27FC236}">
                <a16:creationId xmlns:a16="http://schemas.microsoft.com/office/drawing/2014/main" id="{F1BFF735-DAFA-8945-BEC0-AAAC121077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5576888"/>
            <a:ext cx="10033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5" name="下箭头 15">
            <a:extLst>
              <a:ext uri="{FF2B5EF4-FFF2-40B4-BE49-F238E27FC236}">
                <a16:creationId xmlns:a16="http://schemas.microsoft.com/office/drawing/2014/main" id="{1E304BD8-ABC8-284D-B8CF-1271A47D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13" y="4918075"/>
            <a:ext cx="306387" cy="430213"/>
          </a:xfrm>
          <a:prstGeom prst="downArrow">
            <a:avLst>
              <a:gd name="adj1" fmla="val 50000"/>
              <a:gd name="adj2" fmla="val 5000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10256" name="图片 8">
            <a:extLst>
              <a:ext uri="{FF2B5EF4-FFF2-40B4-BE49-F238E27FC236}">
                <a16:creationId xmlns:a16="http://schemas.microsoft.com/office/drawing/2014/main" id="{3C1C135B-50E4-A943-AB25-B61E1A6E9B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5530850"/>
            <a:ext cx="10541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2046110D-3715-1E45-926B-5A66C0D29AA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9019636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35878592-1AC8-A142-BE7A-5859DB2EBD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1C2E15D3-5DEF-B84E-9098-09356E019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1295400"/>
          </a:xfrm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2.5.2.</a:t>
            </a:r>
            <a:r>
              <a:rPr lang="en-US" altLang="zh-CN" sz="3200">
                <a:ea typeface="宋体" panose="02010600030101010101" pitchFamily="2" charset="-122"/>
              </a:rPr>
              <a:t> The Inverting Integrator </a:t>
            </a:r>
            <a:r>
              <a:rPr lang="zh-CN" altLang="en-US" sz="3200">
                <a:ea typeface="宋体" panose="02010600030101010101" pitchFamily="2" charset="-122"/>
              </a:rPr>
              <a:t>反相积分电路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82FB7CC5-EE64-F244-8AB5-680D313C2D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038600"/>
          </a:xfrm>
          <a:noFill/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How can inverting op-amp be adapted to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perform integration? </a:t>
            </a:r>
            <a:r>
              <a:rPr lang="zh-CN" altLang="en-US" sz="2800">
                <a:ea typeface="宋体" panose="02010600030101010101" pitchFamily="2" charset="-122"/>
              </a:rPr>
              <a:t>如何用反相接法的运放实现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积分</a:t>
            </a:r>
            <a:r>
              <a:rPr lang="zh-CN" altLang="en-US" sz="2800">
                <a:ea typeface="宋体" panose="02010600030101010101" pitchFamily="2" charset="-122"/>
              </a:rPr>
              <a:t>功能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>
                <a:ea typeface="宋体" panose="02010600030101010101" pitchFamily="2" charset="-122"/>
              </a:rPr>
              <a:t>Utilization of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capacitor as feedback</a:t>
            </a:r>
            <a:r>
              <a:rPr lang="en-US" altLang="zh-CN" sz="2800">
                <a:ea typeface="宋体" panose="02010600030101010101" pitchFamily="2" charset="-122"/>
              </a:rPr>
              <a:t> impedance.</a:t>
            </a:r>
          </a:p>
          <a:p>
            <a:pPr lvl="1" eaLnBrk="1" hangingPunct="1"/>
            <a:r>
              <a:rPr lang="zh-CN" altLang="en-US" sz="2800">
                <a:ea typeface="宋体" panose="02010600030101010101" pitchFamily="2" charset="-122"/>
              </a:rPr>
              <a:t>利用</a:t>
            </a:r>
            <a:r>
              <a:rPr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电容</a:t>
            </a:r>
            <a:r>
              <a:rPr lang="zh-CN" altLang="en-US" sz="2800">
                <a:ea typeface="宋体" panose="02010600030101010101" pitchFamily="2" charset="-122"/>
              </a:rPr>
              <a:t>作为反馈阻抗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103A113-876F-1C45-922D-17617E2139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527642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8B873100-4CE1-1744-AB0D-FED0B7E16E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DEF980D-BF19-F140-A991-87374AAC90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2.1.3.</a:t>
            </a:r>
            <a:r>
              <a:rPr lang="en-US" altLang="zh-CN" sz="3200">
                <a:ea typeface="宋体" panose="02010600030101010101" pitchFamily="2" charset="-122"/>
              </a:rPr>
              <a:t> Differential &amp; Common-Mode Signals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E8D0515-D4BF-E34B-A374-94CBED956D8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8305800" cy="3962400"/>
          </a:xfrm>
        </p:spPr>
        <p:txBody>
          <a:bodyPr/>
          <a:lstStyle/>
          <a:p>
            <a:pPr eaLnBrk="1" hangingPunct="1"/>
            <a:endParaRPr lang="zh-CN" altLang="zh-CN" sz="2000">
              <a:ea typeface="宋体" panose="02010600030101010101" pitchFamily="2" charset="-122"/>
            </a:endParaRP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3040FCD1-30CD-5848-BD79-218003C1D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2294" name="Picture 6" descr="se02F04">
            <a:extLst>
              <a:ext uri="{FF2B5EF4-FFF2-40B4-BE49-F238E27FC236}">
                <a16:creationId xmlns:a16="http://schemas.microsoft.com/office/drawing/2014/main" id="{69772DF0-AC7F-AA4D-97E1-B612C4BFD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14400"/>
            <a:ext cx="57912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Line 7">
            <a:extLst>
              <a:ext uri="{FF2B5EF4-FFF2-40B4-BE49-F238E27FC236}">
                <a16:creationId xmlns:a16="http://schemas.microsoft.com/office/drawing/2014/main" id="{9A60EE6B-E9A1-4940-B38A-9BE5F73CE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676400"/>
            <a:ext cx="34290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296" name="Object 9">
            <a:extLst>
              <a:ext uri="{FF2B5EF4-FFF2-40B4-BE49-F238E27FC236}">
                <a16:creationId xmlns:a16="http://schemas.microsoft.com/office/drawing/2014/main" id="{F068D531-5BCA-D647-BCDB-5D130FDCC61F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28600" y="869950"/>
          <a:ext cx="2230438" cy="507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71450" imgH="29254450" progId="Equation.DSMT4">
                  <p:embed/>
                </p:oleObj>
              </mc:Choice>
              <mc:Fallback>
                <p:oleObj name="Equation" r:id="rId4" imgW="12871450" imgH="2925445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69950"/>
                        <a:ext cx="2230438" cy="507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824083B-12B7-274C-8980-D98B5BBFA52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>
            <a:extLst>
              <a:ext uri="{FF2B5EF4-FFF2-40B4-BE49-F238E27FC236}">
                <a16:creationId xmlns:a16="http://schemas.microsoft.com/office/drawing/2014/main" id="{D13BB9BF-50F3-A344-BE85-06D281798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2291" name="图片 3">
            <a:extLst>
              <a:ext uri="{FF2B5EF4-FFF2-40B4-BE49-F238E27FC236}">
                <a16:creationId xmlns:a16="http://schemas.microsoft.com/office/drawing/2014/main" id="{F7ECEC95-DB52-4B4E-90C3-3A36293CC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0013"/>
            <a:ext cx="5943600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文本框 4">
            <a:extLst>
              <a:ext uri="{FF2B5EF4-FFF2-40B4-BE49-F238E27FC236}">
                <a16:creationId xmlns:a16="http://schemas.microsoft.com/office/drawing/2014/main" id="{963CF307-4748-CD46-80DA-9D9F871F7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12293" name="文本框 13">
            <a:extLst>
              <a:ext uri="{FF2B5EF4-FFF2-40B4-BE49-F238E27FC236}">
                <a16:creationId xmlns:a16="http://schemas.microsoft.com/office/drawing/2014/main" id="{9A889259-D693-7C47-9BF4-2B81349A8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12294" name="文本框 14">
            <a:extLst>
              <a:ext uri="{FF2B5EF4-FFF2-40B4-BE49-F238E27FC236}">
                <a16:creationId xmlns:a16="http://schemas.microsoft.com/office/drawing/2014/main" id="{AC879002-83A0-8B48-9102-E8FDF07FB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950" y="219075"/>
            <a:ext cx="469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12295" name="文本框 15">
            <a:extLst>
              <a:ext uri="{FF2B5EF4-FFF2-40B4-BE49-F238E27FC236}">
                <a16:creationId xmlns:a16="http://schemas.microsoft.com/office/drawing/2014/main" id="{C0B1081A-D7A1-0A48-9F32-B007F8496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31775"/>
            <a:ext cx="457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solidFill>
                  <a:srgbClr val="FF0000"/>
                </a:solidFill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12296" name="文本框 1">
            <a:extLst>
              <a:ext uri="{FF2B5EF4-FFF2-40B4-BE49-F238E27FC236}">
                <a16:creationId xmlns:a16="http://schemas.microsoft.com/office/drawing/2014/main" id="{E9359D3F-1081-5C4B-A305-DF3969B26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863" y="3200400"/>
            <a:ext cx="3876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ea typeface="宋体" panose="02010600030101010101" pitchFamily="2" charset="-122"/>
              </a:rPr>
              <a:t>该结构的积分电路也被称为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b="1" dirty="0">
                <a:ea typeface="宋体" panose="02010600030101010101" pitchFamily="2" charset="-122"/>
              </a:rPr>
              <a:t>Miller</a:t>
            </a:r>
            <a:r>
              <a:rPr lang="zh-CN" altLang="en-US" dirty="0">
                <a:ea typeface="宋体" panose="02010600030101010101" pitchFamily="2" charset="-122"/>
              </a:rPr>
              <a:t>积分器</a:t>
            </a:r>
          </a:p>
        </p:txBody>
      </p:sp>
      <p:sp>
        <p:nvSpPr>
          <p:cNvPr id="12297" name="文本框 2">
            <a:extLst>
              <a:ext uri="{FF2B5EF4-FFF2-40B4-BE49-F238E27FC236}">
                <a16:creationId xmlns:a16="http://schemas.microsoft.com/office/drawing/2014/main" id="{077A4DFD-6470-204C-8839-14D723D7A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2863" y="703263"/>
            <a:ext cx="800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ea typeface="宋体" panose="02010600030101010101" pitchFamily="2" charset="-122"/>
              </a:rPr>
              <a:t>时域</a:t>
            </a:r>
          </a:p>
        </p:txBody>
      </p:sp>
      <p:sp>
        <p:nvSpPr>
          <p:cNvPr id="12298" name="文本框 3">
            <a:extLst>
              <a:ext uri="{FF2B5EF4-FFF2-40B4-BE49-F238E27FC236}">
                <a16:creationId xmlns:a16="http://schemas.microsoft.com/office/drawing/2014/main" id="{9C662738-5974-5B4F-B1CC-21358FE9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2863" y="1370013"/>
            <a:ext cx="800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ea typeface="宋体" panose="02010600030101010101" pitchFamily="2" charset="-122"/>
              </a:rPr>
              <a:t>频域</a:t>
            </a:r>
          </a:p>
        </p:txBody>
      </p:sp>
      <p:pic>
        <p:nvPicPr>
          <p:cNvPr id="12299" name="图片 4">
            <a:extLst>
              <a:ext uri="{FF2B5EF4-FFF2-40B4-BE49-F238E27FC236}">
                <a16:creationId xmlns:a16="http://schemas.microsoft.com/office/drawing/2014/main" id="{F4CC6303-E60A-E840-888F-67C7E1DE5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3346450"/>
            <a:ext cx="1384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图片 5">
            <a:extLst>
              <a:ext uri="{FF2B5EF4-FFF2-40B4-BE49-F238E27FC236}">
                <a16:creationId xmlns:a16="http://schemas.microsoft.com/office/drawing/2014/main" id="{BA8F4C4B-2745-6248-BE10-3A36AC9EC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4343400"/>
            <a:ext cx="1739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图片 6">
            <a:extLst>
              <a:ext uri="{FF2B5EF4-FFF2-40B4-BE49-F238E27FC236}">
                <a16:creationId xmlns:a16="http://schemas.microsoft.com/office/drawing/2014/main" id="{D81AA416-657A-924A-A3F7-F2E9F060BB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5334000"/>
            <a:ext cx="11684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图片 7">
            <a:extLst>
              <a:ext uri="{FF2B5EF4-FFF2-40B4-BE49-F238E27FC236}">
                <a16:creationId xmlns:a16="http://schemas.microsoft.com/office/drawing/2014/main" id="{302DFDD4-7FA5-9C4A-BF80-27F8DE87F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172200"/>
            <a:ext cx="939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3" name="下箭头 8">
            <a:extLst>
              <a:ext uri="{FF2B5EF4-FFF2-40B4-BE49-F238E27FC236}">
                <a16:creationId xmlns:a16="http://schemas.microsoft.com/office/drawing/2014/main" id="{A1A60DF6-8676-694D-A921-B2BB5AD93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006850"/>
            <a:ext cx="225425" cy="368300"/>
          </a:xfrm>
          <a:prstGeom prst="downArrow">
            <a:avLst>
              <a:gd name="adj1" fmla="val 50000"/>
              <a:gd name="adj2" fmla="val 501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2304" name="下箭头 15">
            <a:extLst>
              <a:ext uri="{FF2B5EF4-FFF2-40B4-BE49-F238E27FC236}">
                <a16:creationId xmlns:a16="http://schemas.microsoft.com/office/drawing/2014/main" id="{56BA4422-BA20-7D49-8585-CFAE887A7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029200"/>
            <a:ext cx="225425" cy="368300"/>
          </a:xfrm>
          <a:prstGeom prst="downArrow">
            <a:avLst>
              <a:gd name="adj1" fmla="val 50000"/>
              <a:gd name="adj2" fmla="val 5015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2305" name="文本框 9">
            <a:extLst>
              <a:ext uri="{FF2B5EF4-FFF2-40B4-BE49-F238E27FC236}">
                <a16:creationId xmlns:a16="http://schemas.microsoft.com/office/drawing/2014/main" id="{DCFCAE2F-9E6B-F94B-9F37-8F860C9C3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419850"/>
            <a:ext cx="16208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（积分器频率）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E55499C-607B-2E4D-B581-5ED9BE7B70B2}"/>
              </a:ext>
            </a:extLst>
          </p:cNvPr>
          <p:cNvSpPr txBox="1"/>
          <p:nvPr/>
        </p:nvSpPr>
        <p:spPr>
          <a:xfrm>
            <a:off x="6813472" y="4943935"/>
            <a:ext cx="146065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-20</a:t>
            </a:r>
            <a:r>
              <a:rPr kumimoji="1" lang="zh-CN" altLang="en-US" dirty="0"/>
              <a:t> </a:t>
            </a:r>
            <a:r>
              <a:rPr kumimoji="1" lang="en-US" altLang="zh-CN" dirty="0"/>
              <a:t>dB/</a:t>
            </a:r>
            <a:r>
              <a:rPr kumimoji="1" lang="zh-CN" altLang="en-US" dirty="0"/>
              <a:t>十倍频</a:t>
            </a:r>
            <a:endParaRPr kumimoji="1" lang="en-US" altLang="zh-CN" dirty="0"/>
          </a:p>
          <a:p>
            <a:r>
              <a:rPr kumimoji="1" lang="en-US" altLang="zh-CN" dirty="0"/>
              <a:t>= -6 dB/</a:t>
            </a:r>
            <a:r>
              <a:rPr kumimoji="1" lang="zh-CN" altLang="en-US" dirty="0"/>
              <a:t>两倍频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33D3964-41C2-B64A-A8AB-FB8EA87BBD62}"/>
              </a:ext>
            </a:extLst>
          </p:cNvPr>
          <p:cNvSpPr txBox="1"/>
          <p:nvPr/>
        </p:nvSpPr>
        <p:spPr>
          <a:xfrm>
            <a:off x="2537609" y="320040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波特图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A0BEC245-D9FE-504F-8BBA-D7E4D28246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80</a:t>
            </a:fld>
            <a:endParaRPr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09682ED-B0AD-B64A-975F-CB5D10BEF7A8}"/>
              </a:ext>
            </a:extLst>
          </p:cNvPr>
          <p:cNvSpPr txBox="1"/>
          <p:nvPr/>
        </p:nvSpPr>
        <p:spPr>
          <a:xfrm>
            <a:off x="5638800" y="2057400"/>
            <a:ext cx="3025187" cy="400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0432FF"/>
                </a:solidFill>
              </a:rPr>
              <a:t>CR</a:t>
            </a:r>
            <a:r>
              <a:rPr kumimoji="1" lang="zh-CN" altLang="en-US" sz="2000" dirty="0">
                <a:solidFill>
                  <a:srgbClr val="0432FF"/>
                </a:solidFill>
              </a:rPr>
              <a:t>称为积分器的时间常数</a:t>
            </a:r>
          </a:p>
        </p:txBody>
      </p:sp>
    </p:spTree>
    <p:extLst>
      <p:ext uri="{BB962C8B-B14F-4D97-AF65-F5344CB8AC3E}">
        <p14:creationId xmlns:p14="http://schemas.microsoft.com/office/powerpoint/2010/main" val="42857140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C58ABE60-8953-3145-88F2-580B5F3F9D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B90F5E39-EF2C-604E-BFBE-A3CD8484B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2.5.2.</a:t>
            </a:r>
            <a:r>
              <a:rPr lang="en-US" altLang="zh-CN" sz="3200">
                <a:ea typeface="宋体" panose="02010600030101010101" pitchFamily="2" charset="-122"/>
              </a:rPr>
              <a:t> The Inverting Integrator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F046AD5D-AFDC-9E48-BA10-0660DECF9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038600"/>
          </a:xfrm>
          <a:noFill/>
        </p:spPr>
        <p:txBody>
          <a:bodyPr/>
          <a:lstStyle/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What is the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problem </a:t>
            </a:r>
            <a:r>
              <a:rPr lang="en-US" altLang="zh-CN" sz="2800">
                <a:ea typeface="宋体" panose="02010600030101010101" pitchFamily="2" charset="-122"/>
              </a:rPr>
              <a:t>with this configuration (related to dc gain)? </a:t>
            </a:r>
            <a:r>
              <a:rPr lang="zh-CN" altLang="en-US" sz="2800">
                <a:ea typeface="宋体" panose="02010600030101010101" pitchFamily="2" charset="-122"/>
              </a:rPr>
              <a:t>存在的问题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>
                <a:ea typeface="宋体" panose="02010600030101010101" pitchFamily="2" charset="-122"/>
              </a:rPr>
              <a:t>At dc frequency (</a:t>
            </a:r>
            <a:r>
              <a:rPr lang="en-US" altLang="zh-CN" sz="2800" i="1">
                <a:latin typeface="Symbol" pitchFamily="2" charset="2"/>
                <a:ea typeface="宋体" panose="02010600030101010101" pitchFamily="2" charset="-122"/>
              </a:rPr>
              <a:t>w </a:t>
            </a:r>
            <a:r>
              <a:rPr lang="en-US" altLang="zh-CN" sz="2800">
                <a:ea typeface="宋体" panose="02010600030101010101" pitchFamily="2" charset="-122"/>
              </a:rPr>
              <a:t>= 0), gain is infinite </a:t>
            </a:r>
            <a:r>
              <a:rPr lang="zh-CN" altLang="en-US" sz="2800">
                <a:ea typeface="宋体" panose="02010600030101010101" pitchFamily="2" charset="-122"/>
              </a:rPr>
              <a:t>低频增益∞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Gain = 1 / (</a:t>
            </a:r>
            <a:r>
              <a:rPr lang="en-US" altLang="zh-CN" sz="2800" i="1">
                <a:latin typeface="Symbol" pitchFamily="2" charset="2"/>
                <a:ea typeface="宋体" panose="02010600030101010101" pitchFamily="2" charset="-122"/>
              </a:rPr>
              <a:t>w</a:t>
            </a:r>
            <a:r>
              <a:rPr lang="en-US" altLang="zh-CN" sz="2800" i="1">
                <a:solidFill>
                  <a:schemeClr val="bg1"/>
                </a:solidFill>
                <a:latin typeface="Symbol" pitchFamily="2" charset="2"/>
                <a:ea typeface="宋体" panose="02010600030101010101" pitchFamily="2" charset="-122"/>
              </a:rPr>
              <a:t>.</a:t>
            </a:r>
            <a:r>
              <a:rPr lang="en-US" altLang="zh-CN" sz="2800" i="1">
                <a:ea typeface="宋体" panose="02010600030101010101" pitchFamily="2" charset="-122"/>
              </a:rPr>
              <a:t>R</a:t>
            </a:r>
            <a:r>
              <a:rPr lang="en-US" altLang="zh-CN" sz="2800" baseline="-25000">
                <a:ea typeface="宋体" panose="02010600030101010101" pitchFamily="2" charset="-122"/>
              </a:rPr>
              <a:t>1</a:t>
            </a:r>
            <a:r>
              <a:rPr lang="en-US" altLang="zh-CN" sz="2800" i="1">
                <a:ea typeface="宋体" panose="02010600030101010101" pitchFamily="2" charset="-122"/>
              </a:rPr>
              <a:t>C</a:t>
            </a:r>
            <a:r>
              <a:rPr lang="en-US" altLang="zh-CN" sz="2800" i="1" baseline="-25000">
                <a:ea typeface="宋体" panose="02010600030101010101" pitchFamily="2" charset="-122"/>
              </a:rPr>
              <a:t>F</a:t>
            </a:r>
            <a:r>
              <a:rPr lang="en-US" altLang="zh-CN" sz="2800">
                <a:ea typeface="宋体" panose="02010600030101010101" pitchFamily="2" charset="-122"/>
              </a:rPr>
              <a:t>)</a:t>
            </a:r>
          </a:p>
          <a:p>
            <a:pPr eaLnBrk="1" hangingPunct="1"/>
            <a:r>
              <a:rPr lang="en-US" alt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ea typeface="宋体" panose="02010600030101010101" pitchFamily="2" charset="-122"/>
              </a:rPr>
              <a:t>Solution? </a:t>
            </a:r>
            <a:r>
              <a:rPr lang="zh-CN" altLang="en-US" sz="2800">
                <a:ea typeface="宋体" panose="02010600030101010101" pitchFamily="2" charset="-122"/>
              </a:rPr>
              <a:t>解决的办法</a:t>
            </a:r>
            <a:endParaRPr lang="en-US" altLang="zh-CN" sz="280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>
                <a:ea typeface="宋体" panose="02010600030101010101" pitchFamily="2" charset="-122"/>
              </a:rPr>
              <a:t> By placing a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very large resistor in parallel with the capacitor</a:t>
            </a:r>
            <a:r>
              <a:rPr lang="en-US" altLang="zh-CN" sz="2800">
                <a:ea typeface="宋体" panose="02010600030101010101" pitchFamily="2" charset="-122"/>
              </a:rPr>
              <a:t>, negative feedback is employed to make dc gain “finite.” </a:t>
            </a:r>
            <a:r>
              <a:rPr lang="zh-CN" altLang="en-US" sz="2800">
                <a:ea typeface="宋体" panose="02010600030101010101" pitchFamily="2" charset="-122"/>
              </a:rPr>
              <a:t>用一个大电阻并联反馈电容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20E9201-9032-EF4C-BEFF-99B4969BF8B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35305007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AEB6F267-AA91-1E40-935A-2422863BF5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BB85B98-8442-044B-B797-D5556B8DBF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2000" b="0">
                <a:ea typeface="宋体" panose="02010600030101010101" pitchFamily="2" charset="-122"/>
              </a:rPr>
              <a:t>2.5.2.</a:t>
            </a:r>
            <a:r>
              <a:rPr lang="en-US" altLang="zh-CN" sz="2000">
                <a:ea typeface="宋体" panose="02010600030101010101" pitchFamily="2" charset="-122"/>
              </a:rPr>
              <a:t> The Inverting Integrator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747858E-2B6B-2E4B-A2FD-782D47E09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5DCB1F55-6640-284A-B21C-C14C65C98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5366" name="Text Box 2">
            <a:extLst>
              <a:ext uri="{FF2B5EF4-FFF2-40B4-BE49-F238E27FC236}">
                <a16:creationId xmlns:a16="http://schemas.microsoft.com/office/drawing/2014/main" id="{A9F8AB28-40EC-BE40-B05C-535492977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861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2.25:</a:t>
            </a:r>
            <a:r>
              <a:rPr lang="en-US" altLang="zh-CN">
                <a:ea typeface="宋体" panose="02010600030101010101" pitchFamily="2" charset="-122"/>
              </a:rPr>
              <a:t> The Miller integrator with a large resistance </a:t>
            </a:r>
            <a:r>
              <a:rPr lang="en-US" altLang="zh-CN" i="1">
                <a:ea typeface="宋体" panose="02010600030101010101" pitchFamily="2" charset="-122"/>
              </a:rPr>
              <a:t>RF</a:t>
            </a:r>
            <a:r>
              <a:rPr lang="en-US" altLang="zh-CN">
                <a:ea typeface="宋体" panose="02010600030101010101" pitchFamily="2" charset="-122"/>
              </a:rPr>
              <a:t> connected in parallel with </a:t>
            </a:r>
            <a:r>
              <a:rPr lang="en-US" altLang="zh-CN" i="1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 in order to provide negative feedback and hence finite gain at dc.</a:t>
            </a:r>
          </a:p>
        </p:txBody>
      </p:sp>
      <p:pic>
        <p:nvPicPr>
          <p:cNvPr id="15367" name="Picture 4" descr="se02F25">
            <a:extLst>
              <a:ext uri="{FF2B5EF4-FFF2-40B4-BE49-F238E27FC236}">
                <a16:creationId xmlns:a16="http://schemas.microsoft.com/office/drawing/2014/main" id="{DB6C2A53-7068-4D40-BFF4-CFF32B1A8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600200"/>
            <a:ext cx="3300413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图片 2">
            <a:extLst>
              <a:ext uri="{FF2B5EF4-FFF2-40B4-BE49-F238E27FC236}">
                <a16:creationId xmlns:a16="http://schemas.microsoft.com/office/drawing/2014/main" id="{2F0A4C95-C78A-CC4C-A213-67BECC89D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5105400"/>
            <a:ext cx="1816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文本框 3">
            <a:extLst>
              <a:ext uri="{FF2B5EF4-FFF2-40B4-BE49-F238E27FC236}">
                <a16:creationId xmlns:a16="http://schemas.microsoft.com/office/drawing/2014/main" id="{C055B486-290B-8A4B-A8FA-2849C8D46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940425"/>
            <a:ext cx="67011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但引入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F</a:t>
            </a:r>
            <a:r>
              <a:rPr lang="zh-CN" altLang="en-US" sz="2000" dirty="0">
                <a:ea typeface="宋体" panose="02010600030101010101" pitchFamily="2" charset="-122"/>
              </a:rPr>
              <a:t>后，积分特性变得不完美了！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因此，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F</a:t>
            </a:r>
            <a:r>
              <a:rPr lang="zh-CN" altLang="en-US" sz="2000" dirty="0">
                <a:ea typeface="宋体" panose="02010600030101010101" pitchFamily="2" charset="-122"/>
              </a:rPr>
              <a:t>的取值需在</a:t>
            </a:r>
            <a:r>
              <a:rPr lang="en-US" altLang="zh-CN" sz="2000" b="1" dirty="0">
                <a:solidFill>
                  <a:srgbClr val="C00000"/>
                </a:solidFill>
                <a:ea typeface="宋体" panose="02010600030101010101" pitchFamily="2" charset="-122"/>
              </a:rPr>
              <a:t>dc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性能</a:t>
            </a:r>
            <a:r>
              <a:rPr lang="zh-CN" altLang="en-US" sz="2000" dirty="0">
                <a:ea typeface="宋体" panose="02010600030101010101" pitchFamily="2" charset="-122"/>
              </a:rPr>
              <a:t>和信号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积分性能</a:t>
            </a:r>
            <a:r>
              <a:rPr lang="zh-CN" altLang="en-US" sz="2000" dirty="0">
                <a:ea typeface="宋体" panose="02010600030101010101" pitchFamily="2" charset="-122"/>
              </a:rPr>
              <a:t>之间取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trade-off</a:t>
            </a:r>
            <a:endParaRPr lang="zh-CN" altLang="en-US" sz="20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5370" name="文本框 1">
            <a:extLst>
              <a:ext uri="{FF2B5EF4-FFF2-40B4-BE49-F238E27FC236}">
                <a16:creationId xmlns:a16="http://schemas.microsoft.com/office/drawing/2014/main" id="{907ADBE7-9A7E-6141-907C-2B7A6A46F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233988"/>
            <a:ext cx="2816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就是前面例题</a:t>
            </a:r>
            <a:r>
              <a:rPr lang="en-US" altLang="zh-CN" sz="2000">
                <a:ea typeface="宋体" panose="02010600030101010101" pitchFamily="2" charset="-122"/>
              </a:rPr>
              <a:t>2.4</a:t>
            </a:r>
            <a:r>
              <a:rPr lang="zh-CN" altLang="en-US" sz="2000">
                <a:ea typeface="宋体" panose="02010600030101010101" pitchFamily="2" charset="-122"/>
              </a:rPr>
              <a:t>的情况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3EA711AE-4411-7E4F-B5ED-272209459CA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53953418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957FE6-F710-6742-9CE0-B581CB76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F2F7866-ADB9-A943-8D59-78A4E9845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3" y="64636"/>
            <a:ext cx="9144000" cy="16879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D748F9-FE7A-CB49-857C-7469B3B14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" y="1752600"/>
            <a:ext cx="3053766" cy="264795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56AC854-2C83-CB4E-BAC6-5BB9C29B6A0F}"/>
              </a:ext>
            </a:extLst>
          </p:cNvPr>
          <p:cNvSpPr txBox="1"/>
          <p:nvPr/>
        </p:nvSpPr>
        <p:spPr>
          <a:xfrm>
            <a:off x="7086600" y="1380916"/>
            <a:ext cx="2135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假设电容初始电压为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7035AA1-D2B7-4142-89D7-3D525A118DE6}"/>
              </a:ext>
            </a:extLst>
          </p:cNvPr>
          <p:cNvSpPr txBox="1"/>
          <p:nvPr/>
        </p:nvSpPr>
        <p:spPr>
          <a:xfrm>
            <a:off x="3093522" y="1744286"/>
            <a:ext cx="1664238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1.</a:t>
            </a:r>
            <a:r>
              <a:rPr kumimoji="1" lang="zh-CN" altLang="en-US" dirty="0"/>
              <a:t> 没有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F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的情况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B14A5F3-39C0-1B49-B564-87EAC68AE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862" y="2170317"/>
            <a:ext cx="3505200" cy="6353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20B6899-1F33-0F42-A8B7-DE0D50FC4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862" y="3315880"/>
            <a:ext cx="3154877" cy="433942"/>
          </a:xfrm>
          <a:prstGeom prst="rect">
            <a:avLst/>
          </a:prstGeom>
        </p:spPr>
      </p:pic>
      <p:sp>
        <p:nvSpPr>
          <p:cNvPr id="12" name="下箭头 11">
            <a:extLst>
              <a:ext uri="{FF2B5EF4-FFF2-40B4-BE49-F238E27FC236}">
                <a16:creationId xmlns:a16="http://schemas.microsoft.com/office/drawing/2014/main" id="{67E51C20-3E8B-1D4A-8A08-F15BA1838FEE}"/>
              </a:ext>
            </a:extLst>
          </p:cNvPr>
          <p:cNvSpPr/>
          <p:nvPr/>
        </p:nvSpPr>
        <p:spPr bwMode="auto">
          <a:xfrm>
            <a:off x="5105400" y="2859604"/>
            <a:ext cx="228600" cy="36381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E410109-7C8B-444D-B198-4483D7864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9462" y="2893178"/>
            <a:ext cx="1087538" cy="26929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ECA362E-C95D-7342-848E-A57D2934597D}"/>
              </a:ext>
            </a:extLst>
          </p:cNvPr>
          <p:cNvSpPr txBox="1"/>
          <p:nvPr/>
        </p:nvSpPr>
        <p:spPr>
          <a:xfrm>
            <a:off x="6934200" y="3333612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/>
              <a:t>t</a:t>
            </a:r>
            <a:r>
              <a:rPr kumimoji="1" lang="zh-CN" altLang="en-US" dirty="0"/>
              <a:t> 的单位是 </a:t>
            </a:r>
            <a:r>
              <a:rPr kumimoji="1" lang="en-US" altLang="zh-CN" dirty="0" err="1"/>
              <a:t>ms</a:t>
            </a:r>
            <a:endParaRPr kumimoji="1"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4D90796-53E0-334C-B44C-036E8B902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62" y="4412177"/>
            <a:ext cx="4457700" cy="194924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87A7C03-3245-4D4D-81D9-FB3CAB0E1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760" y="4277733"/>
            <a:ext cx="4323778" cy="237233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EA3FB50-AD32-7649-8A26-A80EE6D12144}"/>
              </a:ext>
            </a:extLst>
          </p:cNvPr>
          <p:cNvSpPr txBox="1"/>
          <p:nvPr/>
        </p:nvSpPr>
        <p:spPr>
          <a:xfrm>
            <a:off x="454" y="6373807"/>
            <a:ext cx="4322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V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电压产生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0.1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mA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电流，对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C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进行充电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F4283A24-61E9-0844-BD04-C58CEB8E375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83</a:t>
            </a:fld>
            <a:endParaRPr lang="en-US" altLang="zh-CN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E83E704-DE17-0243-8E35-75EF9AB394BE}"/>
              </a:ext>
            </a:extLst>
          </p:cNvPr>
          <p:cNvSpPr txBox="1"/>
          <p:nvPr/>
        </p:nvSpPr>
        <p:spPr>
          <a:xfrm>
            <a:off x="4179080" y="285465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时间常数</a:t>
            </a:r>
          </a:p>
        </p:txBody>
      </p:sp>
    </p:spTree>
    <p:extLst>
      <p:ext uri="{BB962C8B-B14F-4D97-AF65-F5344CB8AC3E}">
        <p14:creationId xmlns:p14="http://schemas.microsoft.com/office/powerpoint/2010/main" val="28980611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957FE6-F710-6742-9CE0-B581CB76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F2F7866-ADB9-A943-8D59-78A4E9845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3" y="64636"/>
            <a:ext cx="9144000" cy="16879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D748F9-FE7A-CB49-857C-7469B3B14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6" y="1752600"/>
            <a:ext cx="3053766" cy="264795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56AC854-2C83-CB4E-BAC6-5BB9C29B6A0F}"/>
              </a:ext>
            </a:extLst>
          </p:cNvPr>
          <p:cNvSpPr txBox="1"/>
          <p:nvPr/>
        </p:nvSpPr>
        <p:spPr>
          <a:xfrm>
            <a:off x="7086600" y="1380916"/>
            <a:ext cx="2135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假设电容初始电压为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7035AA1-D2B7-4142-89D7-3D525A118DE6}"/>
              </a:ext>
            </a:extLst>
          </p:cNvPr>
          <p:cNvSpPr txBox="1"/>
          <p:nvPr/>
        </p:nvSpPr>
        <p:spPr>
          <a:xfrm>
            <a:off x="3093522" y="1744286"/>
            <a:ext cx="1459054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2.</a:t>
            </a:r>
            <a:r>
              <a:rPr kumimoji="1" lang="zh-CN" altLang="en-US" dirty="0"/>
              <a:t> 有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F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的情况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4D90796-53E0-334C-B44C-036E8B902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9" y="4425429"/>
            <a:ext cx="4457700" cy="194924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ED6B0DD-B241-C341-8181-A5C978868076}"/>
              </a:ext>
            </a:extLst>
          </p:cNvPr>
          <p:cNvSpPr txBox="1"/>
          <p:nvPr/>
        </p:nvSpPr>
        <p:spPr>
          <a:xfrm>
            <a:off x="3276600" y="2111410"/>
            <a:ext cx="4628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V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电压产生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0.1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mA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电流，流入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C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和 </a:t>
            </a:r>
            <a:r>
              <a:rPr kumimoji="1" lang="en-US" altLang="zh-CN" sz="1800" b="1" dirty="0">
                <a:solidFill>
                  <a:srgbClr val="0432FF"/>
                </a:solidFill>
              </a:rPr>
              <a:t>R</a:t>
            </a:r>
            <a:r>
              <a:rPr kumimoji="1" lang="en-US" altLang="zh-CN" sz="1800" b="1" baseline="-25000" dirty="0">
                <a:solidFill>
                  <a:srgbClr val="0432FF"/>
                </a:solidFill>
              </a:rPr>
              <a:t>F</a:t>
            </a:r>
            <a:r>
              <a:rPr kumimoji="1" lang="zh-CN" altLang="en-US" sz="1800" b="1" dirty="0">
                <a:solidFill>
                  <a:srgbClr val="0432FF"/>
                </a:solidFill>
              </a:rPr>
              <a:t> 网络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0E877DC-3751-A24C-9DFD-470272BE7F0F}"/>
              </a:ext>
            </a:extLst>
          </p:cNvPr>
          <p:cNvSpPr txBox="1"/>
          <p:nvPr/>
        </p:nvSpPr>
        <p:spPr>
          <a:xfrm>
            <a:off x="3093522" y="2520475"/>
            <a:ext cx="536467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C</a:t>
            </a:r>
            <a:r>
              <a:rPr kumimoji="1" lang="zh-CN" altLang="en-US" sz="2000" dirty="0"/>
              <a:t>的初始电压 </a:t>
            </a:r>
            <a:r>
              <a:rPr kumimoji="1" lang="en-US" altLang="zh-CN" sz="2000" dirty="0"/>
              <a:t>0</a:t>
            </a:r>
            <a:r>
              <a:rPr kumimoji="1" lang="zh-CN" altLang="en-US" sz="2000" dirty="0"/>
              <a:t>，稳态电压 </a:t>
            </a:r>
            <a:r>
              <a:rPr kumimoji="1" lang="en-US" altLang="zh-CN" sz="2000" dirty="0"/>
              <a:t>0.1mA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x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R</a:t>
            </a:r>
            <a:r>
              <a:rPr kumimoji="1" lang="en-US" altLang="zh-CN" sz="2000" baseline="-25000" dirty="0"/>
              <a:t>F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100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V</a:t>
            </a:r>
            <a:r>
              <a:rPr kumimoji="1" lang="zh-CN" altLang="en-US" sz="2000" dirty="0"/>
              <a:t>，时间常数 </a:t>
            </a:r>
            <a:r>
              <a:rPr kumimoji="1" lang="en-US" altLang="zh-CN" sz="2000" dirty="0">
                <a:latin typeface="Symbol" pitchFamily="2" charset="2"/>
              </a:rPr>
              <a:t>t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=R</a:t>
            </a:r>
            <a:r>
              <a:rPr kumimoji="1" lang="en-US" altLang="zh-CN" sz="2000" baseline="-25000" dirty="0"/>
              <a:t>F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x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10</a:t>
            </a:r>
            <a:r>
              <a:rPr kumimoji="1" lang="zh-CN" altLang="en-US" sz="2000" dirty="0"/>
              <a:t> </a:t>
            </a:r>
            <a:r>
              <a:rPr kumimoji="1" lang="en-US" altLang="zh-CN" sz="2000" dirty="0" err="1"/>
              <a:t>ms</a:t>
            </a:r>
            <a:endParaRPr kumimoji="1" lang="zh-CN" altLang="en-US" sz="2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D45C2E-28F5-8D42-A202-8ECE8FD98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805" y="3557180"/>
            <a:ext cx="3873809" cy="391733"/>
          </a:xfrm>
          <a:prstGeom prst="rect">
            <a:avLst/>
          </a:prstGeom>
        </p:spPr>
      </p:pic>
      <p:sp>
        <p:nvSpPr>
          <p:cNvPr id="17" name="下箭头 16">
            <a:extLst>
              <a:ext uri="{FF2B5EF4-FFF2-40B4-BE49-F238E27FC236}">
                <a16:creationId xmlns:a16="http://schemas.microsoft.com/office/drawing/2014/main" id="{B6FF53FB-64CE-7A42-BD96-58B6A6CD5ADB}"/>
              </a:ext>
            </a:extLst>
          </p:cNvPr>
          <p:cNvSpPr/>
          <p:nvPr/>
        </p:nvSpPr>
        <p:spPr bwMode="auto">
          <a:xfrm>
            <a:off x="4576774" y="3217819"/>
            <a:ext cx="214049" cy="30998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01869B0-AF30-584C-9FAE-0B63E5DCFB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166" y="2878486"/>
            <a:ext cx="2739319" cy="5752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3B8458D-E601-564C-B164-EC4847B9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992" y="4171079"/>
            <a:ext cx="4457700" cy="268395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2091DD6-C632-D943-A2A1-D0B2D7F9C8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2436" y="4277732"/>
            <a:ext cx="911552" cy="34183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789CA89-5DC9-E748-8158-3CC9D69C7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7066" y="4287671"/>
            <a:ext cx="920750" cy="292474"/>
          </a:xfrm>
          <a:prstGeom prst="rect">
            <a:avLst/>
          </a:prstGeom>
        </p:spPr>
      </p:pic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D62C98D0-6C68-6D47-A1D8-6EB359876A5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84</a:t>
            </a:fld>
            <a:endParaRPr lang="en-US" altLang="zh-CN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8F26CD6-411F-1F4F-8EB6-F2728BBBAE4C}"/>
              </a:ext>
            </a:extLst>
          </p:cNvPr>
          <p:cNvSpPr txBox="1"/>
          <p:nvPr/>
        </p:nvSpPr>
        <p:spPr>
          <a:xfrm>
            <a:off x="2726435" y="6454810"/>
            <a:ext cx="182614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从方波产生三角波</a:t>
            </a:r>
          </a:p>
        </p:txBody>
      </p:sp>
    </p:spTree>
    <p:extLst>
      <p:ext uri="{BB962C8B-B14F-4D97-AF65-F5344CB8AC3E}">
        <p14:creationId xmlns:p14="http://schemas.microsoft.com/office/powerpoint/2010/main" val="19382514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>
            <a:extLst>
              <a:ext uri="{FF2B5EF4-FFF2-40B4-BE49-F238E27FC236}">
                <a16:creationId xmlns:a16="http://schemas.microsoft.com/office/drawing/2014/main" id="{98C55200-6CCF-0042-BD88-ECD90BD03D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9459" name="Rectangle 7">
            <a:extLst>
              <a:ext uri="{FF2B5EF4-FFF2-40B4-BE49-F238E27FC236}">
                <a16:creationId xmlns:a16="http://schemas.microsoft.com/office/drawing/2014/main" id="{4929C9E3-9ECC-1948-9E18-973059228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05000"/>
            <a:ext cx="44958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5C2FD6D1-793C-4A46-BA91-65BA843DD8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19600" cy="1295400"/>
          </a:xfrm>
        </p:spPr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2.5.3.</a:t>
            </a:r>
            <a:r>
              <a:rPr lang="en-US" altLang="zh-CN" sz="3200">
                <a:ea typeface="宋体" panose="02010600030101010101" pitchFamily="2" charset="-122"/>
              </a:rPr>
              <a:t> The Op-Amp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Differentiator </a:t>
            </a:r>
            <a:r>
              <a:rPr lang="zh-CN" altLang="en-US" sz="3200">
                <a:ea typeface="宋体" panose="02010600030101010101" pitchFamily="2" charset="-122"/>
              </a:rPr>
              <a:t>微分电路</a:t>
            </a:r>
            <a:endParaRPr lang="en-US" altLang="zh-CN" sz="3200">
              <a:ea typeface="宋体" panose="02010600030101010101" pitchFamily="2" charset="-122"/>
            </a:endParaRP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16B1C6A7-D56D-2C46-B6DF-16E68711C92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05000"/>
            <a:ext cx="8763000" cy="4191000"/>
          </a:xfrm>
        </p:spPr>
        <p:txBody>
          <a:bodyPr/>
          <a:lstStyle/>
          <a:p>
            <a:pPr eaLnBrk="1" hangingPunct="1"/>
            <a:r>
              <a:rPr lang="en-US" altLang="zh-CN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>
                <a:ea typeface="宋体" panose="02010600030101010101" pitchFamily="2" charset="-122"/>
              </a:rPr>
              <a:t> How can one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adapt integrator to perform differentiation</a:t>
            </a:r>
            <a:r>
              <a:rPr lang="en-US" altLang="zh-CN">
                <a:ea typeface="宋体" panose="02010600030101010101" pitchFamily="2" charset="-122"/>
              </a:rPr>
              <a:t>? </a:t>
            </a:r>
            <a:r>
              <a:rPr lang="zh-CN" altLang="en-US">
                <a:ea typeface="宋体" panose="02010600030101010101" pitchFamily="2" charset="-122"/>
              </a:rPr>
              <a:t>如何构建微分电路呢？</a:t>
            </a:r>
            <a:endParaRPr lang="en-US" altLang="zh-CN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b="1">
                <a:solidFill>
                  <a:srgbClr val="008000"/>
                </a:solidFill>
                <a:ea typeface="宋体" panose="02010600030101010101" pitchFamily="2" charset="-122"/>
              </a:rPr>
              <a:t>A:</a:t>
            </a:r>
            <a:r>
              <a:rPr lang="en-US" altLang="zh-CN" sz="2800" b="1">
                <a:ea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Interchange</a:t>
            </a:r>
            <a:r>
              <a:rPr lang="en-US" altLang="zh-CN" sz="2800">
                <a:ea typeface="宋体" panose="02010600030101010101" pitchFamily="2" charset="-122"/>
              </a:rPr>
              <a:t> locations of resistors and capacitors.</a:t>
            </a:r>
          </a:p>
          <a:p>
            <a:pPr lvl="1" eaLnBrk="1" hangingPunct="1"/>
            <a:r>
              <a:rPr lang="zh-CN" altLang="en-US" sz="2800">
                <a:ea typeface="宋体" panose="02010600030101010101" pitchFamily="2" charset="-122"/>
              </a:rPr>
              <a:t>将积分电路的</a:t>
            </a:r>
            <a:r>
              <a:rPr lang="en-US" altLang="zh-CN" sz="2800">
                <a:ea typeface="宋体" panose="02010600030101010101" pitchFamily="2" charset="-122"/>
              </a:rPr>
              <a:t>R</a:t>
            </a:r>
            <a:r>
              <a:rPr lang="zh-CN" altLang="en-US" sz="2800">
                <a:ea typeface="宋体" panose="02010600030101010101" pitchFamily="2" charset="-122"/>
              </a:rPr>
              <a:t>和</a:t>
            </a:r>
            <a:r>
              <a:rPr lang="en-US" altLang="zh-CN" sz="2800">
                <a:ea typeface="宋体" panose="02010600030101010101" pitchFamily="2" charset="-122"/>
              </a:rPr>
              <a:t>C</a:t>
            </a:r>
            <a:r>
              <a:rPr lang="zh-CN" altLang="en-US" sz="2800">
                <a:ea typeface="宋体" panose="02010600030101010101" pitchFamily="2" charset="-122"/>
              </a:rPr>
              <a:t>交换，即可实现微分电路</a:t>
            </a:r>
            <a:endParaRPr lang="en-US" altLang="zh-CN" sz="2800">
              <a:ea typeface="宋体" panose="02010600030101010101" pitchFamily="2" charset="-122"/>
            </a:endParaRPr>
          </a:p>
        </p:txBody>
      </p:sp>
      <p:pic>
        <p:nvPicPr>
          <p:cNvPr id="19462" name="Picture 4">
            <a:extLst>
              <a:ext uri="{FF2B5EF4-FFF2-40B4-BE49-F238E27FC236}">
                <a16:creationId xmlns:a16="http://schemas.microsoft.com/office/drawing/2014/main" id="{038955A2-9E57-384F-B4DE-421DF5A1C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249738"/>
            <a:ext cx="4113213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2">
            <a:extLst>
              <a:ext uri="{FF2B5EF4-FFF2-40B4-BE49-F238E27FC236}">
                <a16:creationId xmlns:a16="http://schemas.microsoft.com/office/drawing/2014/main" id="{62F30689-FB77-E340-B19C-0F8C49EF6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639445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ea typeface="宋体" panose="02010600030101010101" pitchFamily="2" charset="-122"/>
              </a:rPr>
              <a:t>Figure 2.27: </a:t>
            </a:r>
            <a:r>
              <a:rPr lang="en-US" altLang="zh-CN">
                <a:ea typeface="宋体" panose="02010600030101010101" pitchFamily="2" charset="-122"/>
              </a:rPr>
              <a:t>A differentiator.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6B5AA76-53E9-1A4B-8B27-F1997BB341A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3671776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A3888072-DBB7-144D-9AB4-52EC2A23F6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2.5.3.</a:t>
            </a:r>
            <a:r>
              <a:rPr lang="en-US" altLang="zh-CN" sz="3200">
                <a:ea typeface="宋体" panose="02010600030101010101" pitchFamily="2" charset="-122"/>
              </a:rPr>
              <a:t> The Op-Amp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Differentiator</a:t>
            </a:r>
          </a:p>
        </p:txBody>
      </p:sp>
      <p:pic>
        <p:nvPicPr>
          <p:cNvPr id="20483" name="图片 2">
            <a:extLst>
              <a:ext uri="{FF2B5EF4-FFF2-40B4-BE49-F238E27FC236}">
                <a16:creationId xmlns:a16="http://schemas.microsoft.com/office/drawing/2014/main" id="{8095489E-BFC1-514B-B85F-4E568B6FE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5727700" cy="670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B75008D-9F60-D544-BE1A-C4B769E0FFD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475DE10-39BC-3D40-9DCD-042EEE724F7E}"/>
              </a:ext>
            </a:extLst>
          </p:cNvPr>
          <p:cNvSpPr txBox="1"/>
          <p:nvPr/>
        </p:nvSpPr>
        <p:spPr>
          <a:xfrm>
            <a:off x="4851400" y="2209800"/>
            <a:ext cx="414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高频时，</a:t>
            </a:r>
            <a:r>
              <a:rPr kumimoji="1" lang="en-US" altLang="zh-CN" sz="2000" dirty="0">
                <a:solidFill>
                  <a:srgbClr val="0432FF"/>
                </a:solidFill>
              </a:rPr>
              <a:t>C</a:t>
            </a:r>
            <a:r>
              <a:rPr kumimoji="1" lang="zh-CN" altLang="en-US" sz="2000" dirty="0">
                <a:solidFill>
                  <a:srgbClr val="0432FF"/>
                </a:solidFill>
              </a:rPr>
              <a:t>阻抗很小，增益很大，输出容易饱和。因此常常在输入端与</a:t>
            </a:r>
            <a:r>
              <a:rPr kumimoji="1" lang="en-US" altLang="zh-CN" sz="2000" dirty="0">
                <a:solidFill>
                  <a:srgbClr val="0432FF"/>
                </a:solidFill>
              </a:rPr>
              <a:t>C</a:t>
            </a:r>
            <a:r>
              <a:rPr kumimoji="1" lang="zh-CN" altLang="en-US" sz="2000" dirty="0">
                <a:solidFill>
                  <a:srgbClr val="0432FF"/>
                </a:solidFill>
              </a:rPr>
              <a:t>串联一个电阻，以抑制高频增益</a:t>
            </a:r>
          </a:p>
        </p:txBody>
      </p:sp>
    </p:spTree>
    <p:extLst>
      <p:ext uri="{BB962C8B-B14F-4D97-AF65-F5344CB8AC3E}">
        <p14:creationId xmlns:p14="http://schemas.microsoft.com/office/powerpoint/2010/main" val="656623349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>
            <a:extLst>
              <a:ext uri="{FF2B5EF4-FFF2-40B4-BE49-F238E27FC236}">
                <a16:creationId xmlns:a16="http://schemas.microsoft.com/office/drawing/2014/main" id="{835E73F4-08DA-E242-8CDD-E0CBFD9219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1F68B956-0995-FC45-9C0A-91143A9971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2.5.3.</a:t>
            </a:r>
            <a:r>
              <a:rPr lang="en-US" altLang="zh-CN" sz="3200">
                <a:ea typeface="宋体" panose="02010600030101010101" pitchFamily="2" charset="-122"/>
              </a:rPr>
              <a:t> The Op-Amp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Differentiator</a:t>
            </a:r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CE71AF3-4DBF-7849-81E3-6A08D5693B4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05000"/>
            <a:ext cx="8686800" cy="5105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filtering characteristic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is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high pass filter</a:t>
            </a:r>
          </a:p>
          <a:p>
            <a:pPr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magnitude of transfer function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is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|</a:t>
            </a:r>
            <a:r>
              <a:rPr lang="en-US" altLang="zh-CN" i="1" dirty="0" err="1"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ea typeface="宋体" panose="02010600030101010101" pitchFamily="2" charset="-122"/>
              </a:rPr>
              <a:t>Out</a:t>
            </a:r>
            <a:r>
              <a:rPr lang="en-US" altLang="zh-CN" dirty="0">
                <a:ea typeface="宋体" panose="02010600030101010101" pitchFamily="2" charset="-122"/>
              </a:rPr>
              <a:t> / </a:t>
            </a:r>
            <a:r>
              <a:rPr lang="en-US" altLang="zh-CN" i="1" dirty="0" err="1">
                <a:ea typeface="宋体" panose="02010600030101010101" pitchFamily="2" charset="-122"/>
              </a:rPr>
              <a:t>V</a:t>
            </a:r>
            <a:r>
              <a:rPr lang="en-US" altLang="zh-CN" i="1" baseline="-25000" dirty="0" err="1">
                <a:ea typeface="宋体" panose="02010600030101010101" pitchFamily="2" charset="-122"/>
              </a:rPr>
              <a:t>In</a:t>
            </a:r>
            <a:r>
              <a:rPr lang="en-US" altLang="zh-CN" dirty="0">
                <a:ea typeface="宋体" panose="02010600030101010101" pitchFamily="2" charset="-122"/>
              </a:rPr>
              <a:t>| = </a:t>
            </a:r>
            <a:r>
              <a:rPr lang="en-US" altLang="zh-CN" i="1" dirty="0">
                <a:latin typeface="Symbol" pitchFamily="2" charset="2"/>
                <a:ea typeface="宋体" panose="02010600030101010101" pitchFamily="2" charset="-122"/>
              </a:rPr>
              <a:t>w</a:t>
            </a:r>
            <a:r>
              <a:rPr lang="en-US" altLang="zh-CN" i="1" dirty="0"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ea typeface="宋体" panose="02010600030101010101" pitchFamily="2" charset="-122"/>
              </a:rPr>
              <a:t>F</a:t>
            </a:r>
            <a:r>
              <a:rPr lang="en-US" altLang="zh-CN" i="1" dirty="0">
                <a:ea typeface="宋体" panose="02010600030101010101" pitchFamily="2" charset="-122"/>
              </a:rPr>
              <a:t>C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</a:p>
          <a:p>
            <a:pPr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phase of transfer function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is </a:t>
            </a:r>
            <a:r>
              <a:rPr lang="en-US" altLang="zh-CN" i="1" dirty="0">
                <a:latin typeface="Symbol" pitchFamily="2" charset="2"/>
                <a:ea typeface="宋体" panose="02010600030101010101" pitchFamily="2" charset="-122"/>
              </a:rPr>
              <a:t>f</a:t>
            </a:r>
            <a:r>
              <a:rPr lang="en-US" altLang="zh-CN" dirty="0">
                <a:ea typeface="宋体" panose="02010600030101010101" pitchFamily="2" charset="-122"/>
              </a:rPr>
              <a:t> = -90</a:t>
            </a:r>
            <a:r>
              <a:rPr lang="en-US" altLang="zh-CN" baseline="30000" dirty="0">
                <a:ea typeface="宋体" panose="02010600030101010101" pitchFamily="2" charset="-122"/>
              </a:rPr>
              <a:t>O</a:t>
            </a:r>
          </a:p>
          <a:p>
            <a:pPr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differentiator time-constant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is frequency at which unity gain occurs and defined as </a:t>
            </a:r>
            <a:r>
              <a:rPr lang="en-US" altLang="zh-CN" i="1" dirty="0">
                <a:latin typeface="Symbol" pitchFamily="2" charset="2"/>
                <a:ea typeface="宋体" panose="02010600030101010101" pitchFamily="2" charset="-122"/>
              </a:rPr>
              <a:t>w</a:t>
            </a:r>
            <a:r>
              <a:rPr lang="en-US" altLang="zh-CN" dirty="0">
                <a:ea typeface="宋体" panose="02010600030101010101" pitchFamily="2" charset="-122"/>
              </a:rPr>
              <a:t> = 1 / </a:t>
            </a:r>
            <a:r>
              <a:rPr lang="en-US" altLang="zh-CN" i="1" dirty="0"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ea typeface="宋体" panose="02010600030101010101" pitchFamily="2" charset="-122"/>
              </a:rPr>
              <a:t>F</a:t>
            </a:r>
            <a:r>
              <a:rPr lang="en-US" altLang="zh-CN" i="1" dirty="0">
                <a:ea typeface="宋体" panose="02010600030101010101" pitchFamily="2" charset="-122"/>
              </a:rPr>
              <a:t>C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</a:p>
          <a:p>
            <a:pPr eaLnBrk="1" hangingPunct="1"/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b="1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What is the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problem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with differentiator?</a:t>
            </a:r>
          </a:p>
          <a:p>
            <a:pPr lvl="1" eaLnBrk="1" hangingPunct="1"/>
            <a:r>
              <a:rPr lang="en-US" altLang="zh-CN" sz="2800" b="1" dirty="0">
                <a:solidFill>
                  <a:srgbClr val="008000"/>
                </a:solidFill>
                <a:ea typeface="宋体" panose="02010600030101010101" pitchFamily="2" charset="-122"/>
              </a:rPr>
              <a:t>A: </a:t>
            </a:r>
            <a:r>
              <a:rPr lang="en-US" altLang="zh-CN" sz="2800" dirty="0">
                <a:ea typeface="宋体" panose="02010600030101010101" pitchFamily="2" charset="-122"/>
              </a:rPr>
              <a:t>Differentiator acts as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noise amplifier</a:t>
            </a:r>
            <a:r>
              <a:rPr lang="en-US" altLang="zh-CN" sz="2800" dirty="0">
                <a:ea typeface="宋体" panose="02010600030101010101" pitchFamily="2" charset="-122"/>
              </a:rPr>
              <a:t>, exhibiting large changes in output from small (but fast) changes in input.  As such, it is </a:t>
            </a:r>
            <a:r>
              <a:rPr lang="en-US" altLang="zh-CN" sz="2800" b="1" dirty="0">
                <a:solidFill>
                  <a:srgbClr val="0432FF"/>
                </a:solidFill>
                <a:ea typeface="宋体" panose="02010600030101010101" pitchFamily="2" charset="-122"/>
              </a:rPr>
              <a:t>rarely used in practice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.</a:t>
            </a:r>
          </a:p>
          <a:p>
            <a:pPr lvl="1" eaLnBrk="1" hangingPunct="1"/>
            <a:r>
              <a:rPr lang="zh-CN" altLang="en-US" sz="2800" dirty="0">
                <a:solidFill>
                  <a:srgbClr val="FF0000"/>
                </a:solidFill>
                <a:ea typeface="宋体" panose="02010600030101010101" pitchFamily="2" charset="-122"/>
              </a:rPr>
              <a:t>输入有突变，则输出无穷大</a:t>
            </a:r>
            <a:endParaRPr lang="en-US" altLang="zh-CN" sz="2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412A88B-3002-C34C-9F8C-7E4E71030F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9688236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F43173-1451-0947-933C-57AC5EEE1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补充说明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E0886B-4BF8-F845-AFBA-1844B03D3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8915400" cy="4038600"/>
          </a:xfrm>
        </p:spPr>
        <p:txBody>
          <a:bodyPr/>
          <a:lstStyle/>
          <a:p>
            <a:r>
              <a:rPr kumimoji="1" lang="en-US" altLang="zh-CN" sz="2400" dirty="0"/>
              <a:t>Op amp </a:t>
            </a:r>
            <a:r>
              <a:rPr kumimoji="1" lang="zh-CN" altLang="en-US" sz="2400" dirty="0"/>
              <a:t>输入端电压相等只是在开环增益为无穷大的理想情况下成立，若开环增益为有限值，输入端电压差为“输出</a:t>
            </a:r>
            <a:r>
              <a:rPr kumimoji="1" lang="en-US" altLang="zh-CN" sz="2400" dirty="0"/>
              <a:t>/</a:t>
            </a:r>
            <a:r>
              <a:rPr kumimoji="1" lang="zh-CN" altLang="en-US" sz="2400" dirty="0"/>
              <a:t>开环增益”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F7EF67-E23D-8141-A855-BCF66F96B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13" y="3124200"/>
            <a:ext cx="9144000" cy="307298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580CA32-6C6B-D540-9C30-F541A233D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572000"/>
            <a:ext cx="685800" cy="3221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F56A252-3F3F-3842-B9C5-C97A0045E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572000"/>
            <a:ext cx="1371600" cy="32611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B2D0232-7338-5541-B183-11CED4657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503718"/>
            <a:ext cx="1530350" cy="284962"/>
          </a:xfrm>
          <a:prstGeom prst="rect">
            <a:avLst/>
          </a:prstGeom>
        </p:spPr>
      </p:pic>
      <p:sp>
        <p:nvSpPr>
          <p:cNvPr id="11" name="下箭头 10">
            <a:extLst>
              <a:ext uri="{FF2B5EF4-FFF2-40B4-BE49-F238E27FC236}">
                <a16:creationId xmlns:a16="http://schemas.microsoft.com/office/drawing/2014/main" id="{2EDBD297-1382-3F43-B5F0-ACB158D53708}"/>
              </a:ext>
            </a:extLst>
          </p:cNvPr>
          <p:cNvSpPr/>
          <p:nvPr/>
        </p:nvSpPr>
        <p:spPr bwMode="auto">
          <a:xfrm>
            <a:off x="838200" y="5004955"/>
            <a:ext cx="152400" cy="397579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1075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A0FFE8-F4CB-1E49-97A0-97FD29A9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补充说明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4629A2A-D4AB-4A45-8050-3D4F1323B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81200"/>
            <a:ext cx="3581400" cy="183100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329B9E-FE79-BE4F-8546-BD8D1D72F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286000"/>
            <a:ext cx="3200400" cy="963227"/>
          </a:xfrm>
          <a:prstGeom prst="rect">
            <a:avLst/>
          </a:prstGeom>
        </p:spPr>
      </p:pic>
      <p:sp>
        <p:nvSpPr>
          <p:cNvPr id="8" name="左右箭头 7">
            <a:extLst>
              <a:ext uri="{FF2B5EF4-FFF2-40B4-BE49-F238E27FC236}">
                <a16:creationId xmlns:a16="http://schemas.microsoft.com/office/drawing/2014/main" id="{BD0ECDD4-2F4A-D340-B9AC-ECF672E01BA7}"/>
              </a:ext>
            </a:extLst>
          </p:cNvPr>
          <p:cNvSpPr/>
          <p:nvPr/>
        </p:nvSpPr>
        <p:spPr bwMode="auto">
          <a:xfrm>
            <a:off x="4038600" y="2652762"/>
            <a:ext cx="914400" cy="22970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5F01D46-515F-914B-A8A5-5BD238E9B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4495800"/>
            <a:ext cx="3200400" cy="203957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7EBC214-1BFA-754B-872A-EE8C2292D93B}"/>
              </a:ext>
            </a:extLst>
          </p:cNvPr>
          <p:cNvSpPr txBox="1"/>
          <p:nvPr/>
        </p:nvSpPr>
        <p:spPr>
          <a:xfrm>
            <a:off x="3962400" y="5315533"/>
            <a:ext cx="2334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in2</a:t>
            </a:r>
            <a:r>
              <a:rPr kumimoji="1" lang="zh-CN" altLang="en-US" sz="2000" baseline="-25000" dirty="0"/>
              <a:t> </a:t>
            </a:r>
            <a:r>
              <a:rPr kumimoji="1" lang="zh-CN" altLang="en-US" sz="2000" dirty="0"/>
              <a:t>看作 </a:t>
            </a:r>
            <a:r>
              <a:rPr kumimoji="1" lang="en-US" altLang="zh-CN" sz="2000" dirty="0" err="1"/>
              <a:t>V</a:t>
            </a:r>
            <a:r>
              <a:rPr kumimoji="1" lang="en-US" altLang="zh-CN" sz="2000" baseline="-25000" dirty="0" err="1"/>
              <a:t>out</a:t>
            </a:r>
            <a:r>
              <a:rPr kumimoji="1" lang="zh-CN" altLang="en-US" sz="2000" baseline="-25000" dirty="0"/>
              <a:t> </a:t>
            </a:r>
            <a:r>
              <a:rPr kumimoji="1" lang="zh-CN" altLang="en-US" sz="2000" dirty="0"/>
              <a:t>的分压</a:t>
            </a:r>
          </a:p>
        </p:txBody>
      </p:sp>
    </p:spTree>
    <p:extLst>
      <p:ext uri="{BB962C8B-B14F-4D97-AF65-F5344CB8AC3E}">
        <p14:creationId xmlns:p14="http://schemas.microsoft.com/office/powerpoint/2010/main" val="250766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C163721B-2E38-D141-8E34-00389F76FC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E99AAE3C-39FB-6F4B-842D-B579699C7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2.1.2.</a:t>
            </a:r>
            <a:r>
              <a:rPr lang="en-US" altLang="zh-CN" sz="3200">
                <a:ea typeface="宋体" panose="02010600030101010101" pitchFamily="2" charset="-122"/>
              </a:rPr>
              <a:t> Function and</a:t>
            </a:r>
            <a:br>
              <a:rPr lang="en-US" altLang="zh-CN" sz="3200">
                <a:ea typeface="宋体" panose="02010600030101010101" pitchFamily="2" charset="-122"/>
              </a:rPr>
            </a:br>
            <a:r>
              <a:rPr lang="en-US" altLang="zh-CN" sz="3200">
                <a:ea typeface="宋体" panose="02010600030101010101" pitchFamily="2" charset="-122"/>
              </a:rPr>
              <a:t>Characteristics of Ideal Op Amp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39AC086-A54D-354B-AFE7-73C90A1BDF0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42900" y="2905125"/>
            <a:ext cx="83058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ideal input characteristic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is infinite impedance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ideal output characteristic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is zero impedance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differential gain </a:t>
            </a:r>
            <a:r>
              <a:rPr lang="en-US" altLang="zh-CN" sz="2800" dirty="0">
                <a:ea typeface="宋体" panose="02010600030101010101" pitchFamily="2" charset="-122"/>
              </a:rPr>
              <a:t>(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)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is infinite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common mode gain </a:t>
            </a:r>
            <a:r>
              <a:rPr lang="en-US" altLang="zh-CN" sz="2800" dirty="0">
                <a:ea typeface="宋体" panose="02010600030101010101" pitchFamily="2" charset="-122"/>
              </a:rPr>
              <a:t>is zero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bandwidth</a:t>
            </a:r>
            <a:r>
              <a:rPr lang="en-US" altLang="zh-CN" sz="2800" b="1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gain is constant from dc to high frequencies</a:t>
            </a:r>
          </a:p>
        </p:txBody>
      </p:sp>
      <p:sp>
        <p:nvSpPr>
          <p:cNvPr id="1932293" name="Line 5">
            <a:extLst>
              <a:ext uri="{FF2B5EF4-FFF2-40B4-BE49-F238E27FC236}">
                <a16:creationId xmlns:a16="http://schemas.microsoft.com/office/drawing/2014/main" id="{39132962-44D9-D946-847A-15D4428FBE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3200400"/>
            <a:ext cx="0" cy="297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2294" name="Text Box 6">
            <a:extLst>
              <a:ext uri="{FF2B5EF4-FFF2-40B4-BE49-F238E27FC236}">
                <a16:creationId xmlns:a16="http://schemas.microsoft.com/office/drawing/2014/main" id="{175DB99F-040F-544E-9673-4B2C6AEBE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096000"/>
            <a:ext cx="8763000" cy="5794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Q:</a:t>
            </a:r>
            <a:r>
              <a:rPr lang="en-US" altLang="zh-CN" sz="32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>
                <a:ea typeface="宋体" panose="02010600030101010101" pitchFamily="2" charset="-122"/>
              </a:rPr>
              <a:t>But, is an amplifier with infinite gain of any use?</a:t>
            </a:r>
          </a:p>
        </p:txBody>
      </p:sp>
      <p:sp>
        <p:nvSpPr>
          <p:cNvPr id="14346" name="文本框 9">
            <a:extLst>
              <a:ext uri="{FF2B5EF4-FFF2-40B4-BE49-F238E27FC236}">
                <a16:creationId xmlns:a16="http://schemas.microsoft.com/office/drawing/2014/main" id="{BC0F793F-BED7-3F49-AC58-C19D5B994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880" y="2943297"/>
            <a:ext cx="1557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输入阻抗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</a:t>
            </a:r>
          </a:p>
        </p:txBody>
      </p:sp>
      <p:sp>
        <p:nvSpPr>
          <p:cNvPr id="14347" name="文本框 10">
            <a:extLst>
              <a:ext uri="{FF2B5EF4-FFF2-40B4-BE49-F238E27FC236}">
                <a16:creationId xmlns:a16="http://schemas.microsoft.com/office/drawing/2014/main" id="{FA6EE1F5-E77C-B443-8B6D-43C1EB4CA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762" y="3395278"/>
            <a:ext cx="1468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输出阻抗</a:t>
            </a:r>
            <a:r>
              <a:rPr lang="en-US" altLang="zh-CN" sz="2000" dirty="0">
                <a:ea typeface="宋体" panose="02010600030101010101" pitchFamily="2" charset="-122"/>
              </a:rPr>
              <a:t>=0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14348" name="文本框 11">
            <a:extLst>
              <a:ext uri="{FF2B5EF4-FFF2-40B4-BE49-F238E27FC236}">
                <a16:creationId xmlns:a16="http://schemas.microsoft.com/office/drawing/2014/main" id="{FB7EE2FF-FD4B-D940-B147-C0E50B88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3872893"/>
            <a:ext cx="207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差分电压增益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∞</a:t>
            </a:r>
          </a:p>
        </p:txBody>
      </p:sp>
      <p:sp>
        <p:nvSpPr>
          <p:cNvPr id="14349" name="文本框 12">
            <a:extLst>
              <a:ext uri="{FF2B5EF4-FFF2-40B4-BE49-F238E27FC236}">
                <a16:creationId xmlns:a16="http://schemas.microsoft.com/office/drawing/2014/main" id="{955F273F-EEB7-5747-9D09-B7CB5DE25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3256" y="4790144"/>
            <a:ext cx="1101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带宽</a:t>
            </a:r>
            <a:r>
              <a:rPr lang="en-US" altLang="zh-CN" sz="2000" dirty="0">
                <a:ea typeface="宋体" panose="02010600030101010101" pitchFamily="2" charset="-122"/>
              </a:rPr>
              <a:t>=</a:t>
            </a:r>
            <a:r>
              <a:rPr lang="zh-CN" altLang="en-US" sz="2000" dirty="0">
                <a:ea typeface="宋体" panose="02010600030101010101" pitchFamily="2" charset="-122"/>
              </a:rPr>
              <a:t> ∞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6CE153C-5AFD-1549-8D09-F3BCFF7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5181659"/>
            <a:ext cx="6096000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理想运放不单独使用，输入输出需构成闭环再应用，所以</a:t>
            </a:r>
            <a:r>
              <a:rPr lang="en-US" altLang="zh-CN" sz="2000">
                <a:ea typeface="宋体" panose="02010600030101010101" pitchFamily="2" charset="-122"/>
              </a:rPr>
              <a:t>A</a:t>
            </a:r>
            <a:r>
              <a:rPr lang="zh-CN" altLang="en-US" sz="2000">
                <a:ea typeface="宋体" panose="02010600030101010101" pitchFamily="2" charset="-122"/>
              </a:rPr>
              <a:t>也称为开环增益（</a:t>
            </a:r>
            <a:r>
              <a:rPr lang="en-US" altLang="zh-CN" sz="2000">
                <a:ea typeface="宋体" panose="02010600030101010101" pitchFamily="2" charset="-122"/>
              </a:rPr>
              <a:t>open-loop gain</a:t>
            </a:r>
            <a:r>
              <a:rPr lang="zh-CN" altLang="en-US" sz="2000">
                <a:ea typeface="宋体" panose="02010600030101010101" pitchFamily="2" charset="-122"/>
              </a:rPr>
              <a:t>），相应的，构成闭环后的增益成为闭环增益（</a:t>
            </a:r>
            <a:r>
              <a:rPr lang="en-US" altLang="zh-CN" sz="2000">
                <a:ea typeface="宋体" panose="02010600030101010101" pitchFamily="2" charset="-122"/>
              </a:rPr>
              <a:t>closed-loop gain</a:t>
            </a:r>
            <a:r>
              <a:rPr lang="zh-CN" altLang="en-US" sz="2000"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7CC42A-B1DD-884E-B8AE-364BA17043BB}"/>
              </a:ext>
            </a:extLst>
          </p:cNvPr>
          <p:cNvSpPr txBox="1"/>
          <p:nvPr/>
        </p:nvSpPr>
        <p:spPr>
          <a:xfrm>
            <a:off x="4914900" y="860027"/>
            <a:ext cx="41232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了解</a:t>
            </a:r>
            <a:r>
              <a:rPr lang="zh-CN" altLang="en-US" sz="2000" b="1" dirty="0">
                <a:solidFill>
                  <a:srgbClr val="0432FF"/>
                </a:solidFill>
              </a:rPr>
              <a:t>理想运放</a:t>
            </a:r>
            <a:r>
              <a:rPr lang="zh-CN" altLang="en-US" sz="2000" dirty="0"/>
              <a:t>的基本特性，就如需要了解</a:t>
            </a:r>
            <a:r>
              <a:rPr lang="en-US" altLang="zh-CN" sz="2000" dirty="0"/>
              <a:t>RLC</a:t>
            </a:r>
            <a:r>
              <a:rPr lang="zh-CN" altLang="en-US" sz="2000" dirty="0"/>
              <a:t>元件的基本特性一样</a:t>
            </a:r>
            <a:endParaRPr lang="en-US" altLang="zh-CN" sz="2000" dirty="0"/>
          </a:p>
          <a:p>
            <a:pPr marL="342900" indent="-342900">
              <a:buAutoNum type="arabicPeriod"/>
            </a:pPr>
            <a:r>
              <a:rPr lang="zh-CN" altLang="en-US" sz="2000" dirty="0"/>
              <a:t>电压关系：</a:t>
            </a:r>
            <a:endParaRPr lang="en-US" altLang="zh-CN" sz="2000" dirty="0"/>
          </a:p>
          <a:p>
            <a:pPr marL="342900" indent="-342900">
              <a:buAutoNum type="arabicPeriod"/>
            </a:pPr>
            <a:r>
              <a:rPr lang="zh-CN" altLang="en-US" sz="2000" dirty="0"/>
              <a:t>电流关系：</a:t>
            </a:r>
            <a:r>
              <a:rPr lang="en-US" altLang="zh-CN" sz="2000" dirty="0"/>
              <a:t>i</a:t>
            </a:r>
            <a:r>
              <a:rPr lang="en-US" altLang="zh-CN" sz="2000" baseline="-25000" dirty="0"/>
              <a:t>1</a:t>
            </a:r>
            <a:r>
              <a:rPr lang="en-US" altLang="zh-CN" sz="2000" dirty="0"/>
              <a:t>=i</a:t>
            </a:r>
            <a:r>
              <a:rPr lang="en-US" altLang="zh-CN" sz="2000" baseline="-25000" dirty="0"/>
              <a:t>2</a:t>
            </a:r>
            <a:r>
              <a:rPr lang="en-US" altLang="zh-CN" sz="2000" dirty="0"/>
              <a:t>=0</a:t>
            </a:r>
          </a:p>
          <a:p>
            <a:pPr marL="342900" indent="-342900">
              <a:buAutoNum type="arabicPeriod"/>
            </a:pPr>
            <a:endParaRPr lang="en-US" sz="18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884A1F9-5ABB-C14B-8FA4-500E7B57E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542884"/>
            <a:ext cx="1447800" cy="28122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6FFA8999-4A98-A14D-BFBB-2FDAF42C8EB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71CAE11-A8A3-A44F-935E-C944375CC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34909"/>
            <a:ext cx="4014787" cy="2821822"/>
          </a:xfrm>
          <a:prstGeom prst="rect">
            <a:avLst/>
          </a:prstGeom>
        </p:spPr>
      </p:pic>
      <p:sp>
        <p:nvSpPr>
          <p:cNvPr id="21" name="文本框 11">
            <a:extLst>
              <a:ext uri="{FF2B5EF4-FFF2-40B4-BE49-F238E27FC236}">
                <a16:creationId xmlns:a16="http://schemas.microsoft.com/office/drawing/2014/main" id="{D50D6188-FBF8-F941-A93D-180ED35F8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4351337"/>
            <a:ext cx="1981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共模电压增益</a:t>
            </a:r>
            <a:r>
              <a:rPr lang="en-US" altLang="zh-CN" sz="2000" dirty="0">
                <a:ea typeface="宋体" panose="02010600030101010101" pitchFamily="2" charset="-122"/>
              </a:rPr>
              <a:t>=0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2578D50-AF4E-3C47-F8BA-4F66E2B7254E}"/>
              </a:ext>
            </a:extLst>
          </p:cNvPr>
          <p:cNvSpPr txBox="1"/>
          <p:nvPr/>
        </p:nvSpPr>
        <p:spPr>
          <a:xfrm>
            <a:off x="2312075" y="2286946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理想运放的等效电路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3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2294" grpId="0" animBg="1"/>
      <p:bldP spid="3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FFB4E9F4-9D93-2B47-AD32-19DEBA70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0F6095F-FFD8-574E-AB6A-B657014E5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运放的“电压电流约束关系”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理想运放的特性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D97F9C0-F7AC-734C-A34A-6B1D8FEA2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90800"/>
            <a:ext cx="1752600" cy="100543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6B43B19-E5BC-2C49-AFCE-EB68760AC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934769"/>
            <a:ext cx="1752600" cy="3175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3184BC-1C26-CB49-B296-2FD2747E0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94200"/>
            <a:ext cx="7086600" cy="2463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870E538-BA2E-ED42-B1D0-9DA70AD22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850" y="3137242"/>
            <a:ext cx="3702050" cy="251391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F398F0D-1398-6A44-AF32-08D8D7FF0B50}"/>
              </a:ext>
            </a:extLst>
          </p:cNvPr>
          <p:cNvSpPr txBox="1"/>
          <p:nvPr/>
        </p:nvSpPr>
        <p:spPr>
          <a:xfrm>
            <a:off x="2781300" y="5230637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输入阻抗无穷大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ED85019-65CE-0D41-8CDE-695732AB4C0A}"/>
              </a:ext>
            </a:extLst>
          </p:cNvPr>
          <p:cNvSpPr txBox="1"/>
          <p:nvPr/>
        </p:nvSpPr>
        <p:spPr>
          <a:xfrm>
            <a:off x="2628900" y="5507623"/>
            <a:ext cx="3127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输出阻抗为</a:t>
            </a:r>
            <a:r>
              <a:rPr kumimoji="1" lang="en-US" altLang="zh-CN" dirty="0">
                <a:solidFill>
                  <a:srgbClr val="0432FF"/>
                </a:solidFill>
              </a:rPr>
              <a:t>0 </a:t>
            </a:r>
            <a:r>
              <a:rPr kumimoji="1" lang="en-US" altLang="zh-CN" dirty="0">
                <a:solidFill>
                  <a:srgbClr val="C00000"/>
                </a:solidFill>
              </a:rPr>
              <a:t>(</a:t>
            </a:r>
            <a:r>
              <a:rPr kumimoji="1" lang="zh-CN" altLang="en-US" dirty="0">
                <a:solidFill>
                  <a:srgbClr val="C00000"/>
                </a:solidFill>
              </a:rPr>
              <a:t>输出是理想电压源</a:t>
            </a:r>
            <a:r>
              <a:rPr kumimoji="1" lang="en-US" altLang="zh-CN" dirty="0">
                <a:solidFill>
                  <a:srgbClr val="C00000"/>
                </a:solidFill>
              </a:rPr>
              <a:t>)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83161A0-5571-A245-989A-269E63AA2C85}"/>
              </a:ext>
            </a:extLst>
          </p:cNvPr>
          <p:cNvSpPr txBox="1"/>
          <p:nvPr/>
        </p:nvSpPr>
        <p:spPr>
          <a:xfrm>
            <a:off x="2772327" y="6061009"/>
            <a:ext cx="1832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开环增益 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 无穷大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4556384-CDC3-BD43-BF62-E6ABAF1EF6E5}"/>
              </a:ext>
            </a:extLst>
          </p:cNvPr>
          <p:cNvSpPr txBox="1"/>
          <p:nvPr/>
        </p:nvSpPr>
        <p:spPr>
          <a:xfrm>
            <a:off x="2162544" y="634406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带宽无穷大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17F195A-1CE9-C544-AA1E-3D316FA6659F}"/>
              </a:ext>
            </a:extLst>
          </p:cNvPr>
          <p:cNvSpPr txBox="1"/>
          <p:nvPr/>
        </p:nvSpPr>
        <p:spPr>
          <a:xfrm>
            <a:off x="7010400" y="5775775"/>
            <a:ext cx="1314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共模增益为</a:t>
            </a:r>
            <a:r>
              <a:rPr kumimoji="1" lang="en-US" altLang="zh-CN" dirty="0">
                <a:solidFill>
                  <a:srgbClr val="0432FF"/>
                </a:solidFill>
              </a:rPr>
              <a:t>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9FD6CE87-4B5C-A84D-A31C-1C27182B0ED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18789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0F6095F-FFD8-574E-AB6A-B657014E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70" y="270841"/>
            <a:ext cx="8763000" cy="5943600"/>
          </a:xfrm>
          <a:solidFill>
            <a:schemeClr val="bg1"/>
          </a:solidFill>
        </p:spPr>
        <p:txBody>
          <a:bodyPr/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Inverting Configuration</a:t>
            </a:r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b="1" dirty="0">
                <a:solidFill>
                  <a:srgbClr val="0432FF"/>
                </a:solidFill>
              </a:rPr>
              <a:t>Noninverting Configuration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99AFD965-CA66-354B-BBE9-D0C42FF29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49" y="795683"/>
            <a:ext cx="4011870" cy="18288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C8B2E10-E8A2-6B4E-83BF-85A574999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609600"/>
            <a:ext cx="1320800" cy="8255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1663B05-E4E3-2B40-9785-B35B688BF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0" y="1710083"/>
            <a:ext cx="2463800" cy="723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01E717C-47F5-A841-B46F-DEE112386D31}"/>
                  </a:ext>
                </a:extLst>
              </p:cNvPr>
              <p:cNvSpPr txBox="1"/>
              <p:nvPr/>
            </p:nvSpPr>
            <p:spPr>
              <a:xfrm>
                <a:off x="7796014" y="1846817"/>
                <a:ext cx="9800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01E717C-47F5-A841-B46F-DEE112386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6014" y="1846817"/>
                <a:ext cx="980076" cy="369332"/>
              </a:xfrm>
              <a:prstGeom prst="rect">
                <a:avLst/>
              </a:prstGeom>
              <a:blipFill>
                <a:blip r:embed="rId5"/>
                <a:stretch>
                  <a:fillRect l="-6410" r="-6410"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图片 22">
            <a:extLst>
              <a:ext uri="{FF2B5EF4-FFF2-40B4-BE49-F238E27FC236}">
                <a16:creationId xmlns:a16="http://schemas.microsoft.com/office/drawing/2014/main" id="{B475ED86-61BE-4546-8272-FF77CA39C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10" y="3581400"/>
            <a:ext cx="3371850" cy="223861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4986FDC6-3625-2544-991C-FCC7044C06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1250" y="3536674"/>
            <a:ext cx="1689100" cy="7747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FAA4CD-2A37-B041-9826-E220F57DE3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8530" y="3581400"/>
            <a:ext cx="355600" cy="685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78CE08B-080E-CC45-B839-E310FD030C95}"/>
                  </a:ext>
                </a:extLst>
              </p:cNvPr>
              <p:cNvSpPr txBox="1"/>
              <p:nvPr/>
            </p:nvSpPr>
            <p:spPr>
              <a:xfrm>
                <a:off x="6858000" y="4641851"/>
                <a:ext cx="9800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78CE08B-080E-CC45-B839-E310FD030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4641851"/>
                <a:ext cx="980076" cy="369332"/>
              </a:xfrm>
              <a:prstGeom prst="rect">
                <a:avLst/>
              </a:prstGeom>
              <a:blipFill>
                <a:blip r:embed="rId9"/>
                <a:stretch>
                  <a:fillRect l="-7792" r="-6494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E2AF3CA-4502-6348-B635-FD7C67E8471F}"/>
                  </a:ext>
                </a:extLst>
              </p:cNvPr>
              <p:cNvSpPr txBox="1"/>
              <p:nvPr/>
            </p:nvSpPr>
            <p:spPr>
              <a:xfrm>
                <a:off x="5158454" y="4641851"/>
                <a:ext cx="10197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E2AF3CA-4502-6348-B635-FD7C67E84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454" y="4641851"/>
                <a:ext cx="1019703" cy="369332"/>
              </a:xfrm>
              <a:prstGeom prst="rect">
                <a:avLst/>
              </a:prstGeom>
              <a:blipFill>
                <a:blip r:embed="rId10"/>
                <a:stretch>
                  <a:fillRect l="-6173" r="-3704"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灯片编号占位符 1">
            <a:extLst>
              <a:ext uri="{FF2B5EF4-FFF2-40B4-BE49-F238E27FC236}">
                <a16:creationId xmlns:a16="http://schemas.microsoft.com/office/drawing/2014/main" id="{F00EF3A1-92B6-5640-B1D5-3D11BC19597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60104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0F6095F-FFD8-574E-AB6A-B657014E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70" y="270841"/>
            <a:ext cx="8763000" cy="59436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差分放大器</a:t>
            </a:r>
            <a:endParaRPr kumimoji="1" lang="en-US" altLang="zh-CN" b="1" dirty="0">
              <a:solidFill>
                <a:srgbClr val="0432FF"/>
              </a:solidFill>
            </a:endParaRPr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b="1" dirty="0">
                <a:solidFill>
                  <a:srgbClr val="0432FF"/>
                </a:solidFill>
              </a:rPr>
              <a:t>仪表放大器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01E717C-47F5-A841-B46F-DEE112386D31}"/>
                  </a:ext>
                </a:extLst>
              </p:cNvPr>
              <p:cNvSpPr txBox="1"/>
              <p:nvPr/>
            </p:nvSpPr>
            <p:spPr>
              <a:xfrm>
                <a:off x="6714710" y="2173663"/>
                <a:ext cx="9800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01E717C-47F5-A841-B46F-DEE112386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710" y="2173663"/>
                <a:ext cx="980076" cy="369332"/>
              </a:xfrm>
              <a:prstGeom prst="rect">
                <a:avLst/>
              </a:prstGeom>
              <a:blipFill>
                <a:blip r:embed="rId2"/>
                <a:stretch>
                  <a:fillRect l="-6410" r="-6410"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78CE08B-080E-CC45-B839-E310FD030C95}"/>
                  </a:ext>
                </a:extLst>
              </p:cNvPr>
              <p:cNvSpPr txBox="1"/>
              <p:nvPr/>
            </p:nvSpPr>
            <p:spPr>
              <a:xfrm>
                <a:off x="8095111" y="5410200"/>
                <a:ext cx="9800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78CE08B-080E-CC45-B839-E310FD030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5111" y="5410200"/>
                <a:ext cx="980076" cy="369332"/>
              </a:xfrm>
              <a:prstGeom prst="rect">
                <a:avLst/>
              </a:prstGeom>
              <a:blipFill>
                <a:blip r:embed="rId3"/>
                <a:stretch>
                  <a:fillRect l="-5063" r="-5063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E2AF3CA-4502-6348-B635-FD7C67E8471F}"/>
                  </a:ext>
                </a:extLst>
              </p:cNvPr>
              <p:cNvSpPr txBox="1"/>
              <p:nvPr/>
            </p:nvSpPr>
            <p:spPr>
              <a:xfrm>
                <a:off x="6395565" y="5410200"/>
                <a:ext cx="10197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E2AF3CA-4502-6348-B635-FD7C67E84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5565" y="5410200"/>
                <a:ext cx="1019703" cy="369332"/>
              </a:xfrm>
              <a:prstGeom prst="rect">
                <a:avLst/>
              </a:prstGeom>
              <a:blipFill>
                <a:blip r:embed="rId4"/>
                <a:stretch>
                  <a:fillRect l="-7500" r="-3750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BA48A051-5D82-B249-B3B9-C939A2697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836" y="680002"/>
            <a:ext cx="3149600" cy="214745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D3F7ED3-2C5B-0F43-9BA7-0BABB3E05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3280" y="477409"/>
            <a:ext cx="2730500" cy="4318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19324CB-3CA8-7147-8019-30D32F81E8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1563" y="1041705"/>
            <a:ext cx="1117600" cy="7874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8068297-C122-3249-9FE4-F495A6809F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3523" y="2098495"/>
            <a:ext cx="1181100" cy="444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6DAE6A-EF48-CC42-A714-8BCA304377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561" y="3702464"/>
            <a:ext cx="5724749" cy="265952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5E35BB8-F58E-0D4A-8CEA-8375BE1AA2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5565" y="4020367"/>
            <a:ext cx="2463800" cy="8509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AC579A32-1950-5D46-A07A-7AFD57CC0B8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506764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0F6095F-FFD8-574E-AB6A-B657014E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70" y="270841"/>
            <a:ext cx="8763000" cy="59436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应用 </a:t>
            </a:r>
            <a:r>
              <a:rPr kumimoji="1" lang="en-US" altLang="zh-CN" b="1" dirty="0">
                <a:solidFill>
                  <a:srgbClr val="0432FF"/>
                </a:solidFill>
              </a:rPr>
              <a:t>1</a:t>
            </a:r>
            <a:r>
              <a:rPr kumimoji="1" lang="zh-CN" altLang="en-US" b="1" dirty="0">
                <a:solidFill>
                  <a:srgbClr val="0432FF"/>
                </a:solidFill>
              </a:rPr>
              <a:t>：加法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b="1" dirty="0">
                <a:solidFill>
                  <a:srgbClr val="0432FF"/>
                </a:solidFill>
              </a:rPr>
              <a:t>应用</a:t>
            </a:r>
            <a:r>
              <a:rPr kumimoji="1" lang="en-US" altLang="zh-CN" b="1" dirty="0">
                <a:solidFill>
                  <a:srgbClr val="0432FF"/>
                </a:solidFill>
              </a:rPr>
              <a:t>2</a:t>
            </a:r>
            <a:r>
              <a:rPr kumimoji="1" lang="zh-CN" altLang="en-US" b="1" dirty="0">
                <a:solidFill>
                  <a:srgbClr val="0432FF"/>
                </a:solidFill>
              </a:rPr>
              <a:t>：</a:t>
            </a:r>
            <a:r>
              <a:rPr kumimoji="1" lang="en-US" altLang="zh-CN" b="1" dirty="0">
                <a:solidFill>
                  <a:srgbClr val="0432FF"/>
                </a:solidFill>
              </a:rPr>
              <a:t>Buffer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9AF7135-BAA2-8A4E-99F3-28C677682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73" y="643559"/>
            <a:ext cx="5854700" cy="208700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2805612-B4E6-3E4B-AA2F-12D91D462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722" y="2286000"/>
            <a:ext cx="4597400" cy="57467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B57EB06-11B1-C34E-A670-FEF53299F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73" y="3880785"/>
            <a:ext cx="3708140" cy="2333656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3E564CBC-C79F-DF4C-B17D-66454D09608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546081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0F6095F-FFD8-574E-AB6A-B657014E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70" y="270841"/>
            <a:ext cx="8763000" cy="59436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应用 </a:t>
            </a:r>
            <a:r>
              <a:rPr kumimoji="1" lang="en-US" altLang="zh-CN" b="1" dirty="0">
                <a:solidFill>
                  <a:srgbClr val="0432FF"/>
                </a:solidFill>
              </a:rPr>
              <a:t>3</a:t>
            </a:r>
            <a:r>
              <a:rPr kumimoji="1" lang="zh-CN" altLang="en-US" b="1" dirty="0">
                <a:solidFill>
                  <a:srgbClr val="0432FF"/>
                </a:solidFill>
              </a:rPr>
              <a:t>：积分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b="1" dirty="0">
                <a:solidFill>
                  <a:srgbClr val="0432FF"/>
                </a:solidFill>
              </a:rPr>
              <a:t>应用</a:t>
            </a:r>
            <a:r>
              <a:rPr kumimoji="1" lang="en-US" altLang="zh-CN" b="1" dirty="0">
                <a:solidFill>
                  <a:srgbClr val="0432FF"/>
                </a:solidFill>
              </a:rPr>
              <a:t>4</a:t>
            </a:r>
            <a:r>
              <a:rPr kumimoji="1" lang="zh-CN" altLang="en-US" b="1" dirty="0">
                <a:solidFill>
                  <a:srgbClr val="0432FF"/>
                </a:solidFill>
              </a:rPr>
              <a:t>：微分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791795B-2013-6E45-B35E-AC2102482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74154"/>
            <a:ext cx="2986133" cy="27686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B38583F-D2D4-D84A-980D-5E9B7236E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038600"/>
            <a:ext cx="6870700" cy="2413000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3DE5323-42F7-BE4F-987E-4989703C8C4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367415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标题 1">
            <a:extLst>
              <a:ext uri="{FF2B5EF4-FFF2-40B4-BE49-F238E27FC236}">
                <a16:creationId xmlns:a16="http://schemas.microsoft.com/office/drawing/2014/main" id="{1AB96588-5DD9-DA42-A3E9-573D41617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9906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作业</a:t>
            </a:r>
          </a:p>
        </p:txBody>
      </p:sp>
      <p:sp>
        <p:nvSpPr>
          <p:cNvPr id="103427" name="页脚占位符 3">
            <a:extLst>
              <a:ext uri="{FF2B5EF4-FFF2-40B4-BE49-F238E27FC236}">
                <a16:creationId xmlns:a16="http://schemas.microsoft.com/office/drawing/2014/main" id="{FAC4F5DE-0C74-A946-A33C-A07CABEBB3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036945-245C-824C-BFC9-0B71A276A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8487"/>
            <a:ext cx="9144000" cy="391377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91219C8-9792-0241-8EFD-129D5883433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95</a:t>
            </a:fld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CB2E98B-18D9-D043-9D44-4756C6C5B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9864"/>
            <a:ext cx="9144000" cy="4125433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>
            <a:extLst>
              <a:ext uri="{FF2B5EF4-FFF2-40B4-BE49-F238E27FC236}">
                <a16:creationId xmlns:a16="http://schemas.microsoft.com/office/drawing/2014/main" id="{826FD6F6-E774-4B42-94F2-2DE778EB5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5475" name="页脚占位符 3">
            <a:extLst>
              <a:ext uri="{FF2B5EF4-FFF2-40B4-BE49-F238E27FC236}">
                <a16:creationId xmlns:a16="http://schemas.microsoft.com/office/drawing/2014/main" id="{9F9CFD42-9AE8-B742-8361-B3E71460C4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105477" name="图片 5">
            <a:extLst>
              <a:ext uri="{FF2B5EF4-FFF2-40B4-BE49-F238E27FC236}">
                <a16:creationId xmlns:a16="http://schemas.microsoft.com/office/drawing/2014/main" id="{EE261355-0EE2-2D4A-B735-20D261B10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1812925"/>
            <a:ext cx="657860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1A46D6-BBC9-834B-88F3-956A2BD6C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936"/>
            <a:ext cx="9144000" cy="151590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B291965-984C-FD49-AC56-95F180174776}"/>
              </a:ext>
            </a:extLst>
          </p:cNvPr>
          <p:cNvSpPr txBox="1"/>
          <p:nvPr/>
        </p:nvSpPr>
        <p:spPr>
          <a:xfrm>
            <a:off x="6248400" y="524333"/>
            <a:ext cx="1766830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10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</a:rPr>
              <a:t>k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</a:rPr>
              <a:t> </a:t>
            </a:r>
            <a:r>
              <a:rPr kumimoji="1" lang="zh-CN" altLang="en-US" b="1" dirty="0">
                <a:solidFill>
                  <a:srgbClr val="0432FF"/>
                </a:solidFill>
              </a:rPr>
              <a:t>是常用电阻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页脚占位符 3">
            <a:extLst>
              <a:ext uri="{FF2B5EF4-FFF2-40B4-BE49-F238E27FC236}">
                <a16:creationId xmlns:a16="http://schemas.microsoft.com/office/drawing/2014/main" id="{FF211842-5485-7848-BB3A-4E3579CE49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1C5EF0-7E4B-824F-9451-A0946B18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137" y="2222455"/>
            <a:ext cx="6721475" cy="245092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FD3B090-8BAB-4940-8D64-45A30075E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29" y="1295400"/>
            <a:ext cx="9144000" cy="835021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">
            <a:extLst>
              <a:ext uri="{FF2B5EF4-FFF2-40B4-BE49-F238E27FC236}">
                <a16:creationId xmlns:a16="http://schemas.microsoft.com/office/drawing/2014/main" id="{B9E18013-77C1-0C44-B854-D8AFEA17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7523" name="页脚占位符 3">
            <a:extLst>
              <a:ext uri="{FF2B5EF4-FFF2-40B4-BE49-F238E27FC236}">
                <a16:creationId xmlns:a16="http://schemas.microsoft.com/office/drawing/2014/main" id="{D80EB610-F5AC-D741-BB34-3AB71F9372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107525" name="图片 5">
            <a:extLst>
              <a:ext uri="{FF2B5EF4-FFF2-40B4-BE49-F238E27FC236}">
                <a16:creationId xmlns:a16="http://schemas.microsoft.com/office/drawing/2014/main" id="{46C38CAB-995D-C544-B2D5-35B5AB29B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981200"/>
            <a:ext cx="59944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9139A0F-1F5C-A244-AFB1-09D8A7AF1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822"/>
            <a:ext cx="9144000" cy="1664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44847</TotalTime>
  <Words>6259</Words>
  <Application>Microsoft Office PowerPoint</Application>
  <PresentationFormat>全屏显示(4:3)</PresentationFormat>
  <Paragraphs>906</Paragraphs>
  <Slides>98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98</vt:i4>
      </vt:variant>
    </vt:vector>
  </HeadingPairs>
  <TitlesOfParts>
    <vt:vector size="107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Chapter #2: Operational Amplifiers 运算放大器</vt:lpstr>
      <vt:lpstr>课程纲要</vt:lpstr>
      <vt:lpstr>Introduction</vt:lpstr>
      <vt:lpstr>Introduction</vt:lpstr>
      <vt:lpstr>2.1.1. The Op Amp Terminals</vt:lpstr>
      <vt:lpstr>PowerPoint 演示文稿</vt:lpstr>
      <vt:lpstr>2.1.3. Differential &amp; Common-Mode Signals</vt:lpstr>
      <vt:lpstr>2.1.3. Differential &amp; Common-Mode Signals</vt:lpstr>
      <vt:lpstr>2.1.2. Function and Characteristics of Ideal Op Amp</vt:lpstr>
      <vt:lpstr>PowerPoint 演示文稿</vt:lpstr>
      <vt:lpstr>2.1.2. Function and Characteristics of Ideal Op Amp</vt:lpstr>
      <vt:lpstr>2.1.2. Function and Characteristics of Ideal Op-Amp</vt:lpstr>
      <vt:lpstr>2.1.2. Function and Characteristics of Ideal Op Amp</vt:lpstr>
      <vt:lpstr>PowerPoint 演示文稿</vt:lpstr>
      <vt:lpstr>2.2. The Inverting Configuration</vt:lpstr>
      <vt:lpstr>2.2. The Inverting Configuration</vt:lpstr>
      <vt:lpstr>2.2.1. Closed-Loop Gain</vt:lpstr>
      <vt:lpstr>2.2.1. Closed-Loop Gain</vt:lpstr>
      <vt:lpstr>2.2. The Inverting Configuration</vt:lpstr>
      <vt:lpstr>2.2.1. Closed-Loop Gain</vt:lpstr>
      <vt:lpstr>2.2.1. Closed-Loop Gain</vt:lpstr>
      <vt:lpstr>2.2.1. Effect of Finite Open-Loop Gain</vt:lpstr>
      <vt:lpstr>PowerPoint 演示文稿</vt:lpstr>
      <vt:lpstr>2.2.1. Effect of Finite Open-Loop Gain</vt:lpstr>
      <vt:lpstr>Example 2.1: Simple Inverting Amplifier</vt:lpstr>
      <vt:lpstr>PowerPoint 演示文稿</vt:lpstr>
      <vt:lpstr>2.2.3. Input and Output Resistances</vt:lpstr>
      <vt:lpstr>PowerPoint 演示文稿</vt:lpstr>
      <vt:lpstr>思考</vt:lpstr>
      <vt:lpstr>Example 2.2: Another Inverting Op-Amp</vt:lpstr>
      <vt:lpstr>PowerPoint 演示文稿</vt:lpstr>
      <vt:lpstr>Example 2.2: Another Inverting Op-Amp</vt:lpstr>
      <vt:lpstr>PowerPoint 演示文稿</vt:lpstr>
      <vt:lpstr>2.2.4. An Important Application – The Weighted Summer</vt:lpstr>
      <vt:lpstr>2.2.4. An Important Application – The Weighted Summer</vt:lpstr>
      <vt:lpstr>PowerPoint 演示文稿</vt:lpstr>
      <vt:lpstr>PowerPoint 演示文稿</vt:lpstr>
      <vt:lpstr>2.3. The Non-Inverting Configuration</vt:lpstr>
      <vt:lpstr>2.3. The Non-Inverting Configuration</vt:lpstr>
      <vt:lpstr>PowerPoint 演示文稿</vt:lpstr>
      <vt:lpstr>PowerPoint 演示文稿</vt:lpstr>
      <vt:lpstr>Characteristics of Non-Inverting Op-Amp Configuration</vt:lpstr>
      <vt:lpstr>Configuration and Characteristics of Buffer / Voltage-Follower Op-Amp Configuration</vt:lpstr>
      <vt:lpstr>Configuration and Characteristics of Buffer / Voltage-Follower Op-Amp Configuration</vt:lpstr>
      <vt:lpstr> </vt:lpstr>
      <vt:lpstr>PowerPoint 演示文稿</vt:lpstr>
      <vt:lpstr>2.4. Difference Amplifiers 差分放大器</vt:lpstr>
      <vt:lpstr>2.4. Difference Amplifiers</vt:lpstr>
      <vt:lpstr>2.4. Difference Amplifiers</vt:lpstr>
      <vt:lpstr>2.4. Difference Amplifiers</vt:lpstr>
      <vt:lpstr>2.4. Difference Amplifiers</vt:lpstr>
      <vt:lpstr>【Insight】如何构建一个差分放大器？</vt:lpstr>
      <vt:lpstr>2.4. Difference Amplifiers</vt:lpstr>
      <vt:lpstr>2.4.1. A Single Op-Amp Difference Amp</vt:lpstr>
      <vt:lpstr>共模输入情况</vt:lpstr>
      <vt:lpstr>输入阻抗</vt:lpstr>
      <vt:lpstr>PowerPoint 演示文稿</vt:lpstr>
      <vt:lpstr>A Shift in Notation</vt:lpstr>
      <vt:lpstr>2.4.2. The Instrumentation Amplifier 仪表放大器</vt:lpstr>
      <vt:lpstr>2.4.2. The Instrumentation Amplifier</vt:lpstr>
      <vt:lpstr>2.4.2. The Instrumentation Amplifier</vt:lpstr>
      <vt:lpstr>2.4.2. The Instrumentation Amplifier</vt:lpstr>
      <vt:lpstr>2.4.2. The Instrumentation Amplifier</vt:lpstr>
      <vt:lpstr>What is problem with ACm = A?</vt:lpstr>
      <vt:lpstr>differential gain &gt;&gt; common-mode gain</vt:lpstr>
      <vt:lpstr>differential gain = common-mode gain</vt:lpstr>
      <vt:lpstr>2.4.2. The Instrumentation Amplifier</vt:lpstr>
      <vt:lpstr>2.4.2. The Instrumentation Amplifier</vt:lpstr>
      <vt:lpstr>2.4.2. The Instrumentation Amplifier</vt:lpstr>
      <vt:lpstr>2.4.2. The Instrumentation Amplifier</vt:lpstr>
      <vt:lpstr>PowerPoint 演示文稿</vt:lpstr>
      <vt:lpstr>PowerPoint 演示文稿</vt:lpstr>
      <vt:lpstr>PowerPoint 演示文稿</vt:lpstr>
      <vt:lpstr>2.5. Integrators and Differentiators 积分电路 &amp; 微分电路</vt:lpstr>
      <vt:lpstr>2.5.1. The Inverting Configuration with General Impedances</vt:lpstr>
      <vt:lpstr>一阶电路特性回顾</vt:lpstr>
      <vt:lpstr>Example 2.4: Other Op-Amp Configurations 例题 </vt:lpstr>
      <vt:lpstr>Example 2.4: Other Op-Amp Configurations</vt:lpstr>
      <vt:lpstr>2.5.2. The Inverting Integrator 反相积分电路</vt:lpstr>
      <vt:lpstr>PowerPoint 演示文稿</vt:lpstr>
      <vt:lpstr>2.5.2. The Inverting Integrator</vt:lpstr>
      <vt:lpstr>2.5.2. The Inverting Integrator</vt:lpstr>
      <vt:lpstr>PowerPoint 演示文稿</vt:lpstr>
      <vt:lpstr>PowerPoint 演示文稿</vt:lpstr>
      <vt:lpstr>2.5.3. The Op-Amp Differentiator 微分电路</vt:lpstr>
      <vt:lpstr>2.5.3. The Op-Amp Differentiator</vt:lpstr>
      <vt:lpstr>2.5.3. The Op-Amp Differentiator</vt:lpstr>
      <vt:lpstr>补充说明</vt:lpstr>
      <vt:lpstr>补充说明</vt:lpstr>
      <vt:lpstr>小结</vt:lpstr>
      <vt:lpstr>PowerPoint 演示文稿</vt:lpstr>
      <vt:lpstr>PowerPoint 演示文稿</vt:lpstr>
      <vt:lpstr>PowerPoint 演示文稿</vt:lpstr>
      <vt:lpstr>PowerPoint 演示文稿</vt:lpstr>
      <vt:lpstr>作业</vt:lpstr>
      <vt:lpstr>PowerPoint 演示文稿</vt:lpstr>
      <vt:lpstr>PowerPoint 演示文稿</vt:lpstr>
      <vt:lpstr>PowerPoint 演示文稿</vt:lpstr>
    </vt:vector>
  </TitlesOfParts>
  <Company>n/a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deese</dc:creator>
  <cp:lastModifiedBy>Hao JIN</cp:lastModifiedBy>
  <cp:revision>528</cp:revision>
  <dcterms:created xsi:type="dcterms:W3CDTF">2010-11-05T02:06:37Z</dcterms:created>
  <dcterms:modified xsi:type="dcterms:W3CDTF">2025-10-20T07:11:29Z</dcterms:modified>
</cp:coreProperties>
</file>